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6"/>
  </p:notesMasterIdLst>
  <p:handoutMasterIdLst>
    <p:handoutMasterId r:id="rId107"/>
  </p:handoutMasterIdLst>
  <p:sldIdLst>
    <p:sldId id="1047" r:id="rId2"/>
    <p:sldId id="256" r:id="rId3"/>
    <p:sldId id="1583" r:id="rId4"/>
    <p:sldId id="1787" r:id="rId5"/>
    <p:sldId id="475" r:id="rId6"/>
    <p:sldId id="476" r:id="rId7"/>
    <p:sldId id="477" r:id="rId8"/>
    <p:sldId id="464" r:id="rId9"/>
    <p:sldId id="467" r:id="rId10"/>
    <p:sldId id="1796" r:id="rId11"/>
    <p:sldId id="1797" r:id="rId12"/>
    <p:sldId id="1798" r:id="rId13"/>
    <p:sldId id="1799" r:id="rId14"/>
    <p:sldId id="470" r:id="rId15"/>
    <p:sldId id="1806" r:id="rId16"/>
    <p:sldId id="1801" r:id="rId17"/>
    <p:sldId id="1802" r:id="rId18"/>
    <p:sldId id="1803" r:id="rId19"/>
    <p:sldId id="1804" r:id="rId20"/>
    <p:sldId id="1805" r:id="rId21"/>
    <p:sldId id="1826" r:id="rId22"/>
    <p:sldId id="1807" r:id="rId23"/>
    <p:sldId id="1808" r:id="rId24"/>
    <p:sldId id="1809" r:id="rId25"/>
    <p:sldId id="1810" r:id="rId26"/>
    <p:sldId id="1811" r:id="rId27"/>
    <p:sldId id="1812" r:id="rId28"/>
    <p:sldId id="1813" r:id="rId29"/>
    <p:sldId id="1814" r:id="rId30"/>
    <p:sldId id="1815" r:id="rId31"/>
    <p:sldId id="1816" r:id="rId32"/>
    <p:sldId id="1817" r:id="rId33"/>
    <p:sldId id="1818" r:id="rId34"/>
    <p:sldId id="1819" r:id="rId35"/>
    <p:sldId id="1820" r:id="rId36"/>
    <p:sldId id="1821" r:id="rId37"/>
    <p:sldId id="1822" r:id="rId38"/>
    <p:sldId id="1823" r:id="rId39"/>
    <p:sldId id="1824" r:id="rId40"/>
    <p:sldId id="1825" r:id="rId41"/>
    <p:sldId id="1795" r:id="rId42"/>
    <p:sldId id="1828" r:id="rId43"/>
    <p:sldId id="1829" r:id="rId44"/>
    <p:sldId id="1830" r:id="rId45"/>
    <p:sldId id="1831" r:id="rId46"/>
    <p:sldId id="1832" r:id="rId47"/>
    <p:sldId id="1088" r:id="rId48"/>
    <p:sldId id="1290" r:id="rId49"/>
    <p:sldId id="1291" r:id="rId50"/>
    <p:sldId id="1292" r:id="rId51"/>
    <p:sldId id="1293" r:id="rId52"/>
    <p:sldId id="1295" r:id="rId53"/>
    <p:sldId id="1294" r:id="rId54"/>
    <p:sldId id="1296" r:id="rId55"/>
    <p:sldId id="1827" r:id="rId56"/>
    <p:sldId id="1492" r:id="rId57"/>
    <p:sldId id="1493" r:id="rId58"/>
    <p:sldId id="1494" r:id="rId59"/>
    <p:sldId id="1495" r:id="rId60"/>
    <p:sldId id="1496" r:id="rId61"/>
    <p:sldId id="1497" r:id="rId62"/>
    <p:sldId id="1498" r:id="rId63"/>
    <p:sldId id="1499" r:id="rId64"/>
    <p:sldId id="1500" r:id="rId65"/>
    <p:sldId id="1501" r:id="rId66"/>
    <p:sldId id="1502" r:id="rId67"/>
    <p:sldId id="1503" r:id="rId68"/>
    <p:sldId id="1297" r:id="rId69"/>
    <p:sldId id="1298" r:id="rId70"/>
    <p:sldId id="1504" r:id="rId71"/>
    <p:sldId id="1505" r:id="rId72"/>
    <p:sldId id="1506" r:id="rId73"/>
    <p:sldId id="1507" r:id="rId74"/>
    <p:sldId id="1508" r:id="rId75"/>
    <p:sldId id="1509" r:id="rId76"/>
    <p:sldId id="1839" r:id="rId77"/>
    <p:sldId id="1300" r:id="rId78"/>
    <p:sldId id="1301" r:id="rId79"/>
    <p:sldId id="1302" r:id="rId80"/>
    <p:sldId id="1303" r:id="rId81"/>
    <p:sldId id="1510" r:id="rId82"/>
    <p:sldId id="1511" r:id="rId83"/>
    <p:sldId id="1512" r:id="rId84"/>
    <p:sldId id="1513" r:id="rId85"/>
    <p:sldId id="1514" r:id="rId86"/>
    <p:sldId id="1833" r:id="rId87"/>
    <p:sldId id="1834" r:id="rId88"/>
    <p:sldId id="1835" r:id="rId89"/>
    <p:sldId id="1836" r:id="rId90"/>
    <p:sldId id="1837" r:id="rId91"/>
    <p:sldId id="1838" r:id="rId92"/>
    <p:sldId id="1304" r:id="rId93"/>
    <p:sldId id="1788" r:id="rId94"/>
    <p:sldId id="1587" r:id="rId95"/>
    <p:sldId id="1590" r:id="rId96"/>
    <p:sldId id="1591" r:id="rId97"/>
    <p:sldId id="1588" r:id="rId98"/>
    <p:sldId id="1589" r:id="rId99"/>
    <p:sldId id="1592" r:id="rId100"/>
    <p:sldId id="1593" r:id="rId101"/>
    <p:sldId id="1594" r:id="rId102"/>
    <p:sldId id="1595" r:id="rId103"/>
    <p:sldId id="1596" r:id="rId104"/>
    <p:sldId id="1597" r:id="rId10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5pPr>
    <a:lvl6pPr marL="22860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6pPr>
    <a:lvl7pPr marL="27432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7pPr>
    <a:lvl8pPr marL="32004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8pPr>
    <a:lvl9pPr marL="36576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9pPr>
  </p:defaultTextStyle>
  <p:extLst>
    <p:ext uri="{EFAFB233-063F-42B5-8137-9DF3F51BA10A}">
      <p15:sldGuideLst xmlns:p15="http://schemas.microsoft.com/office/powerpoint/2012/main">
        <p15:guide id="1" orient="horz" pos="220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14" autoAdjust="0"/>
    <p:restoredTop sz="85828" autoAdjust="0"/>
  </p:normalViewPr>
  <p:slideViewPr>
    <p:cSldViewPr showGuides="1">
      <p:cViewPr varScale="1">
        <p:scale>
          <a:sx n="122" d="100"/>
          <a:sy n="122" d="100"/>
        </p:scale>
        <p:origin x="2088" y="184"/>
      </p:cViewPr>
      <p:guideLst>
        <p:guide orient="horz" pos="220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87" d="100"/>
          <a:sy n="87" d="100"/>
        </p:scale>
        <p:origin x="3840"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0249EA-C0C7-4C0E-9100-DE71D8D77A71}" type="datetimeFigureOut">
              <a:rPr lang="en-US" smtClean="0"/>
              <a:t>11/23/25</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E4A20E-D7E3-40E2-BA82-7F4E928FE545}" type="slidenum">
              <a:rPr lang="en-US" smtClean="0"/>
              <a:t>‹#›</a:t>
            </a:fld>
            <a:endParaRPr lang="en-US"/>
          </a:p>
        </p:txBody>
      </p:sp>
    </p:spTree>
    <p:extLst>
      <p:ext uri="{BB962C8B-B14F-4D97-AF65-F5344CB8AC3E}">
        <p14:creationId xmlns:p14="http://schemas.microsoft.com/office/powerpoint/2010/main" val="169463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7020304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702030404030204" pitchFamily="34" charset="0"/>
              </a:defRPr>
            </a:lvl1pPr>
          </a:lstStyle>
          <a:p>
            <a:pPr>
              <a:defRPr/>
            </a:pPr>
            <a:fld id="{683E5292-C197-4B29-8ABD-C7AEB5E0B154}" type="datetimeFigureOut">
              <a:rPr lang="en-US" altLang="zh-CN"/>
              <a:t>11/23/25</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7020304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702030404030204" pitchFamily="34" charset="0"/>
              </a:defRPr>
            </a:lvl1pPr>
          </a:lstStyle>
          <a:p>
            <a:pPr>
              <a:defRPr/>
            </a:pPr>
            <a:fld id="{B4C119E0-CEE4-4FF8-83B2-DC856A2C17CC}"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54D1-3D48-1CFE-1695-B530D4938A2E}"/>
            </a:ext>
          </a:extLst>
        </p:cNvPr>
        <p:cNvGrpSpPr/>
        <p:nvPr/>
      </p:nvGrpSpPr>
      <p:grpSpPr>
        <a:xfrm>
          <a:off x="0" y="0"/>
          <a:ext cx="0" cy="0"/>
          <a:chOff x="0" y="0"/>
          <a:chExt cx="0" cy="0"/>
        </a:xfrm>
      </p:grpSpPr>
      <p:sp>
        <p:nvSpPr>
          <p:cNvPr id="95234" name="Rectangle 7">
            <a:extLst>
              <a:ext uri="{FF2B5EF4-FFF2-40B4-BE49-F238E27FC236}">
                <a16:creationId xmlns:a16="http://schemas.microsoft.com/office/drawing/2014/main" id="{CC125889-204B-8CBF-237D-468B2B82CCF3}"/>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31B42CA-EDC2-4FF0-92EB-AFAF273FF2B5}" type="slidenum">
              <a:rPr lang="en-US" altLang="en-US">
                <a:solidFill>
                  <a:srgbClr val="000000"/>
                </a:solidFill>
                <a:latin typeface="Calibri" panose="020F0502020204030204" pitchFamily="34" charset="0"/>
              </a:rPr>
              <a:pPr eaLnBrk="1" hangingPunct="1"/>
              <a:t>24</a:t>
            </a:fld>
            <a:endParaRPr lang="en-US" altLang="en-US">
              <a:solidFill>
                <a:srgbClr val="000000"/>
              </a:solidFill>
              <a:latin typeface="Calibri" panose="020F0502020204030204" pitchFamily="34" charset="0"/>
            </a:endParaRPr>
          </a:p>
        </p:txBody>
      </p:sp>
      <p:sp>
        <p:nvSpPr>
          <p:cNvPr id="77827" name="Rectangle 2">
            <a:extLst>
              <a:ext uri="{FF2B5EF4-FFF2-40B4-BE49-F238E27FC236}">
                <a16:creationId xmlns:a16="http://schemas.microsoft.com/office/drawing/2014/main" id="{45BEC63A-02B5-212E-A88D-8A5B706BBDED}"/>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a:extLst>
              <a:ext uri="{FF2B5EF4-FFF2-40B4-BE49-F238E27FC236}">
                <a16:creationId xmlns:a16="http://schemas.microsoft.com/office/drawing/2014/main" id="{C8AD540B-B8E8-19B3-6772-BA74599627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Tree>
    <p:extLst>
      <p:ext uri="{BB962C8B-B14F-4D97-AF65-F5344CB8AC3E}">
        <p14:creationId xmlns:p14="http://schemas.microsoft.com/office/powerpoint/2010/main" val="3145272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3FDA-0695-FFA6-D8F5-2FA5964851F1}"/>
            </a:ext>
          </a:extLst>
        </p:cNvPr>
        <p:cNvGrpSpPr/>
        <p:nvPr/>
      </p:nvGrpSpPr>
      <p:grpSpPr>
        <a:xfrm>
          <a:off x="0" y="0"/>
          <a:ext cx="0" cy="0"/>
          <a:chOff x="0" y="0"/>
          <a:chExt cx="0" cy="0"/>
        </a:xfrm>
      </p:grpSpPr>
      <p:sp>
        <p:nvSpPr>
          <p:cNvPr id="96258" name="Rectangle 7">
            <a:extLst>
              <a:ext uri="{FF2B5EF4-FFF2-40B4-BE49-F238E27FC236}">
                <a16:creationId xmlns:a16="http://schemas.microsoft.com/office/drawing/2014/main" id="{21A8FFC7-4264-F571-139E-0891804D8EA0}"/>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356C73-61A1-4DB1-902F-0912337E7860}" type="slidenum">
              <a:rPr lang="en-US" altLang="en-US">
                <a:solidFill>
                  <a:srgbClr val="000000"/>
                </a:solidFill>
                <a:latin typeface="Calibri" panose="020F0502020204030204" pitchFamily="34" charset="0"/>
              </a:rPr>
              <a:pPr eaLnBrk="1" hangingPunct="1"/>
              <a:t>25</a:t>
            </a:fld>
            <a:endParaRPr lang="en-US" altLang="en-US">
              <a:solidFill>
                <a:srgbClr val="000000"/>
              </a:solidFill>
              <a:latin typeface="Calibri" panose="020F0502020204030204" pitchFamily="34" charset="0"/>
            </a:endParaRPr>
          </a:p>
        </p:txBody>
      </p:sp>
      <p:sp>
        <p:nvSpPr>
          <p:cNvPr id="78851" name="Rectangle 2">
            <a:extLst>
              <a:ext uri="{FF2B5EF4-FFF2-40B4-BE49-F238E27FC236}">
                <a16:creationId xmlns:a16="http://schemas.microsoft.com/office/drawing/2014/main" id="{C8EC91DB-EA44-2A07-573F-0F9A5A84F53D}"/>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a:extLst>
              <a:ext uri="{FF2B5EF4-FFF2-40B4-BE49-F238E27FC236}">
                <a16:creationId xmlns:a16="http://schemas.microsoft.com/office/drawing/2014/main" id="{398437C7-BF80-75B9-46D6-029343EFCC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77204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12E0-97FA-B43C-0C46-9886714CDBCE}"/>
            </a:ext>
          </a:extLst>
        </p:cNvPr>
        <p:cNvGrpSpPr/>
        <p:nvPr/>
      </p:nvGrpSpPr>
      <p:grpSpPr>
        <a:xfrm>
          <a:off x="0" y="0"/>
          <a:ext cx="0" cy="0"/>
          <a:chOff x="0" y="0"/>
          <a:chExt cx="0" cy="0"/>
        </a:xfrm>
      </p:grpSpPr>
      <p:sp>
        <p:nvSpPr>
          <p:cNvPr id="97282" name="Rectangle 7">
            <a:extLst>
              <a:ext uri="{FF2B5EF4-FFF2-40B4-BE49-F238E27FC236}">
                <a16:creationId xmlns:a16="http://schemas.microsoft.com/office/drawing/2014/main" id="{82326954-6D24-AC5E-ACB7-A69B54BF4247}"/>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84EB139-B134-48C2-B030-34AD22DE3347}" type="slidenum">
              <a:rPr lang="en-US" altLang="en-US">
                <a:solidFill>
                  <a:srgbClr val="000000"/>
                </a:solidFill>
                <a:latin typeface="Calibri" panose="020F0502020204030204" pitchFamily="34" charset="0"/>
              </a:rPr>
              <a:pPr eaLnBrk="1" hangingPunct="1"/>
              <a:t>26</a:t>
            </a:fld>
            <a:endParaRPr lang="en-US" altLang="en-US">
              <a:solidFill>
                <a:srgbClr val="000000"/>
              </a:solidFill>
              <a:latin typeface="Calibri" panose="020F0502020204030204" pitchFamily="34" charset="0"/>
            </a:endParaRPr>
          </a:p>
        </p:txBody>
      </p:sp>
      <p:sp>
        <p:nvSpPr>
          <p:cNvPr id="79875" name="Rectangle 2">
            <a:extLst>
              <a:ext uri="{FF2B5EF4-FFF2-40B4-BE49-F238E27FC236}">
                <a16:creationId xmlns:a16="http://schemas.microsoft.com/office/drawing/2014/main" id="{12F87448-1964-AA38-107D-E1FE4E718CE6}"/>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a:extLst>
              <a:ext uri="{FF2B5EF4-FFF2-40B4-BE49-F238E27FC236}">
                <a16:creationId xmlns:a16="http://schemas.microsoft.com/office/drawing/2014/main" id="{C111D25E-D5A7-CFC9-DF98-2F7A0BC47F1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516025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5697B-4C47-B5DF-E314-1A972CF7A57C}"/>
            </a:ext>
          </a:extLst>
        </p:cNvPr>
        <p:cNvGrpSpPr/>
        <p:nvPr/>
      </p:nvGrpSpPr>
      <p:grpSpPr>
        <a:xfrm>
          <a:off x="0" y="0"/>
          <a:ext cx="0" cy="0"/>
          <a:chOff x="0" y="0"/>
          <a:chExt cx="0" cy="0"/>
        </a:xfrm>
      </p:grpSpPr>
      <p:sp>
        <p:nvSpPr>
          <p:cNvPr id="98306" name="Rectangle 7">
            <a:extLst>
              <a:ext uri="{FF2B5EF4-FFF2-40B4-BE49-F238E27FC236}">
                <a16:creationId xmlns:a16="http://schemas.microsoft.com/office/drawing/2014/main" id="{27024EC4-339C-8661-954A-608D46F95D17}"/>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460E27-B20F-4E4D-9487-75C1258B6369}" type="slidenum">
              <a:rPr lang="en-US" altLang="en-US">
                <a:solidFill>
                  <a:srgbClr val="000000"/>
                </a:solidFill>
                <a:latin typeface="Calibri" panose="020F0502020204030204" pitchFamily="34" charset="0"/>
              </a:rPr>
              <a:pPr eaLnBrk="1" hangingPunct="1"/>
              <a:t>27</a:t>
            </a:fld>
            <a:endParaRPr lang="en-US" altLang="en-US">
              <a:solidFill>
                <a:srgbClr val="000000"/>
              </a:solidFill>
              <a:latin typeface="Calibri" panose="020F0502020204030204" pitchFamily="34" charset="0"/>
            </a:endParaRPr>
          </a:p>
        </p:txBody>
      </p:sp>
      <p:sp>
        <p:nvSpPr>
          <p:cNvPr id="80899" name="Rectangle 2">
            <a:extLst>
              <a:ext uri="{FF2B5EF4-FFF2-40B4-BE49-F238E27FC236}">
                <a16:creationId xmlns:a16="http://schemas.microsoft.com/office/drawing/2014/main" id="{F2D76C00-60B8-1DF4-0FDE-9C9BB5185626}"/>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a:extLst>
              <a:ext uri="{FF2B5EF4-FFF2-40B4-BE49-F238E27FC236}">
                <a16:creationId xmlns:a16="http://schemas.microsoft.com/office/drawing/2014/main" id="{F20422AF-6222-921B-5354-0BF0138AFF8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91839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429AF-D57C-49EF-A45D-9601C4B0E346}"/>
            </a:ext>
          </a:extLst>
        </p:cNvPr>
        <p:cNvGrpSpPr/>
        <p:nvPr/>
      </p:nvGrpSpPr>
      <p:grpSpPr>
        <a:xfrm>
          <a:off x="0" y="0"/>
          <a:ext cx="0" cy="0"/>
          <a:chOff x="0" y="0"/>
          <a:chExt cx="0" cy="0"/>
        </a:xfrm>
      </p:grpSpPr>
      <p:sp>
        <p:nvSpPr>
          <p:cNvPr id="99330" name="Rectangle 7">
            <a:extLst>
              <a:ext uri="{FF2B5EF4-FFF2-40B4-BE49-F238E27FC236}">
                <a16:creationId xmlns:a16="http://schemas.microsoft.com/office/drawing/2014/main" id="{22C1D8FC-DBFC-8200-560A-DA2AEC42EC73}"/>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48271E4-6ECD-4A2C-8376-89F68EA4D46F}" type="slidenum">
              <a:rPr lang="en-US" altLang="en-US">
                <a:solidFill>
                  <a:srgbClr val="000000"/>
                </a:solidFill>
                <a:latin typeface="Calibri" panose="020F0502020204030204" pitchFamily="34" charset="0"/>
              </a:rPr>
              <a:pPr eaLnBrk="1" hangingPunct="1"/>
              <a:t>28</a:t>
            </a:fld>
            <a:endParaRPr lang="en-US" altLang="en-US">
              <a:solidFill>
                <a:srgbClr val="000000"/>
              </a:solidFill>
              <a:latin typeface="Calibri" panose="020F0502020204030204" pitchFamily="34" charset="0"/>
            </a:endParaRPr>
          </a:p>
        </p:txBody>
      </p:sp>
      <p:sp>
        <p:nvSpPr>
          <p:cNvPr id="81923" name="Rectangle 2">
            <a:extLst>
              <a:ext uri="{FF2B5EF4-FFF2-40B4-BE49-F238E27FC236}">
                <a16:creationId xmlns:a16="http://schemas.microsoft.com/office/drawing/2014/main" id="{7548647A-350B-7267-7D6B-840BB1D7C661}"/>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2FDE6306-51A4-CFBD-AFBC-36491B85AC6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0203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AA327-809E-7765-A578-B109730C16EA}"/>
            </a:ext>
          </a:extLst>
        </p:cNvPr>
        <p:cNvGrpSpPr/>
        <p:nvPr/>
      </p:nvGrpSpPr>
      <p:grpSpPr>
        <a:xfrm>
          <a:off x="0" y="0"/>
          <a:ext cx="0" cy="0"/>
          <a:chOff x="0" y="0"/>
          <a:chExt cx="0" cy="0"/>
        </a:xfrm>
      </p:grpSpPr>
      <p:sp>
        <p:nvSpPr>
          <p:cNvPr id="100354" name="Rectangle 7">
            <a:extLst>
              <a:ext uri="{FF2B5EF4-FFF2-40B4-BE49-F238E27FC236}">
                <a16:creationId xmlns:a16="http://schemas.microsoft.com/office/drawing/2014/main" id="{AA967755-B7BA-8006-5424-2AFE48583638}"/>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E809FC7-111C-4D6D-960C-98961132444D}" type="slidenum">
              <a:rPr lang="en-US" altLang="en-US">
                <a:solidFill>
                  <a:srgbClr val="000000"/>
                </a:solidFill>
                <a:latin typeface="Calibri" panose="020F0502020204030204" pitchFamily="34" charset="0"/>
              </a:rPr>
              <a:pPr eaLnBrk="1" hangingPunct="1"/>
              <a:t>29</a:t>
            </a:fld>
            <a:endParaRPr lang="en-US" altLang="en-US">
              <a:solidFill>
                <a:srgbClr val="000000"/>
              </a:solidFill>
              <a:latin typeface="Calibri" panose="020F0502020204030204" pitchFamily="34" charset="0"/>
            </a:endParaRPr>
          </a:p>
        </p:txBody>
      </p:sp>
      <p:sp>
        <p:nvSpPr>
          <p:cNvPr id="82947" name="Rectangle 2">
            <a:extLst>
              <a:ext uri="{FF2B5EF4-FFF2-40B4-BE49-F238E27FC236}">
                <a16:creationId xmlns:a16="http://schemas.microsoft.com/office/drawing/2014/main" id="{F137B6C7-A22C-DF05-DD97-4EDBFF5DF979}"/>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a:extLst>
              <a:ext uri="{FF2B5EF4-FFF2-40B4-BE49-F238E27FC236}">
                <a16:creationId xmlns:a16="http://schemas.microsoft.com/office/drawing/2014/main" id="{4BE98181-CC00-AE0D-FEB4-934E810A0B4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27453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F5F11-7BA4-54A4-6371-E3A0FD807B0D}"/>
            </a:ext>
          </a:extLst>
        </p:cNvPr>
        <p:cNvGrpSpPr/>
        <p:nvPr/>
      </p:nvGrpSpPr>
      <p:grpSpPr>
        <a:xfrm>
          <a:off x="0" y="0"/>
          <a:ext cx="0" cy="0"/>
          <a:chOff x="0" y="0"/>
          <a:chExt cx="0" cy="0"/>
        </a:xfrm>
      </p:grpSpPr>
      <p:sp>
        <p:nvSpPr>
          <p:cNvPr id="101378" name="Rectangle 7">
            <a:extLst>
              <a:ext uri="{FF2B5EF4-FFF2-40B4-BE49-F238E27FC236}">
                <a16:creationId xmlns:a16="http://schemas.microsoft.com/office/drawing/2014/main" id="{3826FAFD-CB89-53CD-59E3-9029E8824CA0}"/>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8F95284-BCEB-448E-B67B-85A80367AFC5}" type="slidenum">
              <a:rPr lang="en-US" altLang="en-US">
                <a:solidFill>
                  <a:srgbClr val="000000"/>
                </a:solidFill>
                <a:latin typeface="Calibri" panose="020F0502020204030204" pitchFamily="34" charset="0"/>
              </a:rPr>
              <a:pPr eaLnBrk="1" hangingPunct="1"/>
              <a:t>30</a:t>
            </a:fld>
            <a:endParaRPr lang="en-US" altLang="en-US">
              <a:solidFill>
                <a:srgbClr val="000000"/>
              </a:solidFill>
              <a:latin typeface="Calibri" panose="020F0502020204030204" pitchFamily="34" charset="0"/>
            </a:endParaRPr>
          </a:p>
        </p:txBody>
      </p:sp>
      <p:sp>
        <p:nvSpPr>
          <p:cNvPr id="83971" name="Rectangle 2">
            <a:extLst>
              <a:ext uri="{FF2B5EF4-FFF2-40B4-BE49-F238E27FC236}">
                <a16:creationId xmlns:a16="http://schemas.microsoft.com/office/drawing/2014/main" id="{4CBB45C7-C03B-EC13-2E72-29FF86D5812C}"/>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a:extLst>
              <a:ext uri="{FF2B5EF4-FFF2-40B4-BE49-F238E27FC236}">
                <a16:creationId xmlns:a16="http://schemas.microsoft.com/office/drawing/2014/main" id="{98B8AB2F-7E92-97DD-3333-11E17C5A381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911842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143CF-5400-7FA2-4D73-2BBECEC78091}"/>
            </a:ext>
          </a:extLst>
        </p:cNvPr>
        <p:cNvGrpSpPr/>
        <p:nvPr/>
      </p:nvGrpSpPr>
      <p:grpSpPr>
        <a:xfrm>
          <a:off x="0" y="0"/>
          <a:ext cx="0" cy="0"/>
          <a:chOff x="0" y="0"/>
          <a:chExt cx="0" cy="0"/>
        </a:xfrm>
      </p:grpSpPr>
      <p:sp>
        <p:nvSpPr>
          <p:cNvPr id="102402" name="Rectangle 7">
            <a:extLst>
              <a:ext uri="{FF2B5EF4-FFF2-40B4-BE49-F238E27FC236}">
                <a16:creationId xmlns:a16="http://schemas.microsoft.com/office/drawing/2014/main" id="{07EA04A4-CE1C-54D0-28CE-16F3ACF0E395}"/>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3E4347-328B-464C-ADB1-9FF77ED83CE0}" type="slidenum">
              <a:rPr lang="en-US" altLang="en-US">
                <a:solidFill>
                  <a:srgbClr val="000000"/>
                </a:solidFill>
                <a:latin typeface="Calibri" panose="020F0502020204030204" pitchFamily="34" charset="0"/>
              </a:rPr>
              <a:pPr eaLnBrk="1" hangingPunct="1"/>
              <a:t>31</a:t>
            </a:fld>
            <a:endParaRPr lang="en-US" altLang="en-US">
              <a:solidFill>
                <a:srgbClr val="000000"/>
              </a:solidFill>
              <a:latin typeface="Calibri" panose="020F0502020204030204" pitchFamily="34" charset="0"/>
            </a:endParaRPr>
          </a:p>
        </p:txBody>
      </p:sp>
      <p:sp>
        <p:nvSpPr>
          <p:cNvPr id="84995" name="Rectangle 2">
            <a:extLst>
              <a:ext uri="{FF2B5EF4-FFF2-40B4-BE49-F238E27FC236}">
                <a16:creationId xmlns:a16="http://schemas.microsoft.com/office/drawing/2014/main" id="{638F31B0-E3E7-D7ED-A9B3-0B13D3142F6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a:extLst>
              <a:ext uri="{FF2B5EF4-FFF2-40B4-BE49-F238E27FC236}">
                <a16:creationId xmlns:a16="http://schemas.microsoft.com/office/drawing/2014/main" id="{4D36AE0F-6EFD-FB67-B097-7EA316FCA36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84512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0E842-2406-06C6-D521-E5B73A605FBA}"/>
            </a:ext>
          </a:extLst>
        </p:cNvPr>
        <p:cNvGrpSpPr/>
        <p:nvPr/>
      </p:nvGrpSpPr>
      <p:grpSpPr>
        <a:xfrm>
          <a:off x="0" y="0"/>
          <a:ext cx="0" cy="0"/>
          <a:chOff x="0" y="0"/>
          <a:chExt cx="0" cy="0"/>
        </a:xfrm>
      </p:grpSpPr>
      <p:sp>
        <p:nvSpPr>
          <p:cNvPr id="103426" name="Rectangle 7">
            <a:extLst>
              <a:ext uri="{FF2B5EF4-FFF2-40B4-BE49-F238E27FC236}">
                <a16:creationId xmlns:a16="http://schemas.microsoft.com/office/drawing/2014/main" id="{72BC6207-1780-D626-4595-350E7F1A1518}"/>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C25D4A1-A7AF-4ABC-93D2-D6EB9F743784}" type="slidenum">
              <a:rPr lang="en-US" altLang="en-US">
                <a:solidFill>
                  <a:srgbClr val="000000"/>
                </a:solidFill>
                <a:latin typeface="Calibri" panose="020F0502020204030204" pitchFamily="34" charset="0"/>
              </a:rPr>
              <a:pPr eaLnBrk="1" hangingPunct="1"/>
              <a:t>32</a:t>
            </a:fld>
            <a:endParaRPr lang="en-US" altLang="en-US">
              <a:solidFill>
                <a:srgbClr val="000000"/>
              </a:solidFill>
              <a:latin typeface="Calibri" panose="020F0502020204030204" pitchFamily="34" charset="0"/>
            </a:endParaRPr>
          </a:p>
        </p:txBody>
      </p:sp>
      <p:sp>
        <p:nvSpPr>
          <p:cNvPr id="86019" name="Rectangle 2">
            <a:extLst>
              <a:ext uri="{FF2B5EF4-FFF2-40B4-BE49-F238E27FC236}">
                <a16:creationId xmlns:a16="http://schemas.microsoft.com/office/drawing/2014/main" id="{18918195-6F4F-BB0F-23F2-501AD9264A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a:extLst>
              <a:ext uri="{FF2B5EF4-FFF2-40B4-BE49-F238E27FC236}">
                <a16:creationId xmlns:a16="http://schemas.microsoft.com/office/drawing/2014/main" id="{96E8295C-DDA2-DAF3-1086-9229EE9150F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7082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C919B-5D69-882F-4C22-044BDF6A1EEB}"/>
            </a:ext>
          </a:extLst>
        </p:cNvPr>
        <p:cNvGrpSpPr/>
        <p:nvPr/>
      </p:nvGrpSpPr>
      <p:grpSpPr>
        <a:xfrm>
          <a:off x="0" y="0"/>
          <a:ext cx="0" cy="0"/>
          <a:chOff x="0" y="0"/>
          <a:chExt cx="0" cy="0"/>
        </a:xfrm>
      </p:grpSpPr>
      <p:sp>
        <p:nvSpPr>
          <p:cNvPr id="104450" name="Rectangle 7">
            <a:extLst>
              <a:ext uri="{FF2B5EF4-FFF2-40B4-BE49-F238E27FC236}">
                <a16:creationId xmlns:a16="http://schemas.microsoft.com/office/drawing/2014/main" id="{74AB6A65-7562-8799-7D2E-8BEE442A08B3}"/>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B6CFEE-9328-4924-AC98-9531E009A9BF}" type="slidenum">
              <a:rPr lang="en-US" altLang="en-US">
                <a:solidFill>
                  <a:srgbClr val="000000"/>
                </a:solidFill>
                <a:latin typeface="Calibri" panose="020F0502020204030204" pitchFamily="34" charset="0"/>
              </a:rPr>
              <a:pPr eaLnBrk="1" hangingPunct="1"/>
              <a:t>33</a:t>
            </a:fld>
            <a:endParaRPr lang="en-US" altLang="en-US">
              <a:solidFill>
                <a:srgbClr val="000000"/>
              </a:solidFill>
              <a:latin typeface="Calibri" panose="020F0502020204030204" pitchFamily="34" charset="0"/>
            </a:endParaRPr>
          </a:p>
        </p:txBody>
      </p:sp>
      <p:sp>
        <p:nvSpPr>
          <p:cNvPr id="87043" name="Rectangle 2">
            <a:extLst>
              <a:ext uri="{FF2B5EF4-FFF2-40B4-BE49-F238E27FC236}">
                <a16:creationId xmlns:a16="http://schemas.microsoft.com/office/drawing/2014/main" id="{CA9C5B56-95D3-AC58-F4AC-3230D187A82B}"/>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4" name="Rectangle 3">
            <a:extLst>
              <a:ext uri="{FF2B5EF4-FFF2-40B4-BE49-F238E27FC236}">
                <a16:creationId xmlns:a16="http://schemas.microsoft.com/office/drawing/2014/main" id="{57240D1D-7FFB-2CB5-7988-E14C46BB50C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550709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5AEFE-F913-AA4D-8814-B4BF9675AAFB}"/>
            </a:ext>
          </a:extLst>
        </p:cNvPr>
        <p:cNvGrpSpPr/>
        <p:nvPr/>
      </p:nvGrpSpPr>
      <p:grpSpPr>
        <a:xfrm>
          <a:off x="0" y="0"/>
          <a:ext cx="0" cy="0"/>
          <a:chOff x="0" y="0"/>
          <a:chExt cx="0" cy="0"/>
        </a:xfrm>
      </p:grpSpPr>
      <p:sp>
        <p:nvSpPr>
          <p:cNvPr id="105474" name="Rectangle 7">
            <a:extLst>
              <a:ext uri="{FF2B5EF4-FFF2-40B4-BE49-F238E27FC236}">
                <a16:creationId xmlns:a16="http://schemas.microsoft.com/office/drawing/2014/main" id="{CC1C8DEB-2C22-B29E-835C-01CC90A01431}"/>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B4DA8D-1E1E-42EA-8AD8-CF263DB506AA}" type="slidenum">
              <a:rPr lang="en-US" altLang="en-US">
                <a:solidFill>
                  <a:srgbClr val="000000"/>
                </a:solidFill>
                <a:latin typeface="Calibri" panose="020F0502020204030204" pitchFamily="34" charset="0"/>
              </a:rPr>
              <a:pPr eaLnBrk="1" hangingPunct="1"/>
              <a:t>34</a:t>
            </a:fld>
            <a:endParaRPr lang="en-US" altLang="en-US">
              <a:solidFill>
                <a:srgbClr val="000000"/>
              </a:solidFill>
              <a:latin typeface="Calibri" panose="020F0502020204030204" pitchFamily="34" charset="0"/>
            </a:endParaRPr>
          </a:p>
        </p:txBody>
      </p:sp>
      <p:sp>
        <p:nvSpPr>
          <p:cNvPr id="88067" name="Rectangle 2">
            <a:extLst>
              <a:ext uri="{FF2B5EF4-FFF2-40B4-BE49-F238E27FC236}">
                <a16:creationId xmlns:a16="http://schemas.microsoft.com/office/drawing/2014/main" id="{71871405-2B3D-3C78-83A3-738FE3BFCAF9}"/>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8" name="Rectangle 3">
            <a:extLst>
              <a:ext uri="{FF2B5EF4-FFF2-40B4-BE49-F238E27FC236}">
                <a16:creationId xmlns:a16="http://schemas.microsoft.com/office/drawing/2014/main" id="{DEA5C1D6-A847-46BC-6796-C017DAFB176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吸引盆地：在动力系统理论中，吸引盆地是一个区域，其中的初始条件最终会导致系统进入一个稳定的吸引子状态。</a:t>
            </a:r>
            <a:endParaRPr lang="en-US" altLang="en-US" dirty="0"/>
          </a:p>
        </p:txBody>
      </p:sp>
    </p:spTree>
    <p:extLst>
      <p:ext uri="{BB962C8B-B14F-4D97-AF65-F5344CB8AC3E}">
        <p14:creationId xmlns:p14="http://schemas.microsoft.com/office/powerpoint/2010/main" val="1577714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6D5FF-F0BE-A9CE-5C45-00C77AA06B6D}"/>
            </a:ext>
          </a:extLst>
        </p:cNvPr>
        <p:cNvGrpSpPr/>
        <p:nvPr/>
      </p:nvGrpSpPr>
      <p:grpSpPr>
        <a:xfrm>
          <a:off x="0" y="0"/>
          <a:ext cx="0" cy="0"/>
          <a:chOff x="0" y="0"/>
          <a:chExt cx="0" cy="0"/>
        </a:xfrm>
      </p:grpSpPr>
      <p:sp>
        <p:nvSpPr>
          <p:cNvPr id="94210" name="Rectangle 7">
            <a:extLst>
              <a:ext uri="{FF2B5EF4-FFF2-40B4-BE49-F238E27FC236}">
                <a16:creationId xmlns:a16="http://schemas.microsoft.com/office/drawing/2014/main" id="{DFE17841-CCCB-F173-EFB3-3EE0C513E4C8}"/>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4AC4219-DB2C-4D57-9179-0B33B55E9109}" type="slidenum">
              <a:rPr lang="en-US" altLang="en-US">
                <a:solidFill>
                  <a:srgbClr val="000000"/>
                </a:solidFill>
                <a:latin typeface="Calibri" panose="020F0502020204030204" pitchFamily="34" charset="0"/>
              </a:rPr>
              <a:pPr eaLnBrk="1" hangingPunct="1"/>
              <a:t>35</a:t>
            </a:fld>
            <a:endParaRPr lang="en-US" altLang="en-US">
              <a:solidFill>
                <a:srgbClr val="000000"/>
              </a:solidFill>
              <a:latin typeface="Calibri" panose="020F0502020204030204" pitchFamily="34" charset="0"/>
            </a:endParaRPr>
          </a:p>
        </p:txBody>
      </p:sp>
      <p:sp>
        <p:nvSpPr>
          <p:cNvPr id="89091" name="Rectangle 2">
            <a:extLst>
              <a:ext uri="{FF2B5EF4-FFF2-40B4-BE49-F238E27FC236}">
                <a16:creationId xmlns:a16="http://schemas.microsoft.com/office/drawing/2014/main" id="{5DFA1841-FBCC-6738-694D-5E1D36DFB70C}"/>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a:extLst>
              <a:ext uri="{FF2B5EF4-FFF2-40B4-BE49-F238E27FC236}">
                <a16:creationId xmlns:a16="http://schemas.microsoft.com/office/drawing/2014/main" id="{B250417C-3194-B5D8-45AA-BF3894515A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Tree>
    <p:extLst>
      <p:ext uri="{BB962C8B-B14F-4D97-AF65-F5344CB8AC3E}">
        <p14:creationId xmlns:p14="http://schemas.microsoft.com/office/powerpoint/2010/main" val="2236204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196F8-7BE9-3D08-B35A-CBBD37BF09BC}"/>
            </a:ext>
          </a:extLst>
        </p:cNvPr>
        <p:cNvGrpSpPr/>
        <p:nvPr/>
      </p:nvGrpSpPr>
      <p:grpSpPr>
        <a:xfrm>
          <a:off x="0" y="0"/>
          <a:ext cx="0" cy="0"/>
          <a:chOff x="0" y="0"/>
          <a:chExt cx="0" cy="0"/>
        </a:xfrm>
      </p:grpSpPr>
      <p:sp>
        <p:nvSpPr>
          <p:cNvPr id="106498" name="Rectangle 7">
            <a:extLst>
              <a:ext uri="{FF2B5EF4-FFF2-40B4-BE49-F238E27FC236}">
                <a16:creationId xmlns:a16="http://schemas.microsoft.com/office/drawing/2014/main" id="{68EF9B7F-6B17-9DC9-0DEB-6121997A7181}"/>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468D358-DE84-4DED-8831-4070232051C5}" type="slidenum">
              <a:rPr lang="en-US" altLang="en-US">
                <a:solidFill>
                  <a:srgbClr val="000000"/>
                </a:solidFill>
                <a:latin typeface="Calibri" panose="020F0502020204030204" pitchFamily="34" charset="0"/>
              </a:rPr>
              <a:pPr eaLnBrk="1" hangingPunct="1"/>
              <a:t>36</a:t>
            </a:fld>
            <a:endParaRPr lang="en-US" altLang="en-US">
              <a:solidFill>
                <a:srgbClr val="000000"/>
              </a:solidFill>
              <a:latin typeface="Calibri" panose="020F0502020204030204" pitchFamily="34" charset="0"/>
            </a:endParaRPr>
          </a:p>
        </p:txBody>
      </p:sp>
      <p:sp>
        <p:nvSpPr>
          <p:cNvPr id="90115" name="Rectangle 2">
            <a:extLst>
              <a:ext uri="{FF2B5EF4-FFF2-40B4-BE49-F238E27FC236}">
                <a16:creationId xmlns:a16="http://schemas.microsoft.com/office/drawing/2014/main" id="{5814A94A-77A0-EF07-0923-69052C72A209}"/>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6" name="Rectangle 3">
            <a:extLst>
              <a:ext uri="{FF2B5EF4-FFF2-40B4-BE49-F238E27FC236}">
                <a16:creationId xmlns:a16="http://schemas.microsoft.com/office/drawing/2014/main" id="{D0BA0088-5FC0-D11A-3E66-2364AC8CF97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64241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607D2-BA60-B8AA-87DE-D8051E3F12AE}"/>
            </a:ext>
          </a:extLst>
        </p:cNvPr>
        <p:cNvGrpSpPr/>
        <p:nvPr/>
      </p:nvGrpSpPr>
      <p:grpSpPr>
        <a:xfrm>
          <a:off x="0" y="0"/>
          <a:ext cx="0" cy="0"/>
          <a:chOff x="0" y="0"/>
          <a:chExt cx="0" cy="0"/>
        </a:xfrm>
      </p:grpSpPr>
      <p:sp>
        <p:nvSpPr>
          <p:cNvPr id="107522" name="Rectangle 7">
            <a:extLst>
              <a:ext uri="{FF2B5EF4-FFF2-40B4-BE49-F238E27FC236}">
                <a16:creationId xmlns:a16="http://schemas.microsoft.com/office/drawing/2014/main" id="{CA2EF550-199A-AAAA-86E2-8A1E0EE5D3C5}"/>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ED0053A-850E-4A78-BEB8-57FB65961213}" type="slidenum">
              <a:rPr lang="en-US" altLang="en-US">
                <a:solidFill>
                  <a:srgbClr val="000000"/>
                </a:solidFill>
                <a:latin typeface="Calibri" panose="020F0502020204030204" pitchFamily="34" charset="0"/>
              </a:rPr>
              <a:pPr eaLnBrk="1" hangingPunct="1"/>
              <a:t>37</a:t>
            </a:fld>
            <a:endParaRPr lang="en-US" altLang="en-US">
              <a:solidFill>
                <a:srgbClr val="000000"/>
              </a:solidFill>
              <a:latin typeface="Calibri" panose="020F0502020204030204" pitchFamily="34" charset="0"/>
            </a:endParaRPr>
          </a:p>
        </p:txBody>
      </p:sp>
      <p:sp>
        <p:nvSpPr>
          <p:cNvPr id="91139" name="Rectangle 2">
            <a:extLst>
              <a:ext uri="{FF2B5EF4-FFF2-40B4-BE49-F238E27FC236}">
                <a16:creationId xmlns:a16="http://schemas.microsoft.com/office/drawing/2014/main" id="{30211728-21D1-B777-D27E-380C38C0870C}"/>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0" name="Rectangle 3">
            <a:extLst>
              <a:ext uri="{FF2B5EF4-FFF2-40B4-BE49-F238E27FC236}">
                <a16:creationId xmlns:a16="http://schemas.microsoft.com/office/drawing/2014/main" id="{40951315-1C04-CFA5-FE3F-B4FF6DFC9F3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83144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18B9-CB3D-FC10-B25C-C78306ACE000}"/>
            </a:ext>
          </a:extLst>
        </p:cNvPr>
        <p:cNvGrpSpPr/>
        <p:nvPr/>
      </p:nvGrpSpPr>
      <p:grpSpPr>
        <a:xfrm>
          <a:off x="0" y="0"/>
          <a:ext cx="0" cy="0"/>
          <a:chOff x="0" y="0"/>
          <a:chExt cx="0" cy="0"/>
        </a:xfrm>
      </p:grpSpPr>
      <p:sp>
        <p:nvSpPr>
          <p:cNvPr id="108546" name="Rectangle 7">
            <a:extLst>
              <a:ext uri="{FF2B5EF4-FFF2-40B4-BE49-F238E27FC236}">
                <a16:creationId xmlns:a16="http://schemas.microsoft.com/office/drawing/2014/main" id="{D17848A8-B3CA-DD31-AA2B-96B0FB891DBA}"/>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23DF087-3E3A-41A0-9501-86CB61315E7E}" type="slidenum">
              <a:rPr lang="en-US" altLang="en-US">
                <a:solidFill>
                  <a:srgbClr val="000000"/>
                </a:solidFill>
                <a:latin typeface="Calibri" panose="020F0502020204030204" pitchFamily="34" charset="0"/>
              </a:rPr>
              <a:pPr eaLnBrk="1" hangingPunct="1"/>
              <a:t>38</a:t>
            </a:fld>
            <a:endParaRPr lang="en-US" altLang="en-US">
              <a:solidFill>
                <a:srgbClr val="000000"/>
              </a:solidFill>
              <a:latin typeface="Calibri" panose="020F0502020204030204" pitchFamily="34" charset="0"/>
            </a:endParaRPr>
          </a:p>
        </p:txBody>
      </p:sp>
      <p:sp>
        <p:nvSpPr>
          <p:cNvPr id="92163" name="Rectangle 2">
            <a:extLst>
              <a:ext uri="{FF2B5EF4-FFF2-40B4-BE49-F238E27FC236}">
                <a16:creationId xmlns:a16="http://schemas.microsoft.com/office/drawing/2014/main" id="{163EC5DC-B471-9FB8-DF96-0805C5DECFC1}"/>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a:extLst>
              <a:ext uri="{FF2B5EF4-FFF2-40B4-BE49-F238E27FC236}">
                <a16:creationId xmlns:a16="http://schemas.microsoft.com/office/drawing/2014/main" id="{D64AE261-B2E4-F01D-0056-A4A0D06E30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655892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effectLst/>
                <a:latin typeface="D-DINExp"/>
              </a:rPr>
              <a:t>Binned estimation is a statistical technique used to estimate the distribution of a dataset by dividing the data into discrete intervals or "bins." This method is particularly useful for visualizing and analyzing large datasets, as it simplifies the data and helps identify patterns, trends, and outliers.</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39</a:t>
            </a:fld>
            <a:endParaRPr lang="en-US" altLang="zh-CN"/>
          </a:p>
        </p:txBody>
      </p:sp>
    </p:spTree>
    <p:extLst>
      <p:ext uri="{BB962C8B-B14F-4D97-AF65-F5344CB8AC3E}">
        <p14:creationId xmlns:p14="http://schemas.microsoft.com/office/powerpoint/2010/main" val="2876480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B75D0-BA39-1578-8E37-C5D9D0705836}"/>
            </a:ext>
          </a:extLst>
        </p:cNvPr>
        <p:cNvGrpSpPr/>
        <p:nvPr/>
      </p:nvGrpSpPr>
      <p:grpSpPr>
        <a:xfrm>
          <a:off x="0" y="0"/>
          <a:ext cx="0" cy="0"/>
          <a:chOff x="0" y="0"/>
          <a:chExt cx="0" cy="0"/>
        </a:xfrm>
      </p:grpSpPr>
      <p:sp>
        <p:nvSpPr>
          <p:cNvPr id="109570" name="Rectangle 7">
            <a:extLst>
              <a:ext uri="{FF2B5EF4-FFF2-40B4-BE49-F238E27FC236}">
                <a16:creationId xmlns:a16="http://schemas.microsoft.com/office/drawing/2014/main" id="{09EE073F-DB0E-4159-4A10-32D2F9518EF1}"/>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1B11720-EDCB-4DD9-BBEF-10C441ACB93A}" type="slidenum">
              <a:rPr lang="en-US" altLang="en-US">
                <a:solidFill>
                  <a:srgbClr val="000000"/>
                </a:solidFill>
                <a:latin typeface="Calibri" panose="020F0502020204030204" pitchFamily="34" charset="0"/>
              </a:rPr>
              <a:pPr eaLnBrk="1" hangingPunct="1"/>
              <a:t>40</a:t>
            </a:fld>
            <a:endParaRPr lang="en-US" altLang="en-US">
              <a:solidFill>
                <a:srgbClr val="000000"/>
              </a:solidFill>
              <a:latin typeface="Calibri" panose="020F0502020204030204" pitchFamily="34" charset="0"/>
            </a:endParaRPr>
          </a:p>
        </p:txBody>
      </p:sp>
      <p:sp>
        <p:nvSpPr>
          <p:cNvPr id="93187" name="Rectangle 2">
            <a:extLst>
              <a:ext uri="{FF2B5EF4-FFF2-40B4-BE49-F238E27FC236}">
                <a16:creationId xmlns:a16="http://schemas.microsoft.com/office/drawing/2014/main" id="{41051901-0F76-AA4B-AF2C-E4028E332F9A}"/>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a:extLst>
              <a:ext uri="{FF2B5EF4-FFF2-40B4-BE49-F238E27FC236}">
                <a16:creationId xmlns:a16="http://schemas.microsoft.com/office/drawing/2014/main" id="{0A4B03DD-AC2F-300D-7B6B-08BB67679F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720569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1EADD-569B-93BE-BFAC-7FEF318104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C6EC13-FC0A-BE57-B04E-587E6AD2EC10}"/>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45381710-4251-5DCD-0544-4CBCF4D87A7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FE8DD95-C61B-E9B4-AADE-4FE5C0F2A2BD}"/>
              </a:ext>
            </a:extLst>
          </p:cNvPr>
          <p:cNvSpPr>
            <a:spLocks noGrp="1"/>
          </p:cNvSpPr>
          <p:nvPr>
            <p:ph type="sldNum" sz="quarter" idx="10"/>
          </p:nvPr>
        </p:nvSpPr>
        <p:spPr/>
        <p:txBody>
          <a:bodyPr/>
          <a:lstStyle/>
          <a:p>
            <a:pPr>
              <a:defRPr/>
            </a:pPr>
            <a:fld id="{B4C119E0-CEE4-4FF8-83B2-DC856A2C17CC}" type="slidenum">
              <a:rPr lang="en-US" altLang="zh-CN" smtClean="0"/>
              <a:t>41</a:t>
            </a:fld>
            <a:endParaRPr lang="en-US" altLang="zh-CN"/>
          </a:p>
        </p:txBody>
      </p:sp>
    </p:spTree>
    <p:extLst>
      <p:ext uri="{BB962C8B-B14F-4D97-AF65-F5344CB8AC3E}">
        <p14:creationId xmlns:p14="http://schemas.microsoft.com/office/powerpoint/2010/main" val="3306154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BB647-4D0F-C76E-171E-32BE29E918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D80941-D6DB-B8A9-3494-B1785F7FC583}"/>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E884FC5-6EBA-0F11-4AE2-4EADEB841DD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4E1BF71-1EA6-C0D0-B696-19A42B00598F}"/>
              </a:ext>
            </a:extLst>
          </p:cNvPr>
          <p:cNvSpPr>
            <a:spLocks noGrp="1"/>
          </p:cNvSpPr>
          <p:nvPr>
            <p:ph type="sldNum" sz="quarter" idx="10"/>
          </p:nvPr>
        </p:nvSpPr>
        <p:spPr/>
        <p:txBody>
          <a:bodyPr/>
          <a:lstStyle/>
          <a:p>
            <a:pPr>
              <a:defRPr/>
            </a:pPr>
            <a:fld id="{B4C119E0-CEE4-4FF8-83B2-DC856A2C17CC}" type="slidenum">
              <a:rPr lang="en-US" altLang="zh-CN" smtClean="0"/>
              <a:t>55</a:t>
            </a:fld>
            <a:endParaRPr lang="en-US" altLang="zh-CN"/>
          </a:p>
        </p:txBody>
      </p:sp>
    </p:spTree>
    <p:extLst>
      <p:ext uri="{BB962C8B-B14F-4D97-AF65-F5344CB8AC3E}">
        <p14:creationId xmlns:p14="http://schemas.microsoft.com/office/powerpoint/2010/main" val="2231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379B6-FF5D-50F6-4581-45EB9966F6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906795-F3D2-F9A7-B4EE-D49036C8EB6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DBBDBE1-4915-47F7-8B59-7BBC6371831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88A2FE8-7B71-C483-64E8-6B976751D797}"/>
              </a:ext>
            </a:extLst>
          </p:cNvPr>
          <p:cNvSpPr>
            <a:spLocks noGrp="1"/>
          </p:cNvSpPr>
          <p:nvPr>
            <p:ph type="sldNum" sz="quarter" idx="10"/>
          </p:nvPr>
        </p:nvSpPr>
        <p:spPr/>
        <p:txBody>
          <a:bodyPr/>
          <a:lstStyle/>
          <a:p>
            <a:pPr>
              <a:defRPr/>
            </a:pPr>
            <a:fld id="{B4C119E0-CEE4-4FF8-83B2-DC856A2C17CC}" type="slidenum">
              <a:rPr lang="en-US" altLang="zh-CN" smtClean="0"/>
              <a:t>93</a:t>
            </a:fld>
            <a:endParaRPr lang="en-US" altLang="zh-CN"/>
          </a:p>
        </p:txBody>
      </p:sp>
    </p:spTree>
    <p:extLst>
      <p:ext uri="{BB962C8B-B14F-4D97-AF65-F5344CB8AC3E}">
        <p14:creationId xmlns:p14="http://schemas.microsoft.com/office/powerpoint/2010/main" val="1033825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D-DINExp"/>
              </a:rPr>
              <a:t>自组织映射（</a:t>
            </a:r>
            <a:r>
              <a:rPr lang="en" altLang="zh-CN" b="0" i="0" dirty="0">
                <a:effectLst/>
                <a:latin typeface="D-DINExp"/>
              </a:rPr>
              <a:t>Self-Organizing Maps</a:t>
            </a:r>
            <a:r>
              <a:rPr lang="zh-CN" altLang="en" b="0" i="0" dirty="0">
                <a:effectLst/>
                <a:latin typeface="D-DINExp"/>
              </a:rPr>
              <a:t>，</a:t>
            </a:r>
            <a:r>
              <a:rPr lang="zh-CN" altLang="en-US" b="0" i="0" dirty="0">
                <a:effectLst/>
                <a:latin typeface="D-DINExp"/>
              </a:rPr>
              <a:t>简称</a:t>
            </a:r>
            <a:r>
              <a:rPr lang="en" altLang="zh-CN" b="0" i="0" dirty="0">
                <a:effectLst/>
                <a:latin typeface="D-DINExp"/>
              </a:rPr>
              <a:t>SOM</a:t>
            </a:r>
            <a:r>
              <a:rPr lang="zh-CN" altLang="en" b="0" i="0" dirty="0">
                <a:effectLst/>
                <a:latin typeface="D-DINExp"/>
              </a:rPr>
              <a:t>）</a:t>
            </a:r>
            <a:r>
              <a:rPr lang="zh-CN" altLang="en-US" b="0" i="0" dirty="0">
                <a:effectLst/>
                <a:latin typeface="D-DINExp"/>
              </a:rPr>
              <a:t>是一种无监督学习的人工神经网络，主要用于数据的降维、聚类和可视化。它通过将高维数据映射到低维空间（通常是二维）来帮助人们理解数据的结构和模式。</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95</a:t>
            </a:fld>
            <a:endParaRPr lang="en-US" altLang="zh-CN"/>
          </a:p>
        </p:txBody>
      </p:sp>
    </p:spTree>
    <p:extLst>
      <p:ext uri="{BB962C8B-B14F-4D97-AF65-F5344CB8AC3E}">
        <p14:creationId xmlns:p14="http://schemas.microsoft.com/office/powerpoint/2010/main" val="4223988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effectLst/>
                <a:latin typeface="D-DINExp"/>
              </a:rPr>
              <a:t>Topologically ordered fashion: the mapping preserves the topological properties of the input space, allowing similar data points to be represented close to each other in the output space.</a:t>
            </a:r>
          </a:p>
          <a:p>
            <a:r>
              <a:rPr lang="en" altLang="zh-CN" b="0" i="0" dirty="0">
                <a:effectLst/>
                <a:latin typeface="D-DINExp"/>
              </a:rPr>
              <a:t>Topology refers to the arrangement and relationships between different nodes in the network. A topologically ordered map maintains the spatial relationships of the input data, meaning that similar inputs will activate nearby nodes on the map.</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96</a:t>
            </a:fld>
            <a:endParaRPr lang="en-US" altLang="zh-CN"/>
          </a:p>
        </p:txBody>
      </p:sp>
    </p:spTree>
    <p:extLst>
      <p:ext uri="{BB962C8B-B14F-4D97-AF65-F5344CB8AC3E}">
        <p14:creationId xmlns:p14="http://schemas.microsoft.com/office/powerpoint/2010/main" val="1081766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376940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3327405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814-27D2-D076-CCEC-D4E702B477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D0F73B-0E07-EDD2-7E94-E99D6B33F1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E43E83-08A2-95F9-DB17-300763729A55}"/>
              </a:ext>
            </a:extLst>
          </p:cNvPr>
          <p:cNvSpPr>
            <a:spLocks noGrp="1"/>
          </p:cNvSpPr>
          <p:nvPr>
            <p:ph type="body" idx="1"/>
          </p:nvPr>
        </p:nvSpPr>
        <p:spPr/>
        <p:txBody>
          <a:bodyPr/>
          <a:lstStyle/>
          <a:p>
            <a:r>
              <a:rPr kumimoji="1" lang="en-US" altLang="zh-CN" dirty="0"/>
              <a:t>H</a:t>
            </a:r>
            <a:endParaRPr kumimoji="1" lang="zh-CN" altLang="en-US" dirty="0"/>
          </a:p>
        </p:txBody>
      </p:sp>
      <p:sp>
        <p:nvSpPr>
          <p:cNvPr id="4" name="灯片编号占位符 3">
            <a:extLst>
              <a:ext uri="{FF2B5EF4-FFF2-40B4-BE49-F238E27FC236}">
                <a16:creationId xmlns:a16="http://schemas.microsoft.com/office/drawing/2014/main" id="{6459E91D-0942-9116-8BF6-040A191544BB}"/>
              </a:ext>
            </a:extLst>
          </p:cNvPr>
          <p:cNvSpPr>
            <a:spLocks noGrp="1"/>
          </p:cNvSpPr>
          <p:nvPr>
            <p:ph type="sldNum" sz="quarter" idx="5"/>
          </p:nvPr>
        </p:nvSpPr>
        <p:spPr/>
        <p:txBody>
          <a:bodyPr/>
          <a:lstStyle/>
          <a:p>
            <a:pPr>
              <a:defRPr/>
            </a:pPr>
            <a:fld id="{B4C119E0-CEE4-4FF8-83B2-DC856A2C17CC}" type="slidenum">
              <a:rPr lang="en-US" altLang="zh-CN" smtClean="0"/>
              <a:pPr>
                <a:defRPr/>
              </a:pPr>
              <a:t>15</a:t>
            </a:fld>
            <a:endParaRPr lang="en-US" altLang="zh-CN"/>
          </a:p>
        </p:txBody>
      </p:sp>
    </p:spTree>
    <p:extLst>
      <p:ext uri="{BB962C8B-B14F-4D97-AF65-F5344CB8AC3E}">
        <p14:creationId xmlns:p14="http://schemas.microsoft.com/office/powerpoint/2010/main" val="523831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t>17</a:t>
            </a:fld>
            <a:endParaRPr lang="en-US" altLang="zh-CN"/>
          </a:p>
        </p:txBody>
      </p:sp>
    </p:spTree>
    <p:extLst>
      <p:ext uri="{BB962C8B-B14F-4D97-AF65-F5344CB8AC3E}">
        <p14:creationId xmlns:p14="http://schemas.microsoft.com/office/powerpoint/2010/main" val="2352105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D0FE9-E396-F355-5711-AA1A8CDDDF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52573F-A8CA-071E-2753-30A6173AE084}"/>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D9DB9A7B-79CF-8D41-8BC6-D084409EDBA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2F8AF1-9DE2-61AC-8390-44438EF208B6}"/>
              </a:ext>
            </a:extLst>
          </p:cNvPr>
          <p:cNvSpPr>
            <a:spLocks noGrp="1"/>
          </p:cNvSpPr>
          <p:nvPr>
            <p:ph type="sldNum" sz="quarter" idx="10"/>
          </p:nvPr>
        </p:nvSpPr>
        <p:spPr/>
        <p:txBody>
          <a:bodyPr/>
          <a:lstStyle/>
          <a:p>
            <a:pPr>
              <a:defRPr/>
            </a:pPr>
            <a:fld id="{B4C119E0-CEE4-4FF8-83B2-DC856A2C17CC}" type="slidenum">
              <a:rPr lang="en-US" altLang="zh-CN" smtClean="0"/>
              <a:t>21</a:t>
            </a:fld>
            <a:endParaRPr lang="en-US" altLang="zh-CN"/>
          </a:p>
        </p:txBody>
      </p:sp>
    </p:spTree>
    <p:extLst>
      <p:ext uri="{BB962C8B-B14F-4D97-AF65-F5344CB8AC3E}">
        <p14:creationId xmlns:p14="http://schemas.microsoft.com/office/powerpoint/2010/main" val="3863052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2463B-226B-BA8A-7F10-561FD2D37517}"/>
            </a:ext>
          </a:extLst>
        </p:cNvPr>
        <p:cNvGrpSpPr/>
        <p:nvPr/>
      </p:nvGrpSpPr>
      <p:grpSpPr>
        <a:xfrm>
          <a:off x="0" y="0"/>
          <a:ext cx="0" cy="0"/>
          <a:chOff x="0" y="0"/>
          <a:chExt cx="0" cy="0"/>
        </a:xfrm>
      </p:grpSpPr>
      <p:sp>
        <p:nvSpPr>
          <p:cNvPr id="94210" name="Rectangle 7">
            <a:extLst>
              <a:ext uri="{FF2B5EF4-FFF2-40B4-BE49-F238E27FC236}">
                <a16:creationId xmlns:a16="http://schemas.microsoft.com/office/drawing/2014/main" id="{C20CDE41-2F1C-0D10-A8FA-AB579E720042}"/>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FB7136E-DD39-4EA3-98B1-14476DCA9F21}" type="slidenum">
              <a:rPr lang="en-US" altLang="en-US">
                <a:solidFill>
                  <a:srgbClr val="000000"/>
                </a:solidFill>
                <a:latin typeface="Calibri" panose="020F0502020204030204" pitchFamily="34" charset="0"/>
              </a:rPr>
              <a:pPr eaLnBrk="1" hangingPunct="1"/>
              <a:t>22</a:t>
            </a:fld>
            <a:endParaRPr lang="en-US" altLang="en-US">
              <a:solidFill>
                <a:srgbClr val="000000"/>
              </a:solidFill>
              <a:latin typeface="Calibri" panose="020F0502020204030204" pitchFamily="34" charset="0"/>
            </a:endParaRPr>
          </a:p>
        </p:txBody>
      </p:sp>
      <p:sp>
        <p:nvSpPr>
          <p:cNvPr id="76803" name="Rectangle 2">
            <a:extLst>
              <a:ext uri="{FF2B5EF4-FFF2-40B4-BE49-F238E27FC236}">
                <a16:creationId xmlns:a16="http://schemas.microsoft.com/office/drawing/2014/main" id="{681100D2-C133-3DD2-ACC5-274529BCDD45}"/>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4" name="Rectangle 3">
            <a:extLst>
              <a:ext uri="{FF2B5EF4-FFF2-40B4-BE49-F238E27FC236}">
                <a16:creationId xmlns:a16="http://schemas.microsoft.com/office/drawing/2014/main" id="{FE00951D-880A-15D1-FD48-52D4472563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1114422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hasCustomPrompt="1"/>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879557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57717" y="152400"/>
            <a:ext cx="11379200" cy="630382"/>
          </a:xfrm>
        </p:spPr>
        <p:txBody>
          <a:bodyPr/>
          <a:lstStyle/>
          <a:p>
            <a:r>
              <a:rPr lang="zh-CN" altLang="en-US" dirty="0"/>
              <a:t>单击此处编辑母版标题样式</a:t>
            </a:r>
            <a:endParaRPr lang="en-US" dirty="0"/>
          </a:p>
        </p:txBody>
      </p:sp>
      <p:sp>
        <p:nvSpPr>
          <p:cNvPr id="3" name="表格占位符 2"/>
          <p:cNvSpPr>
            <a:spLocks noGrp="1"/>
          </p:cNvSpPr>
          <p:nvPr>
            <p:ph type="tbl" idx="1"/>
          </p:nvPr>
        </p:nvSpPr>
        <p:spPr>
          <a:xfrm>
            <a:off x="331258" y="1081578"/>
            <a:ext cx="11432117" cy="5105400"/>
          </a:xfrm>
        </p:spPr>
        <p:txBody>
          <a:bodyPr/>
          <a:lstStyle/>
          <a:p>
            <a:endParaRPr lang="en-US"/>
          </a:p>
        </p:txBody>
      </p:sp>
    </p:spTree>
    <p:extLst>
      <p:ext uri="{BB962C8B-B14F-4D97-AF65-F5344CB8AC3E}">
        <p14:creationId xmlns:p14="http://schemas.microsoft.com/office/powerpoint/2010/main" val="3203362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304800" y="1371600"/>
            <a:ext cx="5613400" cy="5105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21400" y="1371600"/>
            <a:ext cx="5615517" cy="5105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1451475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11379200" cy="685800"/>
          </a:xfrm>
        </p:spPr>
        <p:txBody>
          <a:bodyPr/>
          <a:lstStyle/>
          <a:p>
            <a:r>
              <a:rPr lang="zh-CN" altLang="en-US" dirty="0"/>
              <a:t>单击此处编辑母版标题样式</a:t>
            </a:r>
            <a:endParaRPr lang="en-US" dirty="0"/>
          </a:p>
        </p:txBody>
      </p:sp>
      <p:sp>
        <p:nvSpPr>
          <p:cNvPr id="3" name="文本占位符 2"/>
          <p:cNvSpPr>
            <a:spLocks noGrp="1"/>
          </p:cNvSpPr>
          <p:nvPr>
            <p:ph type="body" sz="half" idx="1"/>
          </p:nvPr>
        </p:nvSpPr>
        <p:spPr>
          <a:xfrm>
            <a:off x="304800" y="1066800"/>
            <a:ext cx="11432117" cy="24765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331124" y="3771900"/>
            <a:ext cx="11432117" cy="24765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16039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0"/>
            <a:ext cx="11379200" cy="685800"/>
          </a:xfrm>
        </p:spPr>
        <p:txBody>
          <a:bodyPr/>
          <a:lstStyle/>
          <a:p>
            <a:r>
              <a:rPr lang="zh-CN" altLang="en-US" dirty="0"/>
              <a:t>单击此处编辑母版标题样式</a:t>
            </a:r>
            <a:endParaRPr lang="en-US" dirty="0"/>
          </a:p>
        </p:txBody>
      </p:sp>
      <p:sp>
        <p:nvSpPr>
          <p:cNvPr id="3" name="文本占位符 2"/>
          <p:cNvSpPr>
            <a:spLocks noGrp="1"/>
          </p:cNvSpPr>
          <p:nvPr>
            <p:ph type="body" sz="half" idx="1"/>
          </p:nvPr>
        </p:nvSpPr>
        <p:spPr>
          <a:xfrm>
            <a:off x="304800" y="1143000"/>
            <a:ext cx="5613400" cy="5105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082338" y="1143000"/>
            <a:ext cx="5615517" cy="5105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3743806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单击此处编辑母版标题样式</a:t>
            </a:r>
          </a:p>
        </p:txBody>
      </p:sp>
      <p:sp>
        <p:nvSpPr>
          <p:cNvPr id="8" name="Text Placeholder 12"/>
          <p:cNvSpPr>
            <a:spLocks noGrp="1"/>
          </p:cNvSpPr>
          <p:nvPr>
            <p:ph idx="1" hasCustomPrompt="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8" name="Text Placeholder 12"/>
          <p:cNvSpPr>
            <a:spLocks noGrp="1"/>
          </p:cNvSpPr>
          <p:nvPr>
            <p:ph idx="10" hasCustomPrompt="1"/>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p:cNvSpPr>
            <a:spLocks noGrp="1"/>
          </p:cNvSpPr>
          <p:nvPr>
            <p:ph type="title"/>
          </p:nvPr>
        </p:nvSpPr>
        <p:spPr/>
        <p:txBody>
          <a:bodyPr/>
          <a:lstStyle/>
          <a:p>
            <a:r>
              <a:rPr lang="zh-CN" altLang="en-US"/>
              <a:t>单击此处编辑母版标题样式</a:t>
            </a:r>
          </a:p>
        </p:txBody>
      </p:sp>
      <p:cxnSp>
        <p:nvCxnSpPr>
          <p:cNvPr id="4" name="直接连接符 3"/>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C00000"/>
                </a:solidFill>
                <a:latin typeface="+mn-lt"/>
                <a:ea typeface="Microsoft YaHei"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sz="2800">
                <a:solidFill>
                  <a:schemeClr val="tx1"/>
                </a:solidFill>
                <a:latin typeface="Calibri" panose="020F0702030404030204" pitchFamily="34" charset="0"/>
                <a:ea typeface="Calibri" panose="020F0702030404030204" pitchFamily="34" charset="0"/>
                <a:cs typeface="Calibri" panose="020F0702030404030204" pitchFamily="34" charset="0"/>
              </a:defRPr>
            </a:lvl1pPr>
            <a:lvl2pPr>
              <a:defRPr sz="2600">
                <a:solidFill>
                  <a:schemeClr val="tx1"/>
                </a:solidFill>
                <a:latin typeface="Calibri" panose="020F0702030404030204" pitchFamily="34" charset="0"/>
                <a:ea typeface="Calibri" panose="020F0702030404030204" pitchFamily="34" charset="0"/>
                <a:cs typeface="Calibri" panose="020F0702030404030204" pitchFamily="34" charset="0"/>
              </a:defRPr>
            </a:lvl2pPr>
            <a:lvl3pPr>
              <a:defRPr>
                <a:solidFill>
                  <a:schemeClr val="tx1"/>
                </a:solidFill>
                <a:latin typeface="Calibri" panose="020F0702030404030204" pitchFamily="34" charset="0"/>
                <a:ea typeface="Calibri" panose="020F0702030404030204" pitchFamily="34" charset="0"/>
                <a:cs typeface="Calibri" panose="020F0702030404030204" pitchFamily="34" charset="0"/>
              </a:defRPr>
            </a:lvl3pPr>
            <a:lvl4pPr>
              <a:defRPr>
                <a:solidFill>
                  <a:schemeClr val="tx1"/>
                </a:solidFill>
                <a:latin typeface="Calibri" panose="020F0702030404030204" pitchFamily="34" charset="0"/>
                <a:ea typeface="Calibri" panose="020F0702030404030204" pitchFamily="34" charset="0"/>
                <a:cs typeface="Calibri" panose="020F0702030404030204" pitchFamily="34" charset="0"/>
              </a:defRPr>
            </a:lvl4pPr>
            <a:lvl5pPr>
              <a:defRPr>
                <a:solidFill>
                  <a:schemeClr val="tx1"/>
                </a:solidFill>
                <a:latin typeface="Calibri" panose="020F0702030404030204" pitchFamily="34" charset="0"/>
                <a:ea typeface="Calibri" panose="020F0702030404030204" pitchFamily="34" charset="0"/>
                <a:cs typeface="Calibri" panose="020F07020304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50"/>
            <a:ext cx="2844800" cy="365125"/>
          </a:xfrm>
        </p:spPr>
        <p:txBody>
          <a:bodyPr/>
          <a:lstStyle/>
          <a:p>
            <a:fld id="{EA1F7F7F-5516-3B42-AB10-8CC3BC540D6C}" type="datetime1">
              <a:rPr lang="en-US" smtClean="0"/>
              <a:t>11/23/25</a:t>
            </a:fld>
            <a:endParaRPr lang="en-US"/>
          </a:p>
        </p:txBody>
      </p:sp>
      <p:sp>
        <p:nvSpPr>
          <p:cNvPr id="5" name="Footer Placeholder 4"/>
          <p:cNvSpPr>
            <a:spLocks noGrp="1"/>
          </p:cNvSpPr>
          <p:nvPr>
            <p:ph type="ftr" sz="quarter" idx="11"/>
          </p:nvPr>
        </p:nvSpPr>
        <p:spPr>
          <a:xfrm>
            <a:off x="4165600" y="6356350"/>
            <a:ext cx="3860800" cy="365125"/>
          </a:xfrm>
        </p:spPr>
        <p:txBody>
          <a:bodyPr/>
          <a:lstStyle/>
          <a:p>
            <a:r>
              <a:rPr lang="en-US" altLang="zh-CN"/>
              <a:t>Machine Learning</a:t>
            </a:r>
            <a:endParaRPr lang="en-US" altLang="zh-CN" dirty="0"/>
          </a:p>
        </p:txBody>
      </p:sp>
      <p:sp>
        <p:nvSpPr>
          <p:cNvPr id="6" name="Slide Number Placeholder 5"/>
          <p:cNvSpPr>
            <a:spLocks noGrp="1"/>
          </p:cNvSpPr>
          <p:nvPr>
            <p:ph type="sldNum" sz="quarter" idx="12"/>
          </p:nvPr>
        </p:nvSpPr>
        <p:spPr>
          <a:xfrm>
            <a:off x="8737600" y="6356350"/>
            <a:ext cx="2844800" cy="365125"/>
          </a:xfrm>
        </p:spPr>
        <p:txBody>
          <a:bodyPr/>
          <a:lstStyle/>
          <a:p>
            <a:fld id="{EEE6BDDF-0D5D-437D-825C-0A2F32864773}" type="slidenum">
              <a:rPr lang="zh-CN" altLang="en-US"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userDrawn="1"/>
        </p:nvSpPr>
        <p:spPr bwMode="auto">
          <a:xfrm>
            <a:off x="609600" y="898949"/>
            <a:ext cx="109728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7"/>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90204" pitchFamily="34" charset="0"/>
              </a:rPr>
              <a:t>‹#›</a:t>
            </a:fld>
            <a:endParaRPr lang="en-US" altLang="zh-CN" sz="1400" kern="1200" dirty="0">
              <a:solidFill>
                <a:schemeClr val="tx2"/>
              </a:solidFill>
              <a:latin typeface="+mn-ea"/>
              <a:ea typeface="+mn-ea"/>
              <a:cs typeface="Arial" panose="020B0604020202090204" pitchFamily="34" charset="0"/>
            </a:endParaRPr>
          </a:p>
        </p:txBody>
      </p:sp>
      <p:sp>
        <p:nvSpPr>
          <p:cNvPr id="12" name="Straight Connector 27"/>
          <p:cNvSpPr>
            <a:spLocks noChangeShapeType="1"/>
          </p:cNvSpPr>
          <p:nvPr userDrawn="1"/>
        </p:nvSpPr>
        <p:spPr bwMode="auto">
          <a:xfrm>
            <a:off x="609600" y="6477000"/>
            <a:ext cx="10972800" cy="0"/>
          </a:xfrm>
          <a:prstGeom prst="line">
            <a:avLst/>
          </a:prstGeom>
          <a:noFill/>
          <a:ln w="9525" algn="ctr">
            <a:solidFill>
              <a:schemeClr val="accent2"/>
            </a:solidFill>
            <a:prstDash val="dash"/>
            <a:round/>
          </a:ln>
        </p:spPr>
        <p:txBody>
          <a:bodyPr/>
          <a:lstStyle/>
          <a:p>
            <a:endParaRPr lang="zh-CN" altLang="en-US" sz="1400">
              <a:latin typeface="+mn-ea"/>
              <a:ea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702030404030204" pitchFamily="34" charset="0"/>
        </a:defRPr>
      </a:lvl2pPr>
      <a:lvl3pPr algn="l" rtl="0" eaLnBrk="1" fontAlgn="base" hangingPunct="1">
        <a:spcBef>
          <a:spcPct val="0"/>
        </a:spcBef>
        <a:spcAft>
          <a:spcPct val="0"/>
        </a:spcAft>
        <a:defRPr sz="2025">
          <a:solidFill>
            <a:schemeClr val="tx2"/>
          </a:solidFill>
          <a:latin typeface="Calibri" panose="020F0702030404030204" pitchFamily="34" charset="0"/>
        </a:defRPr>
      </a:lvl3pPr>
      <a:lvl4pPr algn="l" rtl="0" eaLnBrk="1" fontAlgn="base" hangingPunct="1">
        <a:spcBef>
          <a:spcPct val="0"/>
        </a:spcBef>
        <a:spcAft>
          <a:spcPct val="0"/>
        </a:spcAft>
        <a:defRPr sz="2025">
          <a:solidFill>
            <a:schemeClr val="tx2"/>
          </a:solidFill>
          <a:latin typeface="Calibri" panose="020F0702030404030204" pitchFamily="34" charset="0"/>
        </a:defRPr>
      </a:lvl4pPr>
      <a:lvl5pPr algn="l" rtl="0" eaLnBrk="1" fontAlgn="base" hangingPunct="1">
        <a:spcBef>
          <a:spcPct val="0"/>
        </a:spcBef>
        <a:spcAft>
          <a:spcPct val="0"/>
        </a:spcAft>
        <a:defRPr sz="2025">
          <a:solidFill>
            <a:schemeClr val="tx2"/>
          </a:solidFill>
          <a:latin typeface="Calibri" panose="020F0702030404030204" pitchFamily="34" charset="0"/>
        </a:defRPr>
      </a:lvl5pPr>
      <a:lvl6pPr marL="257175" algn="l" rtl="0" eaLnBrk="1" fontAlgn="base" hangingPunct="1">
        <a:spcBef>
          <a:spcPct val="0"/>
        </a:spcBef>
        <a:spcAft>
          <a:spcPct val="0"/>
        </a:spcAft>
        <a:defRPr sz="1800">
          <a:solidFill>
            <a:schemeClr val="tx2"/>
          </a:solidFill>
          <a:latin typeface="Calibri" panose="020F0702030404030204" pitchFamily="34" charset="0"/>
        </a:defRPr>
      </a:lvl6pPr>
      <a:lvl7pPr marL="514350" algn="l" rtl="0" eaLnBrk="1" fontAlgn="base" hangingPunct="1">
        <a:spcBef>
          <a:spcPct val="0"/>
        </a:spcBef>
        <a:spcAft>
          <a:spcPct val="0"/>
        </a:spcAft>
        <a:defRPr sz="1800">
          <a:solidFill>
            <a:schemeClr val="tx2"/>
          </a:solidFill>
          <a:latin typeface="Calibri" panose="020F0702030404030204" pitchFamily="34" charset="0"/>
        </a:defRPr>
      </a:lvl7pPr>
      <a:lvl8pPr marL="771525" algn="l" rtl="0" eaLnBrk="1" fontAlgn="base" hangingPunct="1">
        <a:spcBef>
          <a:spcPct val="0"/>
        </a:spcBef>
        <a:spcAft>
          <a:spcPct val="0"/>
        </a:spcAft>
        <a:defRPr sz="1800">
          <a:solidFill>
            <a:schemeClr val="tx2"/>
          </a:solidFill>
          <a:latin typeface="Calibri" panose="020F0702030404030204" pitchFamily="34" charset="0"/>
        </a:defRPr>
      </a:lvl8pPr>
      <a:lvl9pPr marL="1028700" algn="l" rtl="0" eaLnBrk="1" fontAlgn="base" hangingPunct="1">
        <a:spcBef>
          <a:spcPct val="0"/>
        </a:spcBef>
        <a:spcAft>
          <a:spcPct val="0"/>
        </a:spcAft>
        <a:defRPr sz="1800">
          <a:solidFill>
            <a:schemeClr val="tx2"/>
          </a:solidFill>
          <a:latin typeface="Calibri" panose="020F0702030404030204" pitchFamily="34" charset="0"/>
        </a:defRPr>
      </a:lvl9pPr>
    </p:titleStyle>
    <p:body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9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100.png"/><Relationship Id="rId1" Type="http://schemas.openxmlformats.org/officeDocument/2006/relationships/slideLayout" Target="../slideLayouts/slideLayout9.xml"/><Relationship Id="rId4" Type="http://schemas.openxmlformats.org/officeDocument/2006/relationships/image" Target="../media/image99.emf"/></Relationships>
</file>

<file path=ppt/slides/_rels/slide10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5.xml"/><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9.png"/><Relationship Id="rId5" Type="http://schemas.openxmlformats.org/officeDocument/2006/relationships/image" Target="../media/image18.tmp"/><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8.wmf"/><Relationship Id="rId5" Type="http://schemas.openxmlformats.org/officeDocument/2006/relationships/oleObject" Target="../embeddings/oleObject5.bin"/><Relationship Id="rId4" Type="http://schemas.openxmlformats.org/officeDocument/2006/relationships/image" Target="../media/image37.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6.bin"/><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7.bin"/><Relationship Id="rId1" Type="http://schemas.openxmlformats.org/officeDocument/2006/relationships/slideLayout" Target="../slideLayouts/slideLayout4.xml"/><Relationship Id="rId5" Type="http://schemas.openxmlformats.org/officeDocument/2006/relationships/image" Target="../media/image49.wmf"/><Relationship Id="rId4" Type="http://schemas.openxmlformats.org/officeDocument/2006/relationships/oleObject" Target="../embeddings/oleObject8.bin"/></Relationships>
</file>

<file path=ppt/slides/_rels/slide4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9.bin"/><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10.bin"/><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7.wmf"/><Relationship Id="rId4" Type="http://schemas.openxmlformats.org/officeDocument/2006/relationships/oleObject" Target="../embeddings/oleObject11.bin"/></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3.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wmf"/></Relationships>
</file>

<file path=ppt/slides/_rels/slide62.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13.bin"/><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13.bin"/><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4.bin"/><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4.bin"/><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2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15.bin"/><Relationship Id="rId1" Type="http://schemas.openxmlformats.org/officeDocument/2006/relationships/slideLayout" Target="../slideLayouts/slideLayout4.xml"/><Relationship Id="rId5" Type="http://schemas.openxmlformats.org/officeDocument/2006/relationships/image" Target="../media/image86.wmf"/><Relationship Id="rId4"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8" Type="http://schemas.openxmlformats.org/officeDocument/2006/relationships/image" Target="../media/image14.tmp"/><Relationship Id="rId3" Type="http://schemas.openxmlformats.org/officeDocument/2006/relationships/image" Target="../media/image11.png"/><Relationship Id="rId7" Type="http://schemas.openxmlformats.org/officeDocument/2006/relationships/image" Target="../media/image13.tmp"/><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2.tmp"/><Relationship Id="rId5" Type="http://schemas.openxmlformats.org/officeDocument/2006/relationships/image" Target="../media/image11.tmp"/><Relationship Id="rId4" Type="http://schemas.openxmlformats.org/officeDocument/2006/relationships/image" Target="../media/image10.tmp"/></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90.wmf"/><Relationship Id="rId7" Type="http://schemas.openxmlformats.org/officeDocument/2006/relationships/image" Target="../media/image92.wmf"/><Relationship Id="rId2" Type="http://schemas.openxmlformats.org/officeDocument/2006/relationships/oleObject" Target="../embeddings/oleObject17.bin"/><Relationship Id="rId1" Type="http://schemas.openxmlformats.org/officeDocument/2006/relationships/slideLayout" Target="../slideLayouts/slideLayout4.xml"/><Relationship Id="rId6" Type="http://schemas.openxmlformats.org/officeDocument/2006/relationships/oleObject" Target="../embeddings/oleObject19.bin"/><Relationship Id="rId5" Type="http://schemas.openxmlformats.org/officeDocument/2006/relationships/image" Target="../media/image91.wmf"/><Relationship Id="rId4" Type="http://schemas.openxmlformats.org/officeDocument/2006/relationships/oleObject" Target="../embeddings/oleObject18.bin"/><Relationship Id="rId9" Type="http://schemas.openxmlformats.org/officeDocument/2006/relationships/image" Target="../media/image93.wmf"/></Relationships>
</file>

<file path=ppt/slides/_rels/slide92.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gif"/><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B8CD2B5-ADA0-6E4E-3CED-DB4D7224D55C}"/>
              </a:ext>
            </a:extLst>
          </p:cNvPr>
          <p:cNvSpPr txBox="1">
            <a:spLocks/>
          </p:cNvSpPr>
          <p:nvPr/>
        </p:nvSpPr>
        <p:spPr bwMode="auto">
          <a:xfrm>
            <a:off x="1416314" y="2170159"/>
            <a:ext cx="9359371" cy="251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kern="1200" baseline="0">
                <a:solidFill>
                  <a:schemeClr val="tx1"/>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r>
              <a:rPr kumimoji="1" lang="en-US" altLang="zh-CN" sz="3600" dirty="0"/>
              <a:t>DS4023</a:t>
            </a:r>
            <a:r>
              <a:rPr kumimoji="1" lang="zh-CN" altLang="en-US" sz="3600" dirty="0"/>
              <a:t>（</a:t>
            </a:r>
            <a:r>
              <a:rPr kumimoji="1" lang="en-US" altLang="zh-CN" sz="3600" dirty="0"/>
              <a:t>2025 Fall</a:t>
            </a:r>
            <a:r>
              <a:rPr kumimoji="1" lang="zh-CN" altLang="en-US" sz="3600" dirty="0"/>
              <a:t>）</a:t>
            </a:r>
            <a:br>
              <a:rPr kumimoji="1" lang="en-US" altLang="zh-CN" sz="3600" dirty="0"/>
            </a:br>
            <a:r>
              <a:rPr kumimoji="1" lang="en-US" altLang="zh-CN" sz="3600" dirty="0"/>
              <a:t>Machine Learning</a:t>
            </a:r>
            <a:br>
              <a:rPr kumimoji="1" lang="en-US" altLang="zh-CN" sz="3600" dirty="0"/>
            </a:br>
            <a:r>
              <a:rPr kumimoji="1" lang="en-US" altLang="zh-CN" sz="3600" dirty="0"/>
              <a:t>Department of Computer Science</a:t>
            </a:r>
            <a:br>
              <a:rPr kumimoji="1" lang="en-US" altLang="zh-CN" sz="3600" dirty="0"/>
            </a:br>
            <a:r>
              <a:rPr kumimoji="1" lang="en-US" altLang="zh-CN" sz="3600" dirty="0"/>
              <a:t>Beijing Normal-Hong Kong Baptist University</a:t>
            </a:r>
            <a:endParaRPr kumimoji="1" lang="zh-CN" alt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CE851-EA35-885F-E30C-206C6CE5FC04}"/>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9D6D23F7-DF65-3B85-768F-5479F3E30240}"/>
              </a:ext>
            </a:extLst>
          </p:cNvPr>
          <p:cNvSpPr>
            <a:spLocks noGrp="1"/>
          </p:cNvSpPr>
          <p:nvPr>
            <p:ph type="title"/>
          </p:nvPr>
        </p:nvSpPr>
        <p:spPr/>
        <p:txBody>
          <a:bodyPr/>
          <a:lstStyle/>
          <a:p>
            <a:r>
              <a:rPr lang="en-US" altLang="zh-CN" dirty="0"/>
              <a:t>Nonparametric Density Estimation</a:t>
            </a:r>
            <a:endParaRPr kumimoji="1" lang="zh-CN" altLang="en-US" dirty="0"/>
          </a:p>
        </p:txBody>
      </p:sp>
      <p:sp>
        <p:nvSpPr>
          <p:cNvPr id="5" name="内容占位符 4">
            <a:extLst>
              <a:ext uri="{FF2B5EF4-FFF2-40B4-BE49-F238E27FC236}">
                <a16:creationId xmlns:a16="http://schemas.microsoft.com/office/drawing/2014/main" id="{887D18E7-E52F-19E0-C900-C7A9377052E5}"/>
              </a:ext>
            </a:extLst>
          </p:cNvPr>
          <p:cNvSpPr>
            <a:spLocks noGrp="1"/>
          </p:cNvSpPr>
          <p:nvPr>
            <p:ph idx="1"/>
          </p:nvPr>
        </p:nvSpPr>
        <p:spPr/>
        <p:txBody>
          <a:bodyPr/>
          <a:lstStyle/>
          <a:p>
            <a:r>
              <a:rPr lang="en" altLang="zh-CN" dirty="0"/>
              <a:t>To accurately estimate</a:t>
            </a:r>
            <a:r>
              <a:rPr lang="zh-CN" altLang="en-US" dirty="0"/>
              <a:t> 𝑝</a:t>
            </a:r>
            <a:r>
              <a:rPr lang="en-US" altLang="zh-CN" dirty="0"/>
              <a:t>(𝒙)</a:t>
            </a:r>
            <a:r>
              <a:rPr lang="en" altLang="zh-CN" dirty="0"/>
              <a:t>, it is necessary to make </a:t>
            </a:r>
            <a:r>
              <a:rPr lang="en-US" altLang="zh-CN" sz="3200" i="1" dirty="0"/>
              <a:t>N</a:t>
            </a:r>
            <a:r>
              <a:rPr lang="en" altLang="zh-CN" dirty="0"/>
              <a:t> large enough and</a:t>
            </a:r>
            <a:r>
              <a:rPr lang="zh-CN" altLang="en-US" dirty="0"/>
              <a:t> </a:t>
            </a:r>
            <a:r>
              <a:rPr lang="en-US" altLang="zh-CN" i="1" dirty="0"/>
              <a:t>V</a:t>
            </a:r>
            <a:r>
              <a:rPr lang="zh-CN" altLang="en-US" dirty="0"/>
              <a:t> </a:t>
            </a:r>
            <a:r>
              <a:rPr lang="en" altLang="zh-CN" dirty="0"/>
              <a:t>as small as possible. However, the number of samples is generally limited, and too small a region will lead to fewer samples falling into the region, so the estimated probability density is not accurate.</a:t>
            </a:r>
          </a:p>
          <a:p>
            <a:pPr lvl="1"/>
            <a:r>
              <a:rPr lang="en" altLang="zh-CN" dirty="0"/>
              <a:t>Fixed area size, counting the number falling into different areas, which includes histogram method and kernel method.</a:t>
            </a:r>
          </a:p>
          <a:p>
            <a:pPr lvl="1"/>
            <a:r>
              <a:rPr lang="en" altLang="zh-CN" dirty="0"/>
              <a:t>Changing the area size so that the number of samples falling into each area is zero is called K-nearest neighbor method.</a:t>
            </a:r>
            <a:endParaRPr lang="zh-CN" altLang="en-US" dirty="0"/>
          </a:p>
        </p:txBody>
      </p:sp>
    </p:spTree>
    <p:extLst>
      <p:ext uri="{BB962C8B-B14F-4D97-AF65-F5344CB8AC3E}">
        <p14:creationId xmlns:p14="http://schemas.microsoft.com/office/powerpoint/2010/main" val="35601364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000000"/>
                </a:solidFill>
                <a:latin typeface="+mj-lt"/>
                <a:ea typeface="+mj-ea"/>
              </a:rPr>
              <a:t>The Cooperative Process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sz="2000" dirty="0"/>
                  <a:t>In neurobiological studies we find that there is lateral interaction (</a:t>
                </a:r>
                <a:r>
                  <a:rPr lang="en-US" sz="2000" dirty="0" err="1">
                    <a:latin typeface="SimSun" panose="02010600030101010101" pitchFamily="2" charset="-122"/>
                    <a:ea typeface="SimSun" panose="02010600030101010101" pitchFamily="2" charset="-122"/>
                  </a:rPr>
                  <a:t>横向相互作用</a:t>
                </a:r>
                <a:r>
                  <a:rPr lang="en-US" sz="2000" dirty="0"/>
                  <a:t>) within a set of excited neurons. When one neuron fires, its closest neighbors tend to get excited more than those further away. There is a topological neighborhood</a:t>
                </a:r>
                <a:r>
                  <a:rPr lang="zh-CN" altLang="en-US" sz="2000" dirty="0"/>
                  <a:t> </a:t>
                </a:r>
                <a:r>
                  <a:rPr lang="en-US" altLang="zh-CN" sz="2000" dirty="0"/>
                  <a:t>(</a:t>
                </a:r>
                <a:r>
                  <a:rPr lang="zh-CN" altLang="en-US" sz="2000" dirty="0">
                    <a:latin typeface="SimSun" panose="02010600030101010101" pitchFamily="2" charset="-122"/>
                    <a:ea typeface="SimSun" panose="02010600030101010101" pitchFamily="2" charset="-122"/>
                  </a:rPr>
                  <a:t>拓扑邻域</a:t>
                </a:r>
                <a:r>
                  <a:rPr lang="en-US" altLang="zh-CN" sz="2000" dirty="0"/>
                  <a:t>)</a:t>
                </a:r>
                <a:r>
                  <a:rPr lang="en-US" sz="2000" dirty="0"/>
                  <a:t> that decays with distance.</a:t>
                </a:r>
              </a:p>
              <a:p>
                <a:r>
                  <a:rPr lang="en-US" sz="2000" dirty="0"/>
                  <a:t>We want to define a similar topological neighborhood for the neurons in our SOM. If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𝑆</m:t>
                        </m:r>
                      </m:e>
                      <m:sub>
                        <m:r>
                          <a:rPr lang="en-US" sz="2000" i="1" dirty="0" smtClean="0">
                            <a:latin typeface="Cambria Math" panose="02040503050406030204" pitchFamily="18" charset="0"/>
                          </a:rPr>
                          <m:t>𝑖𝑗</m:t>
                        </m:r>
                      </m:sub>
                    </m:sSub>
                  </m:oMath>
                </a14:m>
                <a:r>
                  <a:rPr lang="en-US" sz="2000" dirty="0"/>
                  <a:t> is the lateral distance between neurons </a:t>
                </a:r>
                <a:r>
                  <a:rPr lang="en-US" sz="2000" dirty="0" err="1"/>
                  <a:t>i</a:t>
                </a:r>
                <a:r>
                  <a:rPr lang="en-US" sz="2000" dirty="0"/>
                  <a:t> and j on the grid of neurons, we take</a:t>
                </a:r>
              </a:p>
              <a:p>
                <a:endParaRPr lang="en-US" sz="2000" dirty="0"/>
              </a:p>
              <a:p>
                <a:endParaRPr lang="en-US" sz="2000" dirty="0"/>
              </a:p>
              <a:p>
                <a:r>
                  <a:rPr lang="en-US" sz="2000" dirty="0"/>
                  <a:t>as our topological neighborhood, where I(x) is the index of the winning neuron. This has several important properties: it is maximal at the winning neuron, it is symmetrical about that neuron, it decreases monotonically to zero as the distance goes to infinity, and it is translation invariant (i.e. independent of the location of the winning neuron) </a:t>
                </a:r>
              </a:p>
              <a:p>
                <a:r>
                  <a:rPr lang="en-US" sz="2000" dirty="0"/>
                  <a:t>A special feature of the SOM is that the size σ of the neighborhood needs to decrease with time. A popular time dependence is an exponential decay: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31" t="-93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EE6BDDF-0D5D-437D-825C-0A2F32864773}" type="slidenum">
              <a:rPr lang="zh-CN" altLang="en-US" smtClean="0"/>
              <a:t>100</a:t>
            </a:fld>
            <a:endParaRPr lang="en-US" altLang="zh-CN"/>
          </a:p>
        </p:txBody>
      </p:sp>
      <p:pic>
        <p:nvPicPr>
          <p:cNvPr id="5" name="图片 4"/>
          <p:cNvPicPr>
            <a:picLocks noChangeAspect="1"/>
          </p:cNvPicPr>
          <p:nvPr/>
        </p:nvPicPr>
        <p:blipFill>
          <a:blip r:embed="rId3"/>
          <a:stretch>
            <a:fillRect/>
          </a:stretch>
        </p:blipFill>
        <p:spPr>
          <a:xfrm>
            <a:off x="4524375" y="2667000"/>
            <a:ext cx="3143250" cy="600075"/>
          </a:xfrm>
          <a:prstGeom prst="rect">
            <a:avLst/>
          </a:prstGeom>
        </p:spPr>
      </p:pic>
      <p:pic>
        <p:nvPicPr>
          <p:cNvPr id="6" name="图片 5"/>
          <p:cNvPicPr>
            <a:picLocks noChangeAspect="1"/>
          </p:cNvPicPr>
          <p:nvPr/>
        </p:nvPicPr>
        <p:blipFill>
          <a:blip r:embed="rId4"/>
          <a:stretch>
            <a:fillRect/>
          </a:stretch>
        </p:blipFill>
        <p:spPr>
          <a:xfrm>
            <a:off x="4675822" y="5314989"/>
            <a:ext cx="2840355" cy="533400"/>
          </a:xfrm>
          <a:prstGeom prst="rect">
            <a:avLst/>
          </a:prstGeom>
        </p:spPr>
      </p:pic>
    </p:spTree>
    <p:extLst>
      <p:ext uri="{BB962C8B-B14F-4D97-AF65-F5344CB8AC3E}">
        <p14:creationId xmlns:p14="http://schemas.microsoft.com/office/powerpoint/2010/main" val="12158688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000000"/>
                </a:solidFill>
                <a:latin typeface="+mj-lt"/>
                <a:ea typeface="+mj-ea"/>
              </a:rPr>
              <a:t>The Adaptive Process</a:t>
            </a:r>
          </a:p>
        </p:txBody>
      </p:sp>
      <p:sp>
        <p:nvSpPr>
          <p:cNvPr id="3" name="内容占位符 2"/>
          <p:cNvSpPr>
            <a:spLocks noGrp="1"/>
          </p:cNvSpPr>
          <p:nvPr>
            <p:ph idx="1"/>
          </p:nvPr>
        </p:nvSpPr>
        <p:spPr/>
        <p:txBody>
          <a:bodyPr/>
          <a:lstStyle/>
          <a:p>
            <a:r>
              <a:rPr lang="en-US" sz="2000" dirty="0"/>
              <a:t>Clearly our SOM must involve some kind of adaptive, or learning, process by which the outputs become self-organized and the feature map between inputs and outputs is formed.</a:t>
            </a:r>
          </a:p>
          <a:p>
            <a:r>
              <a:rPr lang="en-US" sz="2000" dirty="0"/>
              <a:t>The point of the topographic neighborhood is that not only the winning neuron gets its weights updated, but its neighbors will have their weights updated as well, although by not as much as the winner itself. In practice, the appropriate weight update equation is</a:t>
            </a:r>
          </a:p>
          <a:p>
            <a:endParaRPr lang="en-US" sz="2000" dirty="0"/>
          </a:p>
          <a:p>
            <a:endParaRPr lang="en-US" sz="2000" dirty="0"/>
          </a:p>
          <a:p>
            <a:endParaRPr lang="en-US" sz="2000" dirty="0"/>
          </a:p>
          <a:p>
            <a:r>
              <a:rPr lang="en-US" sz="2000" dirty="0"/>
              <a:t>in which we have a time (epoch) t dependent learning rate η:                                     , and the updates are applied for all the training patterns x over many epochs.</a:t>
            </a:r>
          </a:p>
          <a:p>
            <a:r>
              <a:rPr lang="en-US" sz="2000" dirty="0"/>
              <a:t>The effect of each learning weight update is to move the weight vectors w</a:t>
            </a:r>
            <a:r>
              <a:rPr lang="en-US" sz="2000" baseline="-25000" dirty="0"/>
              <a:t>i</a:t>
            </a:r>
            <a:r>
              <a:rPr lang="en-US" sz="2000" dirty="0"/>
              <a:t>  of the winning neuron and its neighbors towards the input vector x. Repeated presentations of the training data thus leads to topological ordering.</a:t>
            </a:r>
          </a:p>
        </p:txBody>
      </p:sp>
      <p:pic>
        <p:nvPicPr>
          <p:cNvPr id="5" name="图片 4"/>
          <p:cNvPicPr>
            <a:picLocks noChangeAspect="1"/>
          </p:cNvPicPr>
          <p:nvPr/>
        </p:nvPicPr>
        <p:blipFill>
          <a:blip r:embed="rId2"/>
          <a:stretch>
            <a:fillRect/>
          </a:stretch>
        </p:blipFill>
        <p:spPr>
          <a:xfrm>
            <a:off x="4210050" y="2847975"/>
            <a:ext cx="3771900" cy="657225"/>
          </a:xfrm>
          <a:prstGeom prst="rect">
            <a:avLst/>
          </a:prstGeom>
        </p:spPr>
      </p:pic>
      <p:pic>
        <p:nvPicPr>
          <p:cNvPr id="6" name="图片 5"/>
          <p:cNvPicPr>
            <a:picLocks noChangeAspect="1"/>
          </p:cNvPicPr>
          <p:nvPr/>
        </p:nvPicPr>
        <p:blipFill>
          <a:blip r:embed="rId3"/>
          <a:stretch>
            <a:fillRect/>
          </a:stretch>
        </p:blipFill>
        <p:spPr>
          <a:xfrm>
            <a:off x="7315200" y="3676650"/>
            <a:ext cx="1924050" cy="361950"/>
          </a:xfrm>
          <a:prstGeom prst="rect">
            <a:avLst/>
          </a:prstGeom>
        </p:spPr>
      </p:pic>
    </p:spTree>
    <p:extLst>
      <p:ext uri="{BB962C8B-B14F-4D97-AF65-F5344CB8AC3E}">
        <p14:creationId xmlns:p14="http://schemas.microsoft.com/office/powerpoint/2010/main" val="939316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000000"/>
                </a:solidFill>
                <a:latin typeface="+mj-lt"/>
                <a:ea typeface="+mj-ea"/>
              </a:rPr>
              <a:t>Ordering and Convergence</a:t>
            </a:r>
          </a:p>
        </p:txBody>
      </p:sp>
      <p:sp>
        <p:nvSpPr>
          <p:cNvPr id="3" name="内容占位符 2"/>
          <p:cNvSpPr>
            <a:spLocks noGrp="1"/>
          </p:cNvSpPr>
          <p:nvPr>
            <p:ph idx="1"/>
          </p:nvPr>
        </p:nvSpPr>
        <p:spPr/>
        <p:txBody>
          <a:bodyPr/>
          <a:lstStyle/>
          <a:p>
            <a:r>
              <a:rPr lang="en-US" sz="2000" dirty="0"/>
              <a:t>Provided the parameters (σ</a:t>
            </a:r>
            <a:r>
              <a:rPr lang="en-US" sz="2000" baseline="-25000" dirty="0"/>
              <a:t>0</a:t>
            </a:r>
            <a:r>
              <a:rPr lang="en-US" sz="2000" dirty="0"/>
              <a:t> , τ</a:t>
            </a:r>
            <a:r>
              <a:rPr lang="en-US" sz="2000" baseline="-25000" dirty="0"/>
              <a:t>σ</a:t>
            </a:r>
            <a:r>
              <a:rPr lang="en-US" sz="2000" dirty="0"/>
              <a:t> , η</a:t>
            </a:r>
            <a:r>
              <a:rPr lang="en-US" sz="2000" baseline="-25000" dirty="0"/>
              <a:t>0</a:t>
            </a:r>
            <a:r>
              <a:rPr lang="en-US" sz="2000" dirty="0"/>
              <a:t> , τ</a:t>
            </a:r>
            <a:r>
              <a:rPr lang="en-US" sz="2000" baseline="-25000" dirty="0"/>
              <a:t>η</a:t>
            </a:r>
            <a:r>
              <a:rPr lang="en-US" sz="2000" dirty="0"/>
              <a:t> ) are selected properly, we can start from an initial state of complete disorder, and the SOM algorithm will gradually lead to an organized representation of activation patterns drawn from the input space. (However, it is possible to end up in a </a:t>
            </a:r>
            <a:r>
              <a:rPr lang="en-US" sz="2000" i="1" dirty="0"/>
              <a:t>metastable</a:t>
            </a:r>
            <a:r>
              <a:rPr lang="en-US" sz="2000" dirty="0"/>
              <a:t> state in which the feature map has a topological defect.)</a:t>
            </a:r>
          </a:p>
          <a:p>
            <a:endParaRPr lang="en-US" sz="2000" dirty="0"/>
          </a:p>
          <a:p>
            <a:r>
              <a:rPr lang="en-US" sz="2000" dirty="0"/>
              <a:t>There are two identifiable phases of this adaptive process: </a:t>
            </a:r>
          </a:p>
          <a:p>
            <a:pPr lvl="1"/>
            <a:r>
              <a:rPr lang="en-US" sz="2000" dirty="0"/>
              <a:t>1. Ordering or self-organizing phase – during which the topological ordering of the weight vectors takes place. Typically this will take as many as 1000 iterations of the SOM algorithm, and careful consideration needs to be given to the choice of neighborhood and learning rate parameters. </a:t>
            </a:r>
          </a:p>
          <a:p>
            <a:pPr lvl="1"/>
            <a:r>
              <a:rPr lang="en-US" sz="2000" dirty="0"/>
              <a:t>2. Convergence phase – during which the feature map is fine tuned and comes to provide an accurate statistical quantification of the input space. Typically the number of iterations in this phase will be at least 500 times the number of neurons in the network, and again the parameters must be chosen carefully. </a:t>
            </a:r>
          </a:p>
        </p:txBody>
      </p:sp>
    </p:spTree>
    <p:extLst>
      <p:ext uri="{BB962C8B-B14F-4D97-AF65-F5344CB8AC3E}">
        <p14:creationId xmlns:p14="http://schemas.microsoft.com/office/powerpoint/2010/main" val="8961251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000000"/>
                </a:solidFill>
                <a:latin typeface="+mj-lt"/>
                <a:ea typeface="+mj-ea"/>
              </a:rPr>
              <a:t>Overview of the SOM Algorithm</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sz="2000" dirty="0"/>
                  <a:t>We have a spatially continuous input space, in which our input vectors live. The aim is to map from this to a low dimensional spatially discrete output space, the topology of which is formed by arranging a set of neurons in a grid. Our SOM provides such a nonlinear transformation called a feature map. </a:t>
                </a:r>
              </a:p>
              <a:p>
                <a:endParaRPr lang="en-US" sz="2000" dirty="0"/>
              </a:p>
              <a:p>
                <a:r>
                  <a:rPr lang="en-US" sz="2000" dirty="0"/>
                  <a:t>The stages of the SOM algorithm can be summarized as follows: </a:t>
                </a:r>
              </a:p>
              <a:p>
                <a:pPr lvl="1"/>
                <a:r>
                  <a:rPr lang="en-US" sz="2000" dirty="0"/>
                  <a:t>1. </a:t>
                </a:r>
                <a:r>
                  <a:rPr lang="en-US" sz="2000" dirty="0">
                    <a:solidFill>
                      <a:srgbClr val="C00000"/>
                    </a:solidFill>
                  </a:rPr>
                  <a:t>Initialization</a:t>
                </a:r>
                <a:r>
                  <a:rPr lang="en-US" sz="2000" dirty="0"/>
                  <a:t> – Choose random values for the initial weight vectors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𝑤</m:t>
                        </m:r>
                      </m:e>
                      <m:sub>
                        <m:r>
                          <a:rPr lang="en-US" sz="2000" i="1" dirty="0" smtClean="0">
                            <a:latin typeface="Cambria Math" panose="02040503050406030204" pitchFamily="18" charset="0"/>
                          </a:rPr>
                          <m:t>𝑗</m:t>
                        </m:r>
                      </m:sub>
                    </m:sSub>
                  </m:oMath>
                </a14:m>
                <a:r>
                  <a:rPr lang="en-US" sz="2000" dirty="0"/>
                  <a:t>. </a:t>
                </a:r>
              </a:p>
              <a:p>
                <a:pPr lvl="1"/>
                <a:r>
                  <a:rPr lang="en-US" sz="2000" dirty="0"/>
                  <a:t>2. </a:t>
                </a:r>
                <a:r>
                  <a:rPr lang="en-US" sz="2000" dirty="0">
                    <a:solidFill>
                      <a:srgbClr val="C00000"/>
                    </a:solidFill>
                  </a:rPr>
                  <a:t>Sampling</a:t>
                </a:r>
                <a:r>
                  <a:rPr lang="en-US" sz="2000" dirty="0"/>
                  <a:t> – Draw a sample training input vector x from the input space. </a:t>
                </a:r>
              </a:p>
              <a:p>
                <a:pPr lvl="1"/>
                <a:r>
                  <a:rPr lang="en-US" sz="2000" dirty="0"/>
                  <a:t>3. </a:t>
                </a:r>
                <a:r>
                  <a:rPr lang="en-US" sz="2000" dirty="0">
                    <a:solidFill>
                      <a:srgbClr val="C00000"/>
                    </a:solidFill>
                  </a:rPr>
                  <a:t>Matching</a:t>
                </a:r>
                <a:r>
                  <a:rPr lang="en-US" sz="2000" dirty="0"/>
                  <a:t> – Find the winning neuron I(x) with weight vector closest to input vector. </a:t>
                </a:r>
              </a:p>
              <a:p>
                <a:pPr lvl="1"/>
                <a:r>
                  <a:rPr lang="en-US" sz="2000" dirty="0"/>
                  <a:t>4. </a:t>
                </a:r>
                <a:r>
                  <a:rPr lang="en-US" sz="2000" dirty="0">
                    <a:solidFill>
                      <a:srgbClr val="C00000"/>
                    </a:solidFill>
                  </a:rPr>
                  <a:t>Updating</a:t>
                </a:r>
                <a:r>
                  <a:rPr lang="en-US" sz="2000" dirty="0"/>
                  <a:t> – Apply the weight update equation                                                         . </a:t>
                </a:r>
              </a:p>
              <a:p>
                <a:pPr lvl="1"/>
                <a:r>
                  <a:rPr lang="en-US" sz="2000" dirty="0"/>
                  <a:t>5. </a:t>
                </a:r>
                <a:r>
                  <a:rPr lang="en-US" sz="2000" dirty="0">
                    <a:solidFill>
                      <a:srgbClr val="C00000"/>
                    </a:solidFill>
                  </a:rPr>
                  <a:t>Continuation</a:t>
                </a:r>
                <a:r>
                  <a:rPr lang="en-US" sz="2000" dirty="0"/>
                  <a:t> – keep returning to step 2 until the feature map stops changing. </a:t>
                </a:r>
              </a:p>
              <a:p>
                <a:endParaRPr 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31" t="-467" r="-1040"/>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6096000" y="4038600"/>
            <a:ext cx="2809875" cy="400050"/>
          </a:xfrm>
          <a:prstGeom prst="rect">
            <a:avLst/>
          </a:prstGeom>
        </p:spPr>
      </p:pic>
    </p:spTree>
    <p:extLst>
      <p:ext uri="{BB962C8B-B14F-4D97-AF65-F5344CB8AC3E}">
        <p14:creationId xmlns:p14="http://schemas.microsoft.com/office/powerpoint/2010/main" val="16177921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000000"/>
                </a:solidFill>
                <a:latin typeface="+mj-lt"/>
                <a:ea typeface="+mj-ea"/>
              </a:rPr>
              <a:t>Applications</a:t>
            </a:r>
          </a:p>
        </p:txBody>
      </p:sp>
      <p:sp>
        <p:nvSpPr>
          <p:cNvPr id="3" name="内容占位符 2"/>
          <p:cNvSpPr>
            <a:spLocks noGrp="1"/>
          </p:cNvSpPr>
          <p:nvPr>
            <p:ph idx="1"/>
          </p:nvPr>
        </p:nvSpPr>
        <p:spPr/>
        <p:txBody>
          <a:bodyPr/>
          <a:lstStyle/>
          <a:p>
            <a:r>
              <a:rPr lang="en-US" sz="2400" dirty="0"/>
              <a:t>Data Visualization: SOMs are widely used for visualizing high-dimensional data in a way that highlights the underlying structure and relationships.</a:t>
            </a:r>
          </a:p>
          <a:p>
            <a:r>
              <a:rPr lang="en-US" sz="2400" dirty="0"/>
              <a:t>Clustering: They can effectively cluster data into groups based on similarity, making them useful in market segmentation, image analysis, and bioinformatics.</a:t>
            </a:r>
          </a:p>
          <a:p>
            <a:r>
              <a:rPr lang="en-US" sz="2400" dirty="0"/>
              <a:t>Dimensionality Reduction: SOMs can reduce the dimensionality of data while preserving its topological properties, which is valuable in preprocessing for other machine learning algorithms.</a:t>
            </a:r>
          </a:p>
        </p:txBody>
      </p:sp>
    </p:spTree>
    <p:extLst>
      <p:ext uri="{BB962C8B-B14F-4D97-AF65-F5344CB8AC3E}">
        <p14:creationId xmlns:p14="http://schemas.microsoft.com/office/powerpoint/2010/main" val="147519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E44C4-E840-B4AD-96BA-3EFAE49F47D5}"/>
            </a:ext>
          </a:extLst>
        </p:cNvPr>
        <p:cNvGrpSpPr/>
        <p:nvPr/>
      </p:nvGrpSpPr>
      <p:grpSpPr>
        <a:xfrm>
          <a:off x="0" y="0"/>
          <a:ext cx="0" cy="0"/>
          <a:chOff x="0" y="0"/>
          <a:chExt cx="0" cy="0"/>
        </a:xfrm>
      </p:grpSpPr>
      <p:sp>
        <p:nvSpPr>
          <p:cNvPr id="199684" name="Rectangle 4">
            <a:extLst>
              <a:ext uri="{FF2B5EF4-FFF2-40B4-BE49-F238E27FC236}">
                <a16:creationId xmlns:a16="http://schemas.microsoft.com/office/drawing/2014/main" id="{D1D26717-BCE0-DDFB-F62A-84D29D0F53E0}"/>
              </a:ext>
            </a:extLst>
          </p:cNvPr>
          <p:cNvSpPr>
            <a:spLocks noGrp="1" noChangeArrowheads="1"/>
          </p:cNvSpPr>
          <p:nvPr>
            <p:ph type="title"/>
          </p:nvPr>
        </p:nvSpPr>
        <p:spPr/>
        <p:txBody>
          <a:bodyPr/>
          <a:lstStyle/>
          <a:p>
            <a:r>
              <a:rPr lang="en-US" altLang="en-US" dirty="0"/>
              <a:t>Histograms as density models</a:t>
            </a:r>
          </a:p>
        </p:txBody>
      </p:sp>
      <p:sp>
        <p:nvSpPr>
          <p:cNvPr id="199686" name="Rectangle 6">
            <a:extLst>
              <a:ext uri="{FF2B5EF4-FFF2-40B4-BE49-F238E27FC236}">
                <a16:creationId xmlns:a16="http://schemas.microsoft.com/office/drawing/2014/main" id="{42FB8BAF-CDBD-13EE-0659-013E182EC466}"/>
              </a:ext>
            </a:extLst>
          </p:cNvPr>
          <p:cNvSpPr>
            <a:spLocks noGrp="1" noChangeArrowheads="1"/>
          </p:cNvSpPr>
          <p:nvPr>
            <p:ph type="body" sz="half" idx="1"/>
          </p:nvPr>
        </p:nvSpPr>
        <p:spPr>
          <a:xfrm>
            <a:off x="1631951" y="1431924"/>
            <a:ext cx="3527425" cy="4525962"/>
          </a:xfrm>
        </p:spPr>
        <p:txBody>
          <a:bodyPr/>
          <a:lstStyle/>
          <a:p>
            <a:r>
              <a:rPr lang="en-US" altLang="en-US" sz="2000" dirty="0"/>
              <a:t>For low dimensional data we can use a histogram as a density model.</a:t>
            </a:r>
          </a:p>
          <a:p>
            <a:pPr lvl="1"/>
            <a:r>
              <a:rPr lang="en-US" altLang="en-US" sz="2000" dirty="0"/>
              <a:t>How wide should the bins be? </a:t>
            </a:r>
            <a:r>
              <a:rPr lang="en-US" altLang="en-US" sz="2000" dirty="0">
                <a:solidFill>
                  <a:srgbClr val="000099"/>
                </a:solidFill>
              </a:rPr>
              <a:t>(width=</a:t>
            </a:r>
            <a:r>
              <a:rPr lang="en-US" altLang="en-US" sz="2000" dirty="0" err="1">
                <a:solidFill>
                  <a:srgbClr val="000099"/>
                </a:solidFill>
              </a:rPr>
              <a:t>regularizer</a:t>
            </a:r>
            <a:r>
              <a:rPr lang="en-US" altLang="en-US" sz="2000" dirty="0">
                <a:solidFill>
                  <a:srgbClr val="000099"/>
                </a:solidFill>
              </a:rPr>
              <a:t>)</a:t>
            </a:r>
          </a:p>
          <a:p>
            <a:pPr lvl="1"/>
            <a:r>
              <a:rPr lang="en-US" altLang="en-US" sz="2000" dirty="0"/>
              <a:t>Do we want the same bin-width everywhere?</a:t>
            </a:r>
          </a:p>
          <a:p>
            <a:pPr lvl="1"/>
            <a:r>
              <a:rPr lang="en-US" altLang="en-US" sz="2000" dirty="0"/>
              <a:t>Do we believe the density is zero for empty bins?</a:t>
            </a:r>
          </a:p>
        </p:txBody>
      </p:sp>
      <p:pic>
        <p:nvPicPr>
          <p:cNvPr id="199685" name="Picture 5" descr="Figure2">
            <a:extLst>
              <a:ext uri="{FF2B5EF4-FFF2-40B4-BE49-F238E27FC236}">
                <a16:creationId xmlns:a16="http://schemas.microsoft.com/office/drawing/2014/main" id="{6DE1DF9C-4E1A-0A93-0D4F-3C2ECA754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3363" y="1287462"/>
            <a:ext cx="5103812" cy="48244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9688" name="Object 8">
            <a:extLst>
              <a:ext uri="{FF2B5EF4-FFF2-40B4-BE49-F238E27FC236}">
                <a16:creationId xmlns:a16="http://schemas.microsoft.com/office/drawing/2014/main" id="{44D02F8B-DC10-0ED9-7587-276352EFAB60}"/>
              </a:ext>
            </a:extLst>
          </p:cNvPr>
          <p:cNvGraphicFramePr>
            <a:graphicFrameLocks noChangeAspect="1"/>
          </p:cNvGraphicFramePr>
          <p:nvPr/>
        </p:nvGraphicFramePr>
        <p:xfrm>
          <a:off x="2212182" y="4604541"/>
          <a:ext cx="2016125" cy="1141413"/>
        </p:xfrm>
        <a:graphic>
          <a:graphicData uri="http://schemas.openxmlformats.org/presentationml/2006/ole">
            <mc:AlternateContent xmlns:mc="http://schemas.openxmlformats.org/markup-compatibility/2006">
              <mc:Choice xmlns:v="urn:schemas-microsoft-com:vml" Requires="v">
                <p:oleObj name="Equation" r:id="rId3" imgW="761760" imgH="431640" progId="Equation.3">
                  <p:embed/>
                </p:oleObj>
              </mc:Choice>
              <mc:Fallback>
                <p:oleObj name="Equation" r:id="rId3" imgW="761760" imgH="431640" progId="Equation.3">
                  <p:embed/>
                  <p:pic>
                    <p:nvPicPr>
                      <p:cNvPr id="1996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182" y="4604541"/>
                        <a:ext cx="201612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9689" name="Text Box 9">
            <a:extLst>
              <a:ext uri="{FF2B5EF4-FFF2-40B4-BE49-F238E27FC236}">
                <a16:creationId xmlns:a16="http://schemas.microsoft.com/office/drawing/2014/main" id="{78ABF73D-72AB-71ED-007F-5C25388976CA}"/>
              </a:ext>
            </a:extLst>
          </p:cNvPr>
          <p:cNvSpPr txBox="1">
            <a:spLocks noChangeArrowheads="1"/>
          </p:cNvSpPr>
          <p:nvPr/>
        </p:nvSpPr>
        <p:spPr bwMode="auto">
          <a:xfrm>
            <a:off x="6888163" y="1574800"/>
            <a:ext cx="1873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is too narrow</a:t>
            </a:r>
          </a:p>
        </p:txBody>
      </p:sp>
      <p:sp>
        <p:nvSpPr>
          <p:cNvPr id="199690" name="Text Box 10">
            <a:extLst>
              <a:ext uri="{FF2B5EF4-FFF2-40B4-BE49-F238E27FC236}">
                <a16:creationId xmlns:a16="http://schemas.microsoft.com/office/drawing/2014/main" id="{450B4B0D-1E49-435D-34BD-3433858BC4AB}"/>
              </a:ext>
            </a:extLst>
          </p:cNvPr>
          <p:cNvSpPr txBox="1">
            <a:spLocks noChangeArrowheads="1"/>
          </p:cNvSpPr>
          <p:nvPr/>
        </p:nvSpPr>
        <p:spPr bwMode="auto">
          <a:xfrm>
            <a:off x="6816725" y="4670425"/>
            <a:ext cx="1873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is too wide</a:t>
            </a:r>
          </a:p>
        </p:txBody>
      </p:sp>
      <p:sp>
        <p:nvSpPr>
          <p:cNvPr id="199691" name="Text Box 11">
            <a:extLst>
              <a:ext uri="{FF2B5EF4-FFF2-40B4-BE49-F238E27FC236}">
                <a16:creationId xmlns:a16="http://schemas.microsoft.com/office/drawing/2014/main" id="{BED7FB61-3490-C23D-3540-1A6B2FE91E05}"/>
              </a:ext>
            </a:extLst>
          </p:cNvPr>
          <p:cNvSpPr txBox="1">
            <a:spLocks noChangeArrowheads="1"/>
          </p:cNvSpPr>
          <p:nvPr/>
        </p:nvSpPr>
        <p:spPr bwMode="auto">
          <a:xfrm>
            <a:off x="6096001" y="1143000"/>
            <a:ext cx="3313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solidFill>
                  <a:srgbClr val="66FF33"/>
                </a:solidFill>
              </a:rPr>
              <a:t>green curve is true density</a:t>
            </a:r>
          </a:p>
        </p:txBody>
      </p:sp>
    </p:spTree>
    <p:extLst>
      <p:ext uri="{BB962C8B-B14F-4D97-AF65-F5344CB8AC3E}">
        <p14:creationId xmlns:p14="http://schemas.microsoft.com/office/powerpoint/2010/main" val="2036531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420AE-C50B-D382-02DC-8441570D8131}"/>
            </a:ext>
          </a:extLst>
        </p:cNvPr>
        <p:cNvGrpSpPr/>
        <p:nvPr/>
      </p:nvGrpSpPr>
      <p:grpSpPr>
        <a:xfrm>
          <a:off x="0" y="0"/>
          <a:ext cx="0" cy="0"/>
          <a:chOff x="0" y="0"/>
          <a:chExt cx="0" cy="0"/>
        </a:xfrm>
      </p:grpSpPr>
      <p:sp>
        <p:nvSpPr>
          <p:cNvPr id="221186" name="Rectangle 2">
            <a:extLst>
              <a:ext uri="{FF2B5EF4-FFF2-40B4-BE49-F238E27FC236}">
                <a16:creationId xmlns:a16="http://schemas.microsoft.com/office/drawing/2014/main" id="{8D325661-B5DF-B835-84FC-EFDE62C75277}"/>
              </a:ext>
            </a:extLst>
          </p:cNvPr>
          <p:cNvSpPr>
            <a:spLocks noGrp="1" noChangeArrowheads="1"/>
          </p:cNvSpPr>
          <p:nvPr>
            <p:ph type="title"/>
          </p:nvPr>
        </p:nvSpPr>
        <p:spPr/>
        <p:txBody>
          <a:bodyPr/>
          <a:lstStyle/>
          <a:p>
            <a:r>
              <a:rPr lang="en-US" altLang="zh-CN" dirty="0"/>
              <a:t>H</a:t>
            </a:r>
            <a:r>
              <a:rPr lang="en-US" altLang="en-US" dirty="0"/>
              <a:t>istograms as density estimators</a:t>
            </a:r>
          </a:p>
        </p:txBody>
      </p:sp>
      <p:sp>
        <p:nvSpPr>
          <p:cNvPr id="221187" name="Rectangle 3">
            <a:extLst>
              <a:ext uri="{FF2B5EF4-FFF2-40B4-BE49-F238E27FC236}">
                <a16:creationId xmlns:a16="http://schemas.microsoft.com/office/drawing/2014/main" id="{B1FC4D13-E6EB-9F75-ACC6-2463BCD92A18}"/>
              </a:ext>
            </a:extLst>
          </p:cNvPr>
          <p:cNvSpPr>
            <a:spLocks noGrp="1" noChangeArrowheads="1"/>
          </p:cNvSpPr>
          <p:nvPr>
            <p:ph type="body" idx="1"/>
          </p:nvPr>
        </p:nvSpPr>
        <p:spPr/>
        <p:txBody>
          <a:bodyPr/>
          <a:lstStyle/>
          <a:p>
            <a:r>
              <a:rPr lang="en-US" altLang="en-US" sz="2400" dirty="0"/>
              <a:t>There is no need to fit a model to the data. </a:t>
            </a:r>
          </a:p>
          <a:p>
            <a:pPr lvl="1"/>
            <a:r>
              <a:rPr lang="en-US" altLang="en-US" sz="2400" dirty="0"/>
              <a:t>We just compute some very simple statistics (the number of data points in each bin) and store them.</a:t>
            </a:r>
          </a:p>
          <a:p>
            <a:r>
              <a:rPr lang="en-US" altLang="en-US" sz="2400" dirty="0"/>
              <a:t>The number of bins is exponential in the dimensionality of the dataspace. So high-dimensional data is tricky:</a:t>
            </a:r>
          </a:p>
          <a:p>
            <a:pPr lvl="1"/>
            <a:r>
              <a:rPr lang="en-US" altLang="en-US" sz="2400" dirty="0"/>
              <a:t>We must either use big bins or get lots of zero counts </a:t>
            </a:r>
            <a:r>
              <a:rPr lang="en-US" altLang="en-US" sz="2000" dirty="0">
                <a:solidFill>
                  <a:srgbClr val="000099"/>
                </a:solidFill>
              </a:rPr>
              <a:t>(or adapt the local bin-width to the density)</a:t>
            </a:r>
          </a:p>
          <a:p>
            <a:r>
              <a:rPr lang="en-US" altLang="en-US" sz="2400" dirty="0"/>
              <a:t>The density has silly discontinuities at the bin boundaries.</a:t>
            </a:r>
          </a:p>
          <a:p>
            <a:pPr lvl="1"/>
            <a:r>
              <a:rPr lang="en-US" altLang="en-US" sz="2400" dirty="0"/>
              <a:t>We must be able to do better by some kind of smoothing. </a:t>
            </a:r>
          </a:p>
        </p:txBody>
      </p:sp>
    </p:spTree>
    <p:extLst>
      <p:ext uri="{BB962C8B-B14F-4D97-AF65-F5344CB8AC3E}">
        <p14:creationId xmlns:p14="http://schemas.microsoft.com/office/powerpoint/2010/main" val="1170091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43D3C-A252-78E1-05C5-D49A289A26F2}"/>
            </a:ext>
          </a:extLst>
        </p:cNvPr>
        <p:cNvGrpSpPr/>
        <p:nvPr/>
      </p:nvGrpSpPr>
      <p:grpSpPr>
        <a:xfrm>
          <a:off x="0" y="0"/>
          <a:ext cx="0" cy="0"/>
          <a:chOff x="0" y="0"/>
          <a:chExt cx="0" cy="0"/>
        </a:xfrm>
      </p:grpSpPr>
      <p:sp>
        <p:nvSpPr>
          <p:cNvPr id="222210" name="Rectangle 2">
            <a:extLst>
              <a:ext uri="{FF2B5EF4-FFF2-40B4-BE49-F238E27FC236}">
                <a16:creationId xmlns:a16="http://schemas.microsoft.com/office/drawing/2014/main" id="{E9CCB91A-CAA0-BC56-D263-9E70EBDC7B0F}"/>
              </a:ext>
            </a:extLst>
          </p:cNvPr>
          <p:cNvSpPr>
            <a:spLocks noGrp="1" noChangeArrowheads="1"/>
          </p:cNvSpPr>
          <p:nvPr>
            <p:ph type="title"/>
          </p:nvPr>
        </p:nvSpPr>
        <p:spPr/>
        <p:txBody>
          <a:bodyPr/>
          <a:lstStyle/>
          <a:p>
            <a:r>
              <a:rPr lang="en-US" altLang="en-US"/>
              <a:t>Local density estimators</a:t>
            </a:r>
          </a:p>
        </p:txBody>
      </p:sp>
      <p:sp>
        <p:nvSpPr>
          <p:cNvPr id="222211" name="Rectangle 3">
            <a:extLst>
              <a:ext uri="{FF2B5EF4-FFF2-40B4-BE49-F238E27FC236}">
                <a16:creationId xmlns:a16="http://schemas.microsoft.com/office/drawing/2014/main" id="{DD818649-2063-0E81-807C-639AD2877D53}"/>
              </a:ext>
            </a:extLst>
          </p:cNvPr>
          <p:cNvSpPr>
            <a:spLocks noGrp="1" noChangeArrowheads="1"/>
          </p:cNvSpPr>
          <p:nvPr>
            <p:ph type="body" idx="1"/>
          </p:nvPr>
        </p:nvSpPr>
        <p:spPr>
          <a:xfrm>
            <a:off x="609600" y="1066800"/>
            <a:ext cx="10972800" cy="5181600"/>
          </a:xfrm>
        </p:spPr>
        <p:txBody>
          <a:bodyPr/>
          <a:lstStyle/>
          <a:p>
            <a:r>
              <a:rPr lang="en-US" altLang="en-US" sz="2400" dirty="0"/>
              <a:t>Estimate the density in a small region to be</a:t>
            </a:r>
          </a:p>
          <a:p>
            <a:pPr marL="0" indent="0">
              <a:buNone/>
            </a:pPr>
            <a:endParaRPr lang="en-US" altLang="en-US" sz="2400" dirty="0"/>
          </a:p>
          <a:p>
            <a:endParaRPr lang="en-US" altLang="en-US" sz="2400" dirty="0"/>
          </a:p>
          <a:p>
            <a:endParaRPr lang="en-US" altLang="en-US" sz="2400" dirty="0"/>
          </a:p>
          <a:p>
            <a:endParaRPr lang="en-US" altLang="en-US" sz="2400" dirty="0"/>
          </a:p>
          <a:p>
            <a:endParaRPr lang="en-US" altLang="en-US" sz="2400" dirty="0"/>
          </a:p>
          <a:p>
            <a:endParaRPr lang="en-US" altLang="en-US" sz="2400" dirty="0">
              <a:solidFill>
                <a:srgbClr val="000099"/>
              </a:solidFill>
            </a:endParaRPr>
          </a:p>
          <a:p>
            <a:r>
              <a:rPr lang="en-US" altLang="en-US" sz="2400" dirty="0">
                <a:solidFill>
                  <a:srgbClr val="000099"/>
                </a:solidFill>
              </a:rPr>
              <a:t>Problem 1:</a:t>
            </a:r>
            <a:r>
              <a:rPr lang="en-US" altLang="en-US" sz="2400" dirty="0"/>
              <a:t> Variance in estimate if K is small.</a:t>
            </a:r>
          </a:p>
          <a:p>
            <a:r>
              <a:rPr lang="en-US" altLang="en-US" sz="2400" dirty="0">
                <a:solidFill>
                  <a:srgbClr val="000099"/>
                </a:solidFill>
              </a:rPr>
              <a:t>Problem 2:</a:t>
            </a:r>
            <a:r>
              <a:rPr lang="en-US" altLang="en-US" sz="2400" dirty="0"/>
              <a:t> </a:t>
            </a:r>
            <a:r>
              <a:rPr lang="en-US" altLang="en-US" sz="2400" dirty="0" err="1"/>
              <a:t>Unmodelled</a:t>
            </a:r>
            <a:r>
              <a:rPr lang="en-US" altLang="en-US" sz="2400" dirty="0"/>
              <a:t> variation across the region if V is big compared with the smoothness of the true density</a:t>
            </a:r>
          </a:p>
          <a:p>
            <a:endParaRPr lang="en-US" altLang="en-US" sz="2400" dirty="0"/>
          </a:p>
        </p:txBody>
      </p:sp>
      <p:graphicFrame>
        <p:nvGraphicFramePr>
          <p:cNvPr id="222212" name="Object 4">
            <a:extLst>
              <a:ext uri="{FF2B5EF4-FFF2-40B4-BE49-F238E27FC236}">
                <a16:creationId xmlns:a16="http://schemas.microsoft.com/office/drawing/2014/main" id="{42AFB472-4E6F-521F-97BC-E236E3410FEC}"/>
              </a:ext>
            </a:extLst>
          </p:cNvPr>
          <p:cNvGraphicFramePr>
            <a:graphicFrameLocks noChangeAspect="1"/>
          </p:cNvGraphicFramePr>
          <p:nvPr>
            <p:extLst>
              <p:ext uri="{D42A27DB-BD31-4B8C-83A1-F6EECF244321}">
                <p14:modId xmlns:p14="http://schemas.microsoft.com/office/powerpoint/2010/main" val="3599963254"/>
              </p:ext>
            </p:extLst>
          </p:nvPr>
        </p:nvGraphicFramePr>
        <p:xfrm>
          <a:off x="2495550" y="1928812"/>
          <a:ext cx="1944688" cy="1084262"/>
        </p:xfrm>
        <a:graphic>
          <a:graphicData uri="http://schemas.openxmlformats.org/presentationml/2006/ole">
            <mc:AlternateContent xmlns:mc="http://schemas.openxmlformats.org/markup-compatibility/2006">
              <mc:Choice xmlns:v="urn:schemas-microsoft-com:vml" Requires="v">
                <p:oleObj name="Equation" r:id="rId2" imgW="774360" imgH="431640" progId="Equation.3">
                  <p:embed/>
                </p:oleObj>
              </mc:Choice>
              <mc:Fallback>
                <p:oleObj name="Equation" r:id="rId2" imgW="774360" imgH="431640" progId="Equation.3">
                  <p:embed/>
                  <p:pic>
                    <p:nvPicPr>
                      <p:cNvPr id="22221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928812"/>
                        <a:ext cx="1944688" cy="1084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13" name="Text Box 5">
            <a:extLst>
              <a:ext uri="{FF2B5EF4-FFF2-40B4-BE49-F238E27FC236}">
                <a16:creationId xmlns:a16="http://schemas.microsoft.com/office/drawing/2014/main" id="{1B0D4E8E-DBB8-885D-4E33-D9EE6DD0DE8D}"/>
              </a:ext>
            </a:extLst>
          </p:cNvPr>
          <p:cNvSpPr txBox="1">
            <a:spLocks noChangeArrowheads="1"/>
          </p:cNvSpPr>
          <p:nvPr/>
        </p:nvSpPr>
        <p:spPr bwMode="auto">
          <a:xfrm>
            <a:off x="5016501" y="1857375"/>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solidFill>
                  <a:srgbClr val="000099"/>
                </a:solidFill>
              </a:rPr>
              <a:t>points in region</a:t>
            </a:r>
          </a:p>
        </p:txBody>
      </p:sp>
      <p:sp>
        <p:nvSpPr>
          <p:cNvPr id="222214" name="Text Box 6">
            <a:extLst>
              <a:ext uri="{FF2B5EF4-FFF2-40B4-BE49-F238E27FC236}">
                <a16:creationId xmlns:a16="http://schemas.microsoft.com/office/drawing/2014/main" id="{7EE4CFA9-444D-4F54-D918-13D526725944}"/>
              </a:ext>
            </a:extLst>
          </p:cNvPr>
          <p:cNvSpPr txBox="1">
            <a:spLocks noChangeArrowheads="1"/>
          </p:cNvSpPr>
          <p:nvPr/>
        </p:nvSpPr>
        <p:spPr bwMode="auto">
          <a:xfrm>
            <a:off x="3216276" y="3260725"/>
            <a:ext cx="1439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solidFill>
                  <a:srgbClr val="000099"/>
                </a:solidFill>
              </a:rPr>
              <a:t>total points</a:t>
            </a:r>
          </a:p>
        </p:txBody>
      </p:sp>
      <p:sp>
        <p:nvSpPr>
          <p:cNvPr id="222215" name="Text Box 7">
            <a:extLst>
              <a:ext uri="{FF2B5EF4-FFF2-40B4-BE49-F238E27FC236}">
                <a16:creationId xmlns:a16="http://schemas.microsoft.com/office/drawing/2014/main" id="{B904E46F-A25D-19D5-A1BD-341101FCAC83}"/>
              </a:ext>
            </a:extLst>
          </p:cNvPr>
          <p:cNvSpPr txBox="1">
            <a:spLocks noChangeArrowheads="1"/>
          </p:cNvSpPr>
          <p:nvPr/>
        </p:nvSpPr>
        <p:spPr bwMode="auto">
          <a:xfrm>
            <a:off x="5016501" y="2540000"/>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dirty="0">
                <a:solidFill>
                  <a:srgbClr val="000099"/>
                </a:solidFill>
              </a:rPr>
              <a:t>volume of region</a:t>
            </a:r>
          </a:p>
        </p:txBody>
      </p:sp>
      <p:sp>
        <p:nvSpPr>
          <p:cNvPr id="222217" name="Line 9">
            <a:extLst>
              <a:ext uri="{FF2B5EF4-FFF2-40B4-BE49-F238E27FC236}">
                <a16:creationId xmlns:a16="http://schemas.microsoft.com/office/drawing/2014/main" id="{6FFB1569-AC03-1C15-21B2-DFF608D7836B}"/>
              </a:ext>
            </a:extLst>
          </p:cNvPr>
          <p:cNvSpPr>
            <a:spLocks noChangeShapeType="1"/>
          </p:cNvSpPr>
          <p:nvPr/>
        </p:nvSpPr>
        <p:spPr bwMode="auto">
          <a:xfrm flipH="1">
            <a:off x="4440238" y="2073274"/>
            <a:ext cx="431800" cy="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2218" name="Line 10">
            <a:extLst>
              <a:ext uri="{FF2B5EF4-FFF2-40B4-BE49-F238E27FC236}">
                <a16:creationId xmlns:a16="http://schemas.microsoft.com/office/drawing/2014/main" id="{5C245FA9-2E6C-1847-70AF-94FE00E2B887}"/>
              </a:ext>
            </a:extLst>
          </p:cNvPr>
          <p:cNvSpPr>
            <a:spLocks noChangeShapeType="1"/>
          </p:cNvSpPr>
          <p:nvPr/>
        </p:nvSpPr>
        <p:spPr bwMode="auto">
          <a:xfrm flipH="1">
            <a:off x="4511675" y="2720974"/>
            <a:ext cx="431800" cy="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2219" name="Line 11">
            <a:extLst>
              <a:ext uri="{FF2B5EF4-FFF2-40B4-BE49-F238E27FC236}">
                <a16:creationId xmlns:a16="http://schemas.microsoft.com/office/drawing/2014/main" id="{DA345253-39BC-8B46-A7FF-AB98BED1275B}"/>
              </a:ext>
            </a:extLst>
          </p:cNvPr>
          <p:cNvSpPr>
            <a:spLocks noChangeShapeType="1"/>
          </p:cNvSpPr>
          <p:nvPr/>
        </p:nvSpPr>
        <p:spPr bwMode="auto">
          <a:xfrm flipV="1">
            <a:off x="3792538" y="2936874"/>
            <a:ext cx="0" cy="28733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243947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2C071-369D-4749-8542-636788085312}"/>
              </a:ext>
            </a:extLst>
          </p:cNvPr>
          <p:cNvSpPr>
            <a:spLocks noGrp="1"/>
          </p:cNvSpPr>
          <p:nvPr>
            <p:ph type="title"/>
          </p:nvPr>
        </p:nvSpPr>
        <p:spPr/>
        <p:txBody>
          <a:bodyPr/>
          <a:lstStyle/>
          <a:p>
            <a:r>
              <a:rPr lang="en-US" altLang="zh-CN" dirty="0"/>
              <a:t>Kernel Density Estimation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7D4A74-FBE8-4608-913C-C2B24B1D1C6E}"/>
                  </a:ext>
                </a:extLst>
              </p:cNvPr>
              <p:cNvSpPr>
                <a:spLocks noGrp="1"/>
              </p:cNvSpPr>
              <p:nvPr>
                <p:ph idx="1"/>
              </p:nvPr>
            </p:nvSpPr>
            <p:spPr/>
            <p:txBody>
              <a:bodyPr/>
              <a:lstStyle/>
              <a:p>
                <a:r>
                  <a:rPr lang="en-US" altLang="zh-CN" dirty="0"/>
                  <a:t>Improvement for Histograms, called </a:t>
                </a:r>
                <a:r>
                  <a:rPr lang="en-US" altLang="zh-CN" dirty="0" err="1"/>
                  <a:t>Parzen</a:t>
                </a:r>
                <a:r>
                  <a:rPr lang="en-US" altLang="zh-CN" dirty="0"/>
                  <a:t> window method</a:t>
                </a:r>
              </a:p>
              <a:p>
                <a:pPr marL="154305" lvl="1" indent="0">
                  <a:buNone/>
                </a:pPr>
                <a:endParaRPr lang="en-US" altLang="zh-CN" dirty="0"/>
              </a:p>
              <a:p>
                <a:endParaRPr lang="en-US" altLang="zh-CN" dirty="0"/>
              </a:p>
              <a:p>
                <a:endParaRPr lang="en-US" altLang="zh-CN" dirty="0"/>
              </a:p>
              <a:p>
                <a:r>
                  <a:rPr lang="en-US" altLang="zh-CN" sz="2800" dirty="0"/>
                  <a:t>Suppose that </a:t>
                </a:r>
                <a14:m>
                  <m:oMath xmlns:m="http://schemas.openxmlformats.org/officeDocument/2006/math">
                    <m:r>
                      <a:rPr lang="en-US" altLang="zh-CN" sz="2800" b="1" i="1" dirty="0" smtClean="0">
                        <a:latin typeface="Cambria Math" panose="02040503050406030204" pitchFamily="18" charset="0"/>
                        <a:ea typeface="Cambria Math" panose="02040503050406030204" pitchFamily="18" charset="0"/>
                      </a:rPr>
                      <m:t>ℛ</m:t>
                    </m:r>
                  </m:oMath>
                </a14:m>
                <a:r>
                  <a:rPr lang="en-US" altLang="zh-CN" sz="2800" dirty="0"/>
                  <a:t> is a hypercube centered on point </a:t>
                </a:r>
                <a14:m>
                  <m:oMath xmlns:m="http://schemas.openxmlformats.org/officeDocument/2006/math">
                    <m:r>
                      <a:rPr lang="en-US" altLang="zh-CN" sz="2800" b="1" i="1" dirty="0">
                        <a:latin typeface="Cambria Math" panose="02040503050406030204" pitchFamily="18" charset="0"/>
                      </a:rPr>
                      <m:t>𝒙</m:t>
                    </m:r>
                  </m:oMath>
                </a14:m>
                <a:r>
                  <a:rPr lang="en-US" altLang="zh-CN" sz="2800" dirty="0"/>
                  <a:t> in D-dimensional space, and define a kernel function to indicate whether a sample </a:t>
                </a:r>
                <a14:m>
                  <m:oMath xmlns:m="http://schemas.openxmlformats.org/officeDocument/2006/math">
                    <m:r>
                      <a:rPr lang="en-US" altLang="zh-CN" sz="2800" b="1" i="1" dirty="0">
                        <a:latin typeface="Cambria Math" panose="02040503050406030204" pitchFamily="18" charset="0"/>
                      </a:rPr>
                      <m:t>𝒛</m:t>
                    </m:r>
                  </m:oMath>
                </a14:m>
                <a:r>
                  <a:rPr lang="en-US" altLang="zh-CN" sz="2800" dirty="0"/>
                  <a:t> falls into the hypercube.</a:t>
                </a:r>
              </a:p>
              <a:p>
                <a:endParaRPr lang="en-US" altLang="zh-CN" dirty="0"/>
              </a:p>
              <a:p>
                <a:endParaRPr lang="en-US" altLang="zh-CN" dirty="0"/>
              </a:p>
              <a:p>
                <a:r>
                  <a:rPr lang="en-US" altLang="zh-CN" dirty="0"/>
                  <a:t>Density estimation of </a:t>
                </a:r>
                <a14:m>
                  <m:oMath xmlns:m="http://schemas.openxmlformats.org/officeDocument/2006/math">
                    <m:r>
                      <a:rPr lang="en-US" altLang="zh-CN" sz="3200" b="1" i="1" dirty="0" smtClean="0">
                        <a:latin typeface="Cambria Math" panose="02040503050406030204" pitchFamily="18" charset="0"/>
                      </a:rPr>
                      <m:t>𝒙</m:t>
                    </m:r>
                  </m:oMath>
                </a14:m>
                <a:r>
                  <a:rPr lang="en-US" altLang="zh-CN" dirty="0"/>
                  <a:t> is:</a:t>
                </a:r>
              </a:p>
            </p:txBody>
          </p:sp>
        </mc:Choice>
        <mc:Fallback xmlns="">
          <p:sp>
            <p:nvSpPr>
              <p:cNvPr id="3" name="内容占位符 2">
                <a:extLst>
                  <a:ext uri="{FF2B5EF4-FFF2-40B4-BE49-F238E27FC236}">
                    <a16:creationId xmlns:a16="http://schemas.microsoft.com/office/drawing/2014/main" id="{8E7D4A74-FBE8-4608-913C-C2B24B1D1C6E}"/>
                  </a:ext>
                </a:extLst>
              </p:cNvPr>
              <p:cNvSpPr>
                <a:spLocks noGrp="1" noRot="1" noChangeAspect="1" noMove="1" noResize="1" noEditPoints="1" noAdjustHandles="1" noChangeArrowheads="1" noChangeShapeType="1" noTextEdit="1"/>
              </p:cNvSpPr>
              <p:nvPr>
                <p:ph idx="1"/>
              </p:nvPr>
            </p:nvSpPr>
            <p:spPr>
              <a:blipFill>
                <a:blip r:embed="rId4"/>
                <a:stretch>
                  <a:fillRect l="-925" t="-1405" r="-2775"/>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297A22B3-AF87-496F-8590-C81CBB47D192}"/>
              </a:ext>
            </a:extLst>
          </p:cNvPr>
          <p:cNvPicPr>
            <a:picLocks noChangeAspect="1"/>
          </p:cNvPicPr>
          <p:nvPr/>
        </p:nvPicPr>
        <p:blipFill>
          <a:blip r:embed="rId5"/>
          <a:stretch>
            <a:fillRect/>
          </a:stretch>
        </p:blipFill>
        <p:spPr>
          <a:xfrm>
            <a:off x="5432407" y="5257800"/>
            <a:ext cx="3765586" cy="850528"/>
          </a:xfrm>
          <a:prstGeom prst="rect">
            <a:avLst/>
          </a:prstGeom>
        </p:spPr>
      </p:pic>
      <p:pic>
        <p:nvPicPr>
          <p:cNvPr id="4" name="图片 3">
            <a:extLst>
              <a:ext uri="{FF2B5EF4-FFF2-40B4-BE49-F238E27FC236}">
                <a16:creationId xmlns:a16="http://schemas.microsoft.com/office/drawing/2014/main" id="{D5A1438A-AA0E-30EC-257B-39F027356300}"/>
              </a:ext>
            </a:extLst>
          </p:cNvPr>
          <p:cNvPicPr>
            <a:picLocks noChangeAspect="1"/>
          </p:cNvPicPr>
          <p:nvPr/>
        </p:nvPicPr>
        <p:blipFill>
          <a:blip r:embed="rId6"/>
          <a:stretch>
            <a:fillRect/>
          </a:stretch>
        </p:blipFill>
        <p:spPr>
          <a:xfrm>
            <a:off x="4114800" y="1526377"/>
            <a:ext cx="3200400" cy="1581947"/>
          </a:xfrm>
          <a:prstGeom prst="rect">
            <a:avLst/>
          </a:prstGeom>
        </p:spPr>
      </p:pic>
      <p:pic>
        <p:nvPicPr>
          <p:cNvPr id="6" name="图片 5">
            <a:extLst>
              <a:ext uri="{FF2B5EF4-FFF2-40B4-BE49-F238E27FC236}">
                <a16:creationId xmlns:a16="http://schemas.microsoft.com/office/drawing/2014/main" id="{63C570C8-0AE1-2952-0999-774F788F5455}"/>
              </a:ext>
            </a:extLst>
          </p:cNvPr>
          <p:cNvPicPr>
            <a:picLocks noChangeAspect="1"/>
          </p:cNvPicPr>
          <p:nvPr/>
        </p:nvPicPr>
        <p:blipFill>
          <a:blip r:embed="rId7"/>
          <a:stretch>
            <a:fillRect/>
          </a:stretch>
        </p:blipFill>
        <p:spPr>
          <a:xfrm>
            <a:off x="2895600" y="4087023"/>
            <a:ext cx="1295400" cy="1244600"/>
          </a:xfrm>
          <a:prstGeom prst="rect">
            <a:avLst/>
          </a:prstGeom>
        </p:spPr>
      </p:pic>
      <p:pic>
        <p:nvPicPr>
          <p:cNvPr id="7" name="图片 6">
            <a:extLst>
              <a:ext uri="{FF2B5EF4-FFF2-40B4-BE49-F238E27FC236}">
                <a16:creationId xmlns:a16="http://schemas.microsoft.com/office/drawing/2014/main" id="{1EC99345-37FB-039C-2DF4-0D7E9087A584}"/>
              </a:ext>
            </a:extLst>
          </p:cNvPr>
          <p:cNvPicPr>
            <a:picLocks noChangeAspect="1"/>
          </p:cNvPicPr>
          <p:nvPr/>
        </p:nvPicPr>
        <p:blipFill>
          <a:blip r:embed="rId8"/>
          <a:stretch>
            <a:fillRect/>
          </a:stretch>
        </p:blipFill>
        <p:spPr>
          <a:xfrm>
            <a:off x="4623090" y="4175923"/>
            <a:ext cx="5029200" cy="1066800"/>
          </a:xfrm>
          <a:prstGeom prst="rect">
            <a:avLst/>
          </a:prstGeom>
        </p:spPr>
      </p:pic>
    </p:spTree>
    <p:custDataLst>
      <p:tags r:id="rId1"/>
    </p:custDataLst>
    <p:extLst>
      <p:ext uri="{BB962C8B-B14F-4D97-AF65-F5344CB8AC3E}">
        <p14:creationId xmlns:p14="http://schemas.microsoft.com/office/powerpoint/2010/main" val="2486845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5F9AE-F9AA-B99F-2E2E-2CAC5C84353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8A28A94-646C-306B-1955-848899DACF2C}"/>
              </a:ext>
            </a:extLst>
          </p:cNvPr>
          <p:cNvSpPr>
            <a:spLocks noGrp="1"/>
          </p:cNvSpPr>
          <p:nvPr>
            <p:ph type="title"/>
          </p:nvPr>
        </p:nvSpPr>
        <p:spPr/>
        <p:txBody>
          <a:bodyPr/>
          <a:lstStyle/>
          <a:p>
            <a:r>
              <a:rPr lang="en-US" altLang="zh-CN" dirty="0"/>
              <a:t>Kernel Density Estimation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3171B83-24F1-FBEE-93A6-BABC7DF6FB69}"/>
                  </a:ext>
                </a:extLst>
              </p:cNvPr>
              <p:cNvSpPr>
                <a:spLocks noGrp="1"/>
              </p:cNvSpPr>
              <p:nvPr>
                <p:ph idx="1"/>
              </p:nvPr>
            </p:nvSpPr>
            <p:spPr/>
            <p:txBody>
              <a:bodyPr/>
              <a:lstStyle/>
              <a:p>
                <a:r>
                  <a:rPr lang="en-US" altLang="zh-CN" dirty="0"/>
                  <a:t>In addition to the kernel function of hypercube, we can also choose a smoother kernel function, such as Gaussian kernel function:</a:t>
                </a:r>
              </a:p>
              <a:p>
                <a:endParaRPr lang="en-US" altLang="zh-CN" dirty="0"/>
              </a:p>
              <a:p>
                <a:endParaRPr lang="en-US" altLang="zh-CN" dirty="0"/>
              </a:p>
              <a:p>
                <a:r>
                  <a:rPr lang="en-US" altLang="zh-CN" dirty="0"/>
                  <a:t>Density estimation of </a:t>
                </a:r>
                <a14:m>
                  <m:oMath xmlns:m="http://schemas.openxmlformats.org/officeDocument/2006/math">
                    <m:r>
                      <a:rPr lang="en-US" altLang="zh-CN" sz="3200" b="1" i="1" dirty="0" smtClean="0">
                        <a:latin typeface="Cambria Math" panose="02040503050406030204" pitchFamily="18" charset="0"/>
                      </a:rPr>
                      <m:t>𝒙</m:t>
                    </m:r>
                  </m:oMath>
                </a14:m>
                <a:r>
                  <a:rPr lang="en-US" altLang="zh-CN" dirty="0"/>
                  <a:t> is:</a:t>
                </a:r>
              </a:p>
              <a:p>
                <a:endParaRPr lang="en-US" altLang="zh-CN" dirty="0"/>
              </a:p>
            </p:txBody>
          </p:sp>
        </mc:Choice>
        <mc:Fallback xmlns="">
          <p:sp>
            <p:nvSpPr>
              <p:cNvPr id="3" name="内容占位符 2">
                <a:extLst>
                  <a:ext uri="{FF2B5EF4-FFF2-40B4-BE49-F238E27FC236}">
                    <a16:creationId xmlns:a16="http://schemas.microsoft.com/office/drawing/2014/main" id="{D3171B83-24F1-FBEE-93A6-BABC7DF6FB69}"/>
                  </a:ext>
                </a:extLst>
              </p:cNvPr>
              <p:cNvSpPr>
                <a:spLocks noGrp="1" noRot="1" noChangeAspect="1" noMove="1" noResize="1" noEditPoints="1" noAdjustHandles="1" noChangeArrowheads="1" noChangeShapeType="1" noTextEdit="1"/>
              </p:cNvSpPr>
              <p:nvPr>
                <p:ph idx="1"/>
              </p:nvPr>
            </p:nvSpPr>
            <p:spPr>
              <a:blipFill>
                <a:blip r:embed="rId4"/>
                <a:stretch>
                  <a:fillRect l="-925" t="-140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E7FE10C-6C35-71EF-8659-572D91389D66}"/>
              </a:ext>
            </a:extLst>
          </p:cNvPr>
          <p:cNvPicPr>
            <a:picLocks noChangeAspect="1"/>
          </p:cNvPicPr>
          <p:nvPr/>
        </p:nvPicPr>
        <p:blipFill>
          <a:blip r:embed="rId5"/>
          <a:stretch>
            <a:fillRect/>
          </a:stretch>
        </p:blipFill>
        <p:spPr>
          <a:xfrm>
            <a:off x="3190695" y="2667000"/>
            <a:ext cx="5810609" cy="869950"/>
          </a:xfrm>
          <a:prstGeom prst="rect">
            <a:avLst/>
          </a:prstGeom>
        </p:spPr>
      </p:pic>
      <p:pic>
        <p:nvPicPr>
          <p:cNvPr id="9" name="图片 8">
            <a:extLst>
              <a:ext uri="{FF2B5EF4-FFF2-40B4-BE49-F238E27FC236}">
                <a16:creationId xmlns:a16="http://schemas.microsoft.com/office/drawing/2014/main" id="{4E58B56E-6EB3-89F6-59F5-5DB04555EC7B}"/>
              </a:ext>
            </a:extLst>
          </p:cNvPr>
          <p:cNvPicPr>
            <a:picLocks noChangeAspect="1"/>
          </p:cNvPicPr>
          <p:nvPr/>
        </p:nvPicPr>
        <p:blipFill>
          <a:blip r:embed="rId6"/>
          <a:stretch>
            <a:fillRect/>
          </a:stretch>
        </p:blipFill>
        <p:spPr>
          <a:xfrm>
            <a:off x="3276600" y="4191000"/>
            <a:ext cx="5842000" cy="1022350"/>
          </a:xfrm>
          <a:prstGeom prst="rect">
            <a:avLst/>
          </a:prstGeom>
        </p:spPr>
      </p:pic>
    </p:spTree>
    <p:custDataLst>
      <p:tags r:id="rId1"/>
    </p:custDataLst>
    <p:extLst>
      <p:ext uri="{BB962C8B-B14F-4D97-AF65-F5344CB8AC3E}">
        <p14:creationId xmlns:p14="http://schemas.microsoft.com/office/powerpoint/2010/main" val="937188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345E9-E41B-21D6-18D3-6C4D1BD619BE}"/>
            </a:ext>
          </a:extLst>
        </p:cNvPr>
        <p:cNvGrpSpPr/>
        <p:nvPr/>
      </p:nvGrpSpPr>
      <p:grpSpPr>
        <a:xfrm>
          <a:off x="0" y="0"/>
          <a:ext cx="0" cy="0"/>
          <a:chOff x="0" y="0"/>
          <a:chExt cx="0" cy="0"/>
        </a:xfrm>
      </p:grpSpPr>
      <p:sp>
        <p:nvSpPr>
          <p:cNvPr id="204802" name="Rectangle 2">
            <a:extLst>
              <a:ext uri="{FF2B5EF4-FFF2-40B4-BE49-F238E27FC236}">
                <a16:creationId xmlns:a16="http://schemas.microsoft.com/office/drawing/2014/main" id="{307C5CCC-0178-43D1-B426-A85238E03114}"/>
              </a:ext>
            </a:extLst>
          </p:cNvPr>
          <p:cNvSpPr>
            <a:spLocks noGrp="1" noChangeArrowheads="1"/>
          </p:cNvSpPr>
          <p:nvPr>
            <p:ph type="title"/>
          </p:nvPr>
        </p:nvSpPr>
        <p:spPr/>
        <p:txBody>
          <a:bodyPr/>
          <a:lstStyle/>
          <a:p>
            <a:r>
              <a:rPr lang="en-US" altLang="en-US"/>
              <a:t>The density modeled by a kernel density estimator</a:t>
            </a:r>
          </a:p>
        </p:txBody>
      </p:sp>
      <p:pic>
        <p:nvPicPr>
          <p:cNvPr id="204803" name="Picture 3" descr="Figure2">
            <a:extLst>
              <a:ext uri="{FF2B5EF4-FFF2-40B4-BE49-F238E27FC236}">
                <a16:creationId xmlns:a16="http://schemas.microsoft.com/office/drawing/2014/main" id="{1E60776D-6B83-C57A-FC2D-9311839B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1227138"/>
            <a:ext cx="6192838" cy="5097462"/>
          </a:xfrm>
          <a:prstGeom prst="rect">
            <a:avLst/>
          </a:prstGeom>
          <a:noFill/>
          <a:extLst>
            <a:ext uri="{909E8E84-426E-40DD-AFC4-6F175D3DCCD1}">
              <a14:hiddenFill xmlns:a14="http://schemas.microsoft.com/office/drawing/2010/main">
                <a:solidFill>
                  <a:srgbClr val="FFFFFF"/>
                </a:solidFill>
              </a14:hiddenFill>
            </a:ext>
          </a:extLst>
        </p:spPr>
      </p:pic>
      <p:sp>
        <p:nvSpPr>
          <p:cNvPr id="204804" name="Text Box 4">
            <a:extLst>
              <a:ext uri="{FF2B5EF4-FFF2-40B4-BE49-F238E27FC236}">
                <a16:creationId xmlns:a16="http://schemas.microsoft.com/office/drawing/2014/main" id="{7255FFCC-1DD7-F593-2F7C-A56E2B4A470B}"/>
              </a:ext>
            </a:extLst>
          </p:cNvPr>
          <p:cNvSpPr txBox="1">
            <a:spLocks noChangeArrowheads="1"/>
          </p:cNvSpPr>
          <p:nvPr/>
        </p:nvSpPr>
        <p:spPr bwMode="auto">
          <a:xfrm>
            <a:off x="4943475" y="1514476"/>
            <a:ext cx="1873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is too narrow</a:t>
            </a:r>
          </a:p>
        </p:txBody>
      </p:sp>
      <p:sp>
        <p:nvSpPr>
          <p:cNvPr id="204805" name="Text Box 5">
            <a:extLst>
              <a:ext uri="{FF2B5EF4-FFF2-40B4-BE49-F238E27FC236}">
                <a16:creationId xmlns:a16="http://schemas.microsoft.com/office/drawing/2014/main" id="{E78537E9-5A34-B3F4-34E6-51D3A6906342}"/>
              </a:ext>
            </a:extLst>
          </p:cNvPr>
          <p:cNvSpPr txBox="1">
            <a:spLocks noChangeArrowheads="1"/>
          </p:cNvSpPr>
          <p:nvPr/>
        </p:nvSpPr>
        <p:spPr bwMode="auto">
          <a:xfrm>
            <a:off x="4656138" y="4827589"/>
            <a:ext cx="1873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is too wide</a:t>
            </a:r>
          </a:p>
        </p:txBody>
      </p:sp>
    </p:spTree>
    <p:extLst>
      <p:ext uri="{BB962C8B-B14F-4D97-AF65-F5344CB8AC3E}">
        <p14:creationId xmlns:p14="http://schemas.microsoft.com/office/powerpoint/2010/main" val="630544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BBAC8-310E-6ECC-98D7-9C4F27A33162}"/>
            </a:ext>
          </a:extLst>
        </p:cNvPr>
        <p:cNvGrpSpPr/>
        <p:nvPr/>
      </p:nvGrpSpPr>
      <p:grpSpPr>
        <a:xfrm>
          <a:off x="0" y="0"/>
          <a:ext cx="0" cy="0"/>
          <a:chOff x="0" y="0"/>
          <a:chExt cx="0" cy="0"/>
        </a:xfrm>
      </p:grpSpPr>
      <p:sp>
        <p:nvSpPr>
          <p:cNvPr id="224258" name="Rectangle 2">
            <a:extLst>
              <a:ext uri="{FF2B5EF4-FFF2-40B4-BE49-F238E27FC236}">
                <a16:creationId xmlns:a16="http://schemas.microsoft.com/office/drawing/2014/main" id="{1605C238-1564-010A-03CF-A7FC12058E61}"/>
              </a:ext>
            </a:extLst>
          </p:cNvPr>
          <p:cNvSpPr>
            <a:spLocks noGrp="1" noChangeArrowheads="1"/>
          </p:cNvSpPr>
          <p:nvPr>
            <p:ph type="title"/>
          </p:nvPr>
        </p:nvSpPr>
        <p:spPr/>
        <p:txBody>
          <a:bodyPr/>
          <a:lstStyle/>
          <a:p>
            <a:r>
              <a:rPr lang="en-US" altLang="en-US" dirty="0"/>
              <a:t>K-Nearest Neighbor (KNN) Method</a:t>
            </a:r>
          </a:p>
        </p:txBody>
      </p:sp>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99C18C-7535-9134-73F8-64B3186CC383}"/>
                  </a:ext>
                </a:extLst>
              </p:cNvPr>
              <p:cNvSpPr>
                <a:spLocks noGrp="1"/>
              </p:cNvSpPr>
              <p:nvPr>
                <p:ph idx="1"/>
              </p:nvPr>
            </p:nvSpPr>
            <p:spPr/>
            <p:txBody>
              <a:bodyPr/>
              <a:lstStyle/>
              <a:p>
                <a:r>
                  <a:rPr lang="en" altLang="zh-CN" dirty="0"/>
                  <a:t>The kernel width in the kernel density estimation method is fixed, so the same width may be too large for high-density areas and too small for low-density areas.</a:t>
                </a:r>
              </a:p>
              <a:p>
                <a:pPr lvl="1"/>
                <a:r>
                  <a:rPr lang="en" altLang="zh-CN" dirty="0"/>
                  <a:t>A variable width region can be provided!!</a:t>
                </a:r>
              </a:p>
              <a:p>
                <a:r>
                  <a:rPr lang="en" altLang="zh-CN" dirty="0"/>
                  <a:t>KNN methods to estimate the density of </a:t>
                </a:r>
                <a14:m>
                  <m:oMath xmlns:m="http://schemas.openxmlformats.org/officeDocument/2006/math">
                    <m:r>
                      <a:rPr lang="en-US" altLang="zh-CN" sz="3200" b="1" i="1" dirty="0" smtClean="0">
                        <a:latin typeface="Cambria Math" panose="02040503050406030204" pitchFamily="18" charset="0"/>
                      </a:rPr>
                      <m:t>𝒙</m:t>
                    </m:r>
                  </m:oMath>
                </a14:m>
                <a:r>
                  <a:rPr lang="en" altLang="zh-CN" dirty="0"/>
                  <a:t>:</a:t>
                </a:r>
              </a:p>
              <a:p>
                <a:pPr lvl="1"/>
                <a:r>
                  <a:rPr lang="en" altLang="zh-CN" dirty="0"/>
                  <a:t>Find a sphere centered on </a:t>
                </a:r>
                <a14:m>
                  <m:oMath xmlns:m="http://schemas.openxmlformats.org/officeDocument/2006/math">
                    <m:r>
                      <a:rPr lang="en-US" altLang="zh-CN" sz="2800" b="1" i="1" dirty="0" smtClean="0">
                        <a:latin typeface="Cambria Math" panose="02040503050406030204" pitchFamily="18" charset="0"/>
                      </a:rPr>
                      <m:t>𝒙</m:t>
                    </m:r>
                  </m:oMath>
                </a14:m>
                <a:r>
                  <a:rPr lang="en" altLang="zh-CN" dirty="0"/>
                  <a:t>, so that the number of samples falling into the sphere is </a:t>
                </a:r>
                <a:r>
                  <a:rPr lang="en" altLang="zh-CN" i="1" dirty="0"/>
                  <a:t>K</a:t>
                </a:r>
                <a:r>
                  <a:rPr lang="en" altLang="zh-CN" dirty="0"/>
                  <a:t>.</a:t>
                </a:r>
              </a:p>
              <a:p>
                <a:pPr lvl="1"/>
                <a:r>
                  <a:rPr lang="en" altLang="zh-CN" dirty="0"/>
                  <a:t>Compute by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dirty="0">
                            <a:latin typeface="Cambria Math" panose="02040503050406030204" pitchFamily="18" charset="0"/>
                          </a:rPr>
                          <m:t>𝒙</m:t>
                        </m:r>
                      </m:e>
                    </m:d>
                    <m:r>
                      <a:rPr lang="en-US" altLang="zh-CN" b="0" i="0" dirty="0" smtClean="0">
                        <a:latin typeface="Cambria Math" panose="02040503050406030204" pitchFamily="18" charset="0"/>
                      </a:rPr>
                      <m:t>=</m:t>
                    </m:r>
                    <m:r>
                      <a:rPr lang="en-US" altLang="zh-CN" b="0" i="1" dirty="0" smtClean="0">
                        <a:latin typeface="Cambria Math" panose="02040503050406030204" pitchFamily="18" charset="0"/>
                      </a:rPr>
                      <m:t>𝐾</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𝑁𝑉</m:t>
                    </m:r>
                  </m:oMath>
                </a14:m>
                <a:endParaRPr lang="en" altLang="zh-CN" i="1" dirty="0"/>
              </a:p>
              <a:p>
                <a:r>
                  <a:rPr lang="en" altLang="zh-CN" dirty="0"/>
                  <a:t>The choice of </a:t>
                </a:r>
                <a:r>
                  <a:rPr lang="en" altLang="zh-CN" i="1" dirty="0"/>
                  <a:t>K </a:t>
                </a:r>
                <a:r>
                  <a:rPr lang="en" altLang="zh-CN" dirty="0"/>
                  <a:t>is important.</a:t>
                </a:r>
              </a:p>
            </p:txBody>
          </p:sp>
        </mc:Choice>
        <mc:Fallback xmlns="">
          <p:sp>
            <p:nvSpPr>
              <p:cNvPr id="2" name="内容占位符 1">
                <a:extLst>
                  <a:ext uri="{FF2B5EF4-FFF2-40B4-BE49-F238E27FC236}">
                    <a16:creationId xmlns:a16="http://schemas.microsoft.com/office/drawing/2014/main" id="{8899C18C-7535-9134-73F8-64B3186CC383}"/>
                  </a:ext>
                </a:extLst>
              </p:cNvPr>
              <p:cNvSpPr>
                <a:spLocks noGrp="1" noRot="1" noChangeAspect="1" noMove="1" noResize="1" noEditPoints="1" noAdjustHandles="1" noChangeArrowheads="1" noChangeShapeType="1" noTextEdit="1"/>
              </p:cNvSpPr>
              <p:nvPr>
                <p:ph idx="1"/>
              </p:nvPr>
            </p:nvSpPr>
            <p:spPr>
              <a:blipFill>
                <a:blip r:embed="rId3"/>
                <a:stretch>
                  <a:fillRect l="-925" t="-1405" r="-30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5953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A1E72-30D4-2B21-F73C-81987B137844}"/>
            </a:ext>
          </a:extLst>
        </p:cNvPr>
        <p:cNvGrpSpPr/>
        <p:nvPr/>
      </p:nvGrpSpPr>
      <p:grpSpPr>
        <a:xfrm>
          <a:off x="0" y="0"/>
          <a:ext cx="0" cy="0"/>
          <a:chOff x="0" y="0"/>
          <a:chExt cx="0" cy="0"/>
        </a:xfrm>
      </p:grpSpPr>
      <p:sp>
        <p:nvSpPr>
          <p:cNvPr id="225282" name="Rectangle 2">
            <a:extLst>
              <a:ext uri="{FF2B5EF4-FFF2-40B4-BE49-F238E27FC236}">
                <a16:creationId xmlns:a16="http://schemas.microsoft.com/office/drawing/2014/main" id="{E974891D-A9BA-7C1B-1C4C-AD4F83DB84A2}"/>
              </a:ext>
            </a:extLst>
          </p:cNvPr>
          <p:cNvSpPr>
            <a:spLocks noGrp="1" noChangeArrowheads="1"/>
          </p:cNvSpPr>
          <p:nvPr>
            <p:ph type="title"/>
          </p:nvPr>
        </p:nvSpPr>
        <p:spPr/>
        <p:txBody>
          <a:bodyPr/>
          <a:lstStyle/>
          <a:p>
            <a:r>
              <a:rPr lang="en-US" altLang="en-US" sz="2800" dirty="0"/>
              <a:t>KNN for classification and regression</a:t>
            </a:r>
          </a:p>
        </p:txBody>
      </p:sp>
      <p:sp>
        <p:nvSpPr>
          <p:cNvPr id="225283" name="Rectangle 3">
            <a:extLst>
              <a:ext uri="{FF2B5EF4-FFF2-40B4-BE49-F238E27FC236}">
                <a16:creationId xmlns:a16="http://schemas.microsoft.com/office/drawing/2014/main" id="{9764E808-B080-55D6-9A79-92B6ADF820F0}"/>
              </a:ext>
            </a:extLst>
          </p:cNvPr>
          <p:cNvSpPr>
            <a:spLocks noGrp="1" noChangeArrowheads="1"/>
          </p:cNvSpPr>
          <p:nvPr>
            <p:ph idx="1"/>
          </p:nvPr>
        </p:nvSpPr>
        <p:spPr/>
        <p:txBody>
          <a:bodyPr/>
          <a:lstStyle/>
          <a:p>
            <a:r>
              <a:rPr lang="en-US" altLang="en-US" dirty="0"/>
              <a:t>Nearest neighbors is usually used for classification or regression:</a:t>
            </a:r>
          </a:p>
          <a:p>
            <a:r>
              <a:rPr lang="en-US" altLang="en-US" dirty="0"/>
              <a:t>For regression, average the predictions of the </a:t>
            </a:r>
            <a:r>
              <a:rPr lang="en-US" altLang="en-US" i="1" dirty="0"/>
              <a:t>K</a:t>
            </a:r>
            <a:r>
              <a:rPr lang="en-US" altLang="en-US" dirty="0"/>
              <a:t> nearest neighbors.</a:t>
            </a:r>
          </a:p>
          <a:p>
            <a:pPr lvl="1"/>
            <a:r>
              <a:rPr lang="en-US" altLang="en-US" dirty="0"/>
              <a:t>How should we pick </a:t>
            </a:r>
            <a:r>
              <a:rPr lang="en-US" altLang="en-US" i="1" dirty="0"/>
              <a:t>K</a:t>
            </a:r>
            <a:r>
              <a:rPr lang="en-US" altLang="en-US" dirty="0"/>
              <a:t>?</a:t>
            </a:r>
          </a:p>
          <a:p>
            <a:r>
              <a:rPr lang="en-US" altLang="en-US" dirty="0"/>
              <a:t>For classification, pick the class with the most votes.</a:t>
            </a:r>
          </a:p>
          <a:p>
            <a:pPr lvl="2"/>
            <a:r>
              <a:rPr lang="en-US" altLang="en-US" dirty="0"/>
              <a:t>How should we break ties?</a:t>
            </a:r>
          </a:p>
          <a:p>
            <a:pPr lvl="2"/>
            <a:r>
              <a:rPr lang="en-US" altLang="en-US" dirty="0"/>
              <a:t>Let the </a:t>
            </a:r>
            <a:r>
              <a:rPr lang="en-US" altLang="en-US" dirty="0" err="1"/>
              <a:t>k’th</a:t>
            </a:r>
            <a:r>
              <a:rPr lang="en-US" altLang="en-US" dirty="0"/>
              <a:t> nearest neighbor contribute a count that falls off with k. </a:t>
            </a:r>
          </a:p>
          <a:p>
            <a:pPr lvl="2"/>
            <a:r>
              <a:rPr lang="en-US" altLang="en-US" dirty="0"/>
              <a:t>For example,  </a:t>
            </a:r>
          </a:p>
          <a:p>
            <a:pPr lvl="2">
              <a:buFontTx/>
              <a:buNone/>
            </a:pPr>
            <a:endParaRPr lang="en-US" altLang="en-US" dirty="0"/>
          </a:p>
        </p:txBody>
      </p:sp>
      <p:graphicFrame>
        <p:nvGraphicFramePr>
          <p:cNvPr id="225291" name="Object 11">
            <a:extLst>
              <a:ext uri="{FF2B5EF4-FFF2-40B4-BE49-F238E27FC236}">
                <a16:creationId xmlns:a16="http://schemas.microsoft.com/office/drawing/2014/main" id="{DCD88EDF-8B23-710C-23CF-10ACEAAC0FA4}"/>
              </a:ext>
            </a:extLst>
          </p:cNvPr>
          <p:cNvGraphicFramePr>
            <a:graphicFrameLocks noChangeAspect="1"/>
          </p:cNvGraphicFramePr>
          <p:nvPr>
            <p:extLst>
              <p:ext uri="{D42A27DB-BD31-4B8C-83A1-F6EECF244321}">
                <p14:modId xmlns:p14="http://schemas.microsoft.com/office/powerpoint/2010/main" val="3729198176"/>
              </p:ext>
            </p:extLst>
          </p:nvPr>
        </p:nvGraphicFramePr>
        <p:xfrm>
          <a:off x="2895600" y="4283432"/>
          <a:ext cx="762000" cy="669568"/>
        </p:xfrm>
        <a:graphic>
          <a:graphicData uri="http://schemas.openxmlformats.org/presentationml/2006/ole">
            <mc:AlternateContent xmlns:mc="http://schemas.openxmlformats.org/markup-compatibility/2006">
              <mc:Choice xmlns:v="urn:schemas-microsoft-com:vml" Requires="v">
                <p:oleObj name="Equation" r:id="rId2" imgW="419040" imgH="368280" progId="Equation.3">
                  <p:embed/>
                </p:oleObj>
              </mc:Choice>
              <mc:Fallback>
                <p:oleObj name="Equation" r:id="rId2" imgW="419040" imgH="368280" progId="Equation.3">
                  <p:embed/>
                  <p:pic>
                    <p:nvPicPr>
                      <p:cNvPr id="225291"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283432"/>
                        <a:ext cx="762000" cy="66956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21413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36F74-EE3D-31D9-0A91-97E32AE4798F}"/>
            </a:ext>
          </a:extLst>
        </p:cNvPr>
        <p:cNvGrpSpPr/>
        <p:nvPr/>
      </p:nvGrpSpPr>
      <p:grpSpPr>
        <a:xfrm>
          <a:off x="0" y="0"/>
          <a:ext cx="0" cy="0"/>
          <a:chOff x="0" y="0"/>
          <a:chExt cx="0" cy="0"/>
        </a:xfrm>
      </p:grpSpPr>
      <p:sp>
        <p:nvSpPr>
          <p:cNvPr id="205826" name="Rectangle 2">
            <a:extLst>
              <a:ext uri="{FF2B5EF4-FFF2-40B4-BE49-F238E27FC236}">
                <a16:creationId xmlns:a16="http://schemas.microsoft.com/office/drawing/2014/main" id="{FB727397-0BB3-F74F-7029-D6B4475811FE}"/>
              </a:ext>
            </a:extLst>
          </p:cNvPr>
          <p:cNvSpPr>
            <a:spLocks noGrp="1" noChangeArrowheads="1"/>
          </p:cNvSpPr>
          <p:nvPr>
            <p:ph type="title"/>
          </p:nvPr>
        </p:nvSpPr>
        <p:spPr/>
        <p:txBody>
          <a:bodyPr/>
          <a:lstStyle/>
          <a:p>
            <a:r>
              <a:rPr lang="en-US" altLang="en-US" dirty="0"/>
              <a:t>The decision boundary implemented by 3NN</a:t>
            </a:r>
          </a:p>
        </p:txBody>
      </p:sp>
      <p:pic>
        <p:nvPicPr>
          <p:cNvPr id="205827" name="Picture 3" descr="Figure2">
            <a:extLst>
              <a:ext uri="{FF2B5EF4-FFF2-40B4-BE49-F238E27FC236}">
                <a16:creationId xmlns:a16="http://schemas.microsoft.com/office/drawing/2014/main" id="{C36867EC-61AA-D320-AAD7-DA1A6BF59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389679"/>
            <a:ext cx="3549650" cy="3743325"/>
          </a:xfrm>
          <a:prstGeom prst="rect">
            <a:avLst/>
          </a:prstGeom>
          <a:noFill/>
          <a:extLst>
            <a:ext uri="{909E8E84-426E-40DD-AFC4-6F175D3DCCD1}">
              <a14:hiddenFill xmlns:a14="http://schemas.microsoft.com/office/drawing/2010/main">
                <a:solidFill>
                  <a:srgbClr val="FFFFFF"/>
                </a:solidFill>
              </a14:hiddenFill>
            </a:ext>
          </a:extLst>
        </p:spPr>
      </p:pic>
      <p:pic>
        <p:nvPicPr>
          <p:cNvPr id="205828" name="Picture 4" descr="Figure2">
            <a:extLst>
              <a:ext uri="{FF2B5EF4-FFF2-40B4-BE49-F238E27FC236}">
                <a16:creationId xmlns:a16="http://schemas.microsoft.com/office/drawing/2014/main" id="{C0CE6FC3-53CF-CABC-36B2-EEFC02075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413" y="2389679"/>
            <a:ext cx="3578225" cy="3773487"/>
          </a:xfrm>
          <a:prstGeom prst="rect">
            <a:avLst/>
          </a:prstGeom>
          <a:noFill/>
          <a:extLst>
            <a:ext uri="{909E8E84-426E-40DD-AFC4-6F175D3DCCD1}">
              <a14:hiddenFill xmlns:a14="http://schemas.microsoft.com/office/drawing/2010/main">
                <a:solidFill>
                  <a:srgbClr val="FFFFFF"/>
                </a:solidFill>
              </a14:hiddenFill>
            </a:ext>
          </a:extLst>
        </p:spPr>
      </p:pic>
      <p:sp>
        <p:nvSpPr>
          <p:cNvPr id="205829" name="Text Box 5">
            <a:extLst>
              <a:ext uri="{FF2B5EF4-FFF2-40B4-BE49-F238E27FC236}">
                <a16:creationId xmlns:a16="http://schemas.microsoft.com/office/drawing/2014/main" id="{7F8A53D9-6601-51C4-6818-04419E488998}"/>
              </a:ext>
            </a:extLst>
          </p:cNvPr>
          <p:cNvSpPr txBox="1">
            <a:spLocks noChangeArrowheads="1"/>
          </p:cNvSpPr>
          <p:nvPr/>
        </p:nvSpPr>
        <p:spPr bwMode="auto">
          <a:xfrm>
            <a:off x="2279651" y="1268413"/>
            <a:ext cx="813752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The boundary is always the perpendicular bisector of the line between two points </a:t>
            </a:r>
            <a:r>
              <a:rPr lang="en-US" altLang="en-US" sz="2400">
                <a:solidFill>
                  <a:srgbClr val="000099"/>
                </a:solidFill>
              </a:rPr>
              <a:t>(Vornoi tesselation)</a:t>
            </a:r>
          </a:p>
        </p:txBody>
      </p:sp>
    </p:spTree>
    <p:extLst>
      <p:ext uri="{BB962C8B-B14F-4D97-AF65-F5344CB8AC3E}">
        <p14:creationId xmlns:p14="http://schemas.microsoft.com/office/powerpoint/2010/main" val="226075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Chapter 7: Density Estimation</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C9F4-A183-6244-78CA-4FE1B8032B31}"/>
            </a:ext>
          </a:extLst>
        </p:cNvPr>
        <p:cNvGrpSpPr/>
        <p:nvPr/>
      </p:nvGrpSpPr>
      <p:grpSpPr>
        <a:xfrm>
          <a:off x="0" y="0"/>
          <a:ext cx="0" cy="0"/>
          <a:chOff x="0" y="0"/>
          <a:chExt cx="0" cy="0"/>
        </a:xfrm>
      </p:grpSpPr>
      <p:sp>
        <p:nvSpPr>
          <p:cNvPr id="209922" name="Rectangle 2">
            <a:extLst>
              <a:ext uri="{FF2B5EF4-FFF2-40B4-BE49-F238E27FC236}">
                <a16:creationId xmlns:a16="http://schemas.microsoft.com/office/drawing/2014/main" id="{C58BA9B6-B878-B5B4-8654-8D6714D4C976}"/>
              </a:ext>
            </a:extLst>
          </p:cNvPr>
          <p:cNvSpPr>
            <a:spLocks noGrp="1" noChangeArrowheads="1"/>
          </p:cNvSpPr>
          <p:nvPr>
            <p:ph type="title"/>
          </p:nvPr>
        </p:nvSpPr>
        <p:spPr/>
        <p:txBody>
          <a:bodyPr/>
          <a:lstStyle/>
          <a:p>
            <a:r>
              <a:rPr lang="en-US" altLang="en-US" dirty="0"/>
              <a:t>Regions defined by using various numbers of neighbors</a:t>
            </a:r>
          </a:p>
        </p:txBody>
      </p:sp>
      <p:pic>
        <p:nvPicPr>
          <p:cNvPr id="209923" name="Picture 3" descr="Figure2">
            <a:extLst>
              <a:ext uri="{FF2B5EF4-FFF2-40B4-BE49-F238E27FC236}">
                <a16:creationId xmlns:a16="http://schemas.microsoft.com/office/drawing/2014/main" id="{AB9F250D-4380-CAC3-DA46-4E75E9258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763" y="1341439"/>
            <a:ext cx="2754312" cy="3311525"/>
          </a:xfrm>
          <a:prstGeom prst="rect">
            <a:avLst/>
          </a:prstGeom>
          <a:noFill/>
          <a:extLst>
            <a:ext uri="{909E8E84-426E-40DD-AFC4-6F175D3DCCD1}">
              <a14:hiddenFill xmlns:a14="http://schemas.microsoft.com/office/drawing/2010/main">
                <a:solidFill>
                  <a:srgbClr val="FFFFFF"/>
                </a:solidFill>
              </a14:hiddenFill>
            </a:ext>
          </a:extLst>
        </p:spPr>
      </p:pic>
      <p:pic>
        <p:nvPicPr>
          <p:cNvPr id="209924" name="Picture 4" descr="Figure2">
            <a:extLst>
              <a:ext uri="{FF2B5EF4-FFF2-40B4-BE49-F238E27FC236}">
                <a16:creationId xmlns:a16="http://schemas.microsoft.com/office/drawing/2014/main" id="{133EF30A-7D6F-9B69-83E9-980115030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6" y="1341439"/>
            <a:ext cx="2754313" cy="3311525"/>
          </a:xfrm>
          <a:prstGeom prst="rect">
            <a:avLst/>
          </a:prstGeom>
          <a:noFill/>
          <a:extLst>
            <a:ext uri="{909E8E84-426E-40DD-AFC4-6F175D3DCCD1}">
              <a14:hiddenFill xmlns:a14="http://schemas.microsoft.com/office/drawing/2010/main">
                <a:solidFill>
                  <a:srgbClr val="FFFFFF"/>
                </a:solidFill>
              </a14:hiddenFill>
            </a:ext>
          </a:extLst>
        </p:spPr>
      </p:pic>
      <p:pic>
        <p:nvPicPr>
          <p:cNvPr id="209925" name="Picture 5" descr="Figure2">
            <a:extLst>
              <a:ext uri="{FF2B5EF4-FFF2-40B4-BE49-F238E27FC236}">
                <a16:creationId xmlns:a16="http://schemas.microsoft.com/office/drawing/2014/main" id="{95E912CC-EB5F-6FF6-6524-3F32F9B5D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664" y="1330326"/>
            <a:ext cx="2822575" cy="339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041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B66FC-55BF-7DCF-0AD8-B90A6A472822}"/>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91B9799D-9B15-1BFB-DAB3-1E446BBAFC84}"/>
              </a:ext>
            </a:extLst>
          </p:cNvPr>
          <p:cNvSpPr>
            <a:spLocks noGrp="1"/>
          </p:cNvSpPr>
          <p:nvPr>
            <p:ph type="ctrTitle"/>
          </p:nvPr>
        </p:nvSpPr>
        <p:spPr>
          <a:xfrm>
            <a:off x="4267200" y="3827780"/>
            <a:ext cx="6457950" cy="1280795"/>
          </a:xfrm>
        </p:spPr>
        <p:txBody>
          <a:bodyPr/>
          <a:lstStyle/>
          <a:p>
            <a:r>
              <a:rPr lang="en-US" altLang="zh-CN" dirty="0"/>
              <a:t>Chapter 7.2: </a:t>
            </a:r>
            <a:r>
              <a:rPr lang="en-US" altLang="zh-CN" dirty="0">
                <a:sym typeface="+mn-ea"/>
              </a:rPr>
              <a:t>Mean-shift Algorithm</a:t>
            </a:r>
            <a:endParaRPr lang="zh-CN" altLang="en-US" dirty="0"/>
          </a:p>
        </p:txBody>
      </p:sp>
    </p:spTree>
    <p:extLst>
      <p:ext uri="{BB962C8B-B14F-4D97-AF65-F5344CB8AC3E}">
        <p14:creationId xmlns:p14="http://schemas.microsoft.com/office/powerpoint/2010/main" val="1369073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A3277-A428-ABDA-F4E2-3DFC01F446CC}"/>
            </a:ext>
          </a:extLst>
        </p:cNvPr>
        <p:cNvGrpSpPr/>
        <p:nvPr/>
      </p:nvGrpSpPr>
      <p:grpSpPr>
        <a:xfrm>
          <a:off x="0" y="0"/>
          <a:ext cx="0" cy="0"/>
          <a:chOff x="0" y="0"/>
          <a:chExt cx="0" cy="0"/>
        </a:xfrm>
      </p:grpSpPr>
      <p:pic>
        <p:nvPicPr>
          <p:cNvPr id="43010" name="Picture 5">
            <a:extLst>
              <a:ext uri="{FF2B5EF4-FFF2-40B4-BE49-F238E27FC236}">
                <a16:creationId xmlns:a16="http://schemas.microsoft.com/office/drawing/2014/main" id="{B305BDD9-1BB4-A952-CCAC-03508943C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139"/>
          <a:stretch>
            <a:fillRect/>
          </a:stretch>
        </p:blipFill>
        <p:spPr bwMode="auto">
          <a:xfrm>
            <a:off x="1635943" y="3695697"/>
            <a:ext cx="3657601" cy="257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2">
            <a:extLst>
              <a:ext uri="{FF2B5EF4-FFF2-40B4-BE49-F238E27FC236}">
                <a16:creationId xmlns:a16="http://schemas.microsoft.com/office/drawing/2014/main" id="{89B35137-1BDE-0EF6-8996-F24921FACDDB}"/>
              </a:ext>
            </a:extLst>
          </p:cNvPr>
          <p:cNvSpPr>
            <a:spLocks noGrp="1" noChangeArrowheads="1"/>
          </p:cNvSpPr>
          <p:nvPr>
            <p:ph idx="1"/>
          </p:nvPr>
        </p:nvSpPr>
        <p:spPr/>
        <p:txBody>
          <a:bodyPr/>
          <a:lstStyle/>
          <a:p>
            <a:pPr marL="533400" indent="-533400"/>
            <a:r>
              <a:rPr lang="en-US" altLang="en-US" dirty="0"/>
              <a:t>Try to find </a:t>
            </a:r>
            <a:r>
              <a:rPr lang="en-US" altLang="en-US" i="1" dirty="0"/>
              <a:t>modes</a:t>
            </a:r>
            <a:r>
              <a:rPr lang="en-US" altLang="en-US" dirty="0"/>
              <a:t> of this non-parametric density</a:t>
            </a:r>
          </a:p>
        </p:txBody>
      </p:sp>
      <p:pic>
        <p:nvPicPr>
          <p:cNvPr id="43013" name="Picture 5">
            <a:extLst>
              <a:ext uri="{FF2B5EF4-FFF2-40B4-BE49-F238E27FC236}">
                <a16:creationId xmlns:a16="http://schemas.microsoft.com/office/drawing/2014/main" id="{9A3A3CB8-2F2A-2766-2548-D4FC3FFC3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48" t="5479" r="51843" b="6850"/>
          <a:stretch>
            <a:fillRect/>
          </a:stretch>
        </p:blipFill>
        <p:spPr bwMode="auto">
          <a:xfrm>
            <a:off x="1828800" y="1523999"/>
            <a:ext cx="3124200" cy="217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a:extLst>
              <a:ext uri="{FF2B5EF4-FFF2-40B4-BE49-F238E27FC236}">
                <a16:creationId xmlns:a16="http://schemas.microsoft.com/office/drawing/2014/main" id="{DCEC9A7B-FD90-0D03-9774-FF339DDEC06B}"/>
              </a:ext>
            </a:extLst>
          </p:cNvPr>
          <p:cNvSpPr/>
          <p:nvPr/>
        </p:nvSpPr>
        <p:spPr>
          <a:xfrm>
            <a:off x="5407844" y="3505197"/>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pic>
        <p:nvPicPr>
          <p:cNvPr id="43015" name="Picture 6">
            <a:extLst>
              <a:ext uri="{FF2B5EF4-FFF2-40B4-BE49-F238E27FC236}">
                <a16:creationId xmlns:a16="http://schemas.microsoft.com/office/drawing/2014/main" id="{DB14B3AC-05CF-37E5-A09C-B1F6C5AFE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488" y="3865629"/>
            <a:ext cx="3493218"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7">
            <a:extLst>
              <a:ext uri="{FF2B5EF4-FFF2-40B4-BE49-F238E27FC236}">
                <a16:creationId xmlns:a16="http://schemas.microsoft.com/office/drawing/2014/main" id="{BA179BEB-B828-499F-0629-81B4923911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1600199"/>
            <a:ext cx="3371850" cy="228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5453F906-32F3-45AB-69A9-BC617487A1EE}"/>
              </a:ext>
            </a:extLst>
          </p:cNvPr>
          <p:cNvSpPr>
            <a:spLocks noGrp="1"/>
          </p:cNvSpPr>
          <p:nvPr>
            <p:ph type="title"/>
          </p:nvPr>
        </p:nvSpPr>
        <p:spPr/>
        <p:txBody>
          <a:bodyPr/>
          <a:lstStyle/>
          <a:p>
            <a:r>
              <a:rPr lang="en-US" altLang="en-US" dirty="0">
                <a:solidFill>
                  <a:srgbClr val="000000"/>
                </a:solidFill>
                <a:latin typeface="+mj-lt"/>
                <a:ea typeface="+mj-ea"/>
              </a:rPr>
              <a:t>Mean-shift algorithm</a:t>
            </a:r>
            <a:endParaRPr lang="zh-CN" altLang="en-US" dirty="0">
              <a:solidFill>
                <a:srgbClr val="000000"/>
              </a:solidFill>
              <a:latin typeface="+mj-lt"/>
              <a:ea typeface="+mj-ea"/>
            </a:endParaRPr>
          </a:p>
        </p:txBody>
      </p:sp>
    </p:spTree>
    <p:extLst>
      <p:ext uri="{BB962C8B-B14F-4D97-AF65-F5344CB8AC3E}">
        <p14:creationId xmlns:p14="http://schemas.microsoft.com/office/powerpoint/2010/main" val="2349187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C6C90-C06F-3394-C534-C436E9E2D7F4}"/>
            </a:ext>
          </a:extLst>
        </p:cNvPr>
        <p:cNvGrpSpPr/>
        <p:nvPr/>
      </p:nvGrpSpPr>
      <p:grpSpPr>
        <a:xfrm>
          <a:off x="0" y="0"/>
          <a:ext cx="0" cy="0"/>
          <a:chOff x="0" y="0"/>
          <a:chExt cx="0" cy="0"/>
        </a:xfrm>
      </p:grpSpPr>
      <p:sp>
        <p:nvSpPr>
          <p:cNvPr id="44034" name="Title 1">
            <a:extLst>
              <a:ext uri="{FF2B5EF4-FFF2-40B4-BE49-F238E27FC236}">
                <a16:creationId xmlns:a16="http://schemas.microsoft.com/office/drawing/2014/main" id="{60DEFF42-AA8B-F88D-BE35-3423DAA36ACD}"/>
              </a:ext>
            </a:extLst>
          </p:cNvPr>
          <p:cNvSpPr>
            <a:spLocks noGrp="1"/>
          </p:cNvSpPr>
          <p:nvPr>
            <p:ph type="title"/>
          </p:nvPr>
        </p:nvSpPr>
        <p:spPr/>
        <p:txBody>
          <a:bodyPr/>
          <a:lstStyle/>
          <a:p>
            <a:r>
              <a:rPr lang="en-US" altLang="en-US" dirty="0">
                <a:solidFill>
                  <a:srgbClr val="000000"/>
                </a:solidFill>
                <a:latin typeface="+mj-lt"/>
                <a:ea typeface="+mj-ea"/>
              </a:rPr>
              <a:t>Kernel density estimation</a:t>
            </a:r>
          </a:p>
        </p:txBody>
      </p:sp>
      <p:sp>
        <p:nvSpPr>
          <p:cNvPr id="2" name="内容占位符 1">
            <a:extLst>
              <a:ext uri="{FF2B5EF4-FFF2-40B4-BE49-F238E27FC236}">
                <a16:creationId xmlns:a16="http://schemas.microsoft.com/office/drawing/2014/main" id="{7BDDF34B-C098-08DE-5C72-7E0365821C89}"/>
              </a:ext>
            </a:extLst>
          </p:cNvPr>
          <p:cNvSpPr>
            <a:spLocks noGrp="1"/>
          </p:cNvSpPr>
          <p:nvPr>
            <p:ph idx="1"/>
          </p:nvPr>
        </p:nvSpPr>
        <p:spPr/>
        <p:txBody>
          <a:bodyPr/>
          <a:lstStyle/>
          <a:p>
            <a:r>
              <a:rPr lang="en" altLang="zh-CN" dirty="0"/>
              <a:t>A non-parametric clustering method </a:t>
            </a:r>
          </a:p>
          <a:p>
            <a:r>
              <a:rPr lang="en" altLang="zh-CN" dirty="0"/>
              <a:t>It often used for finding “blobs” (modes) in data, especially in computer vision and image segmentation</a:t>
            </a:r>
            <a:endParaRPr lang="zh-CN" altLang="en-US" dirty="0"/>
          </a:p>
        </p:txBody>
      </p:sp>
      <p:pic>
        <p:nvPicPr>
          <p:cNvPr id="44035" name="Picture 2" descr="\widehat{f}_h(x)=\frac{1}{nh}\sum_{i=1}^n K\left(\frac{x-x_i}{h}\right)">
            <a:extLst>
              <a:ext uri="{FF2B5EF4-FFF2-40B4-BE49-F238E27FC236}">
                <a16:creationId xmlns:a16="http://schemas.microsoft.com/office/drawing/2014/main" id="{163F7C51-5BCF-A34F-2E41-F76BAA9E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197226"/>
            <a:ext cx="35052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4" descr="K\left(\frac{x-x_i}{h}\right) = {1 \over \sqrt{2\pi} }\,e^{-\frac{(x-x_i)^2}{2 h^2}}.">
            <a:extLst>
              <a:ext uri="{FF2B5EF4-FFF2-40B4-BE49-F238E27FC236}">
                <a16:creationId xmlns:a16="http://schemas.microsoft.com/office/drawing/2014/main" id="{05E85E91-0A97-E047-301C-45AA1AF1F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4652962"/>
            <a:ext cx="48244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Box 6">
            <a:extLst>
              <a:ext uri="{FF2B5EF4-FFF2-40B4-BE49-F238E27FC236}">
                <a16:creationId xmlns:a16="http://schemas.microsoft.com/office/drawing/2014/main" id="{854D35C6-AFF4-C3AD-3E53-B6A3F9265FDD}"/>
              </a:ext>
            </a:extLst>
          </p:cNvPr>
          <p:cNvSpPr txBox="1">
            <a:spLocks noChangeArrowheads="1"/>
          </p:cNvSpPr>
          <p:nvPr/>
        </p:nvSpPr>
        <p:spPr bwMode="auto">
          <a:xfrm>
            <a:off x="3505200" y="2510950"/>
            <a:ext cx="4789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solidFill>
                  <a:srgbClr val="000000"/>
                </a:solidFill>
              </a:rPr>
              <a:t>Kernel density estimation function</a:t>
            </a:r>
          </a:p>
        </p:txBody>
      </p:sp>
      <p:sp>
        <p:nvSpPr>
          <p:cNvPr id="44038" name="TextBox 7">
            <a:extLst>
              <a:ext uri="{FF2B5EF4-FFF2-40B4-BE49-F238E27FC236}">
                <a16:creationId xmlns:a16="http://schemas.microsoft.com/office/drawing/2014/main" id="{4F4AB9F1-E6BB-2969-0A60-2B1E1C3F7847}"/>
              </a:ext>
            </a:extLst>
          </p:cNvPr>
          <p:cNvSpPr txBox="1">
            <a:spLocks noChangeArrowheads="1"/>
          </p:cNvSpPr>
          <p:nvPr/>
        </p:nvSpPr>
        <p:spPr bwMode="auto">
          <a:xfrm>
            <a:off x="3581401" y="4191000"/>
            <a:ext cx="2411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solidFill>
                  <a:srgbClr val="000000"/>
                </a:solidFill>
              </a:rPr>
              <a:t>Gaussian kernel</a:t>
            </a:r>
          </a:p>
        </p:txBody>
      </p:sp>
    </p:spTree>
    <p:extLst>
      <p:ext uri="{BB962C8B-B14F-4D97-AF65-F5344CB8AC3E}">
        <p14:creationId xmlns:p14="http://schemas.microsoft.com/office/powerpoint/2010/main" val="3405338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C2465-DF88-397B-2CF1-BF6E679B2A20}"/>
            </a:ext>
          </a:extLst>
        </p:cNvPr>
        <p:cNvGrpSpPr/>
        <p:nvPr/>
      </p:nvGrpSpPr>
      <p:grpSpPr>
        <a:xfrm>
          <a:off x="0" y="0"/>
          <a:ext cx="0" cy="0"/>
          <a:chOff x="0" y="0"/>
          <a:chExt cx="0" cy="0"/>
        </a:xfrm>
      </p:grpSpPr>
      <p:sp>
        <p:nvSpPr>
          <p:cNvPr id="45058" name="Oval 2">
            <a:extLst>
              <a:ext uri="{FF2B5EF4-FFF2-40B4-BE49-F238E27FC236}">
                <a16:creationId xmlns:a16="http://schemas.microsoft.com/office/drawing/2014/main" id="{502F63A5-B8B4-4CB3-CF0D-3C92E6A13726}"/>
              </a:ext>
            </a:extLst>
          </p:cNvPr>
          <p:cNvSpPr>
            <a:spLocks noChangeArrowheads="1"/>
          </p:cNvSpPr>
          <p:nvPr/>
        </p:nvSpPr>
        <p:spPr bwMode="auto">
          <a:xfrm>
            <a:off x="70866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59" name="Oval 3">
            <a:extLst>
              <a:ext uri="{FF2B5EF4-FFF2-40B4-BE49-F238E27FC236}">
                <a16:creationId xmlns:a16="http://schemas.microsoft.com/office/drawing/2014/main" id="{9CD329E7-0237-3E36-114D-4718073CDF3A}"/>
              </a:ext>
            </a:extLst>
          </p:cNvPr>
          <p:cNvSpPr>
            <a:spLocks noChangeArrowheads="1"/>
          </p:cNvSpPr>
          <p:nvPr/>
        </p:nvSpPr>
        <p:spPr bwMode="auto">
          <a:xfrm>
            <a:off x="7292975"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60" name="Oval 4">
            <a:extLst>
              <a:ext uri="{FF2B5EF4-FFF2-40B4-BE49-F238E27FC236}">
                <a16:creationId xmlns:a16="http://schemas.microsoft.com/office/drawing/2014/main" id="{CA35767F-BEC8-3CA0-8A62-1B9ACB4531EA}"/>
              </a:ext>
            </a:extLst>
          </p:cNvPr>
          <p:cNvSpPr>
            <a:spLocks noChangeArrowheads="1"/>
          </p:cNvSpPr>
          <p:nvPr/>
        </p:nvSpPr>
        <p:spPr bwMode="auto">
          <a:xfrm>
            <a:off x="7216775" y="3276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61" name="Oval 5">
            <a:extLst>
              <a:ext uri="{FF2B5EF4-FFF2-40B4-BE49-F238E27FC236}">
                <a16:creationId xmlns:a16="http://schemas.microsoft.com/office/drawing/2014/main" id="{250FB4B3-8EA4-A801-7F15-96DE94A665F4}"/>
              </a:ext>
            </a:extLst>
          </p:cNvPr>
          <p:cNvSpPr>
            <a:spLocks noChangeArrowheads="1"/>
          </p:cNvSpPr>
          <p:nvPr/>
        </p:nvSpPr>
        <p:spPr bwMode="auto">
          <a:xfrm>
            <a:off x="6964363" y="32210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62" name="Oval 6">
            <a:extLst>
              <a:ext uri="{FF2B5EF4-FFF2-40B4-BE49-F238E27FC236}">
                <a16:creationId xmlns:a16="http://schemas.microsoft.com/office/drawing/2014/main" id="{327A172F-32C7-22F6-1589-CB15E0B2D86C}"/>
              </a:ext>
            </a:extLst>
          </p:cNvPr>
          <p:cNvSpPr>
            <a:spLocks noChangeArrowheads="1"/>
          </p:cNvSpPr>
          <p:nvPr/>
        </p:nvSpPr>
        <p:spPr bwMode="auto">
          <a:xfrm>
            <a:off x="7205663"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63" name="Oval 7">
            <a:extLst>
              <a:ext uri="{FF2B5EF4-FFF2-40B4-BE49-F238E27FC236}">
                <a16:creationId xmlns:a16="http://schemas.microsoft.com/office/drawing/2014/main" id="{41A96A0E-3E68-3530-2CD6-EF245E297B78}"/>
              </a:ext>
            </a:extLst>
          </p:cNvPr>
          <p:cNvSpPr>
            <a:spLocks noChangeArrowheads="1"/>
          </p:cNvSpPr>
          <p:nvPr/>
        </p:nvSpPr>
        <p:spPr bwMode="auto">
          <a:xfrm>
            <a:off x="6978650"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64" name="Oval 8">
            <a:extLst>
              <a:ext uri="{FF2B5EF4-FFF2-40B4-BE49-F238E27FC236}">
                <a16:creationId xmlns:a16="http://schemas.microsoft.com/office/drawing/2014/main" id="{2EC4B625-6E52-EB18-759A-1798388DF43E}"/>
              </a:ext>
            </a:extLst>
          </p:cNvPr>
          <p:cNvSpPr>
            <a:spLocks noChangeArrowheads="1"/>
          </p:cNvSpPr>
          <p:nvPr/>
        </p:nvSpPr>
        <p:spPr bwMode="auto">
          <a:xfrm>
            <a:off x="7456488" y="36147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65" name="Oval 9">
            <a:extLst>
              <a:ext uri="{FF2B5EF4-FFF2-40B4-BE49-F238E27FC236}">
                <a16:creationId xmlns:a16="http://schemas.microsoft.com/office/drawing/2014/main" id="{FF04F3DA-0BAD-D7CB-26A3-5B13883A0DD1}"/>
              </a:ext>
            </a:extLst>
          </p:cNvPr>
          <p:cNvSpPr>
            <a:spLocks noChangeArrowheads="1"/>
          </p:cNvSpPr>
          <p:nvPr/>
        </p:nvSpPr>
        <p:spPr bwMode="auto">
          <a:xfrm>
            <a:off x="6846888"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66" name="Oval 10">
            <a:extLst>
              <a:ext uri="{FF2B5EF4-FFF2-40B4-BE49-F238E27FC236}">
                <a16:creationId xmlns:a16="http://schemas.microsoft.com/office/drawing/2014/main" id="{7D510F8C-B8F9-49BE-9A90-9D38FEB5BED0}"/>
              </a:ext>
            </a:extLst>
          </p:cNvPr>
          <p:cNvSpPr>
            <a:spLocks noChangeArrowheads="1"/>
          </p:cNvSpPr>
          <p:nvPr/>
        </p:nvSpPr>
        <p:spPr bwMode="auto">
          <a:xfrm>
            <a:off x="7586663"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67" name="Oval 11">
            <a:extLst>
              <a:ext uri="{FF2B5EF4-FFF2-40B4-BE49-F238E27FC236}">
                <a16:creationId xmlns:a16="http://schemas.microsoft.com/office/drawing/2014/main" id="{AC46E052-09D7-235D-1C41-6003DF4B4E3E}"/>
              </a:ext>
            </a:extLst>
          </p:cNvPr>
          <p:cNvSpPr>
            <a:spLocks noChangeArrowheads="1"/>
          </p:cNvSpPr>
          <p:nvPr/>
        </p:nvSpPr>
        <p:spPr bwMode="auto">
          <a:xfrm>
            <a:off x="7445375" y="31432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68" name="Oval 12">
            <a:extLst>
              <a:ext uri="{FF2B5EF4-FFF2-40B4-BE49-F238E27FC236}">
                <a16:creationId xmlns:a16="http://schemas.microsoft.com/office/drawing/2014/main" id="{137F6B03-702E-88F3-009D-2B5348A26960}"/>
              </a:ext>
            </a:extLst>
          </p:cNvPr>
          <p:cNvSpPr>
            <a:spLocks noChangeArrowheads="1"/>
          </p:cNvSpPr>
          <p:nvPr/>
        </p:nvSpPr>
        <p:spPr bwMode="auto">
          <a:xfrm>
            <a:off x="716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69" name="Oval 13">
            <a:extLst>
              <a:ext uri="{FF2B5EF4-FFF2-40B4-BE49-F238E27FC236}">
                <a16:creationId xmlns:a16="http://schemas.microsoft.com/office/drawing/2014/main" id="{0446A072-E5F2-4619-03B5-B605F47D5F50}"/>
              </a:ext>
            </a:extLst>
          </p:cNvPr>
          <p:cNvSpPr>
            <a:spLocks noChangeArrowheads="1"/>
          </p:cNvSpPr>
          <p:nvPr/>
        </p:nvSpPr>
        <p:spPr bwMode="auto">
          <a:xfrm>
            <a:off x="7315200" y="3810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70" name="Oval 14">
            <a:extLst>
              <a:ext uri="{FF2B5EF4-FFF2-40B4-BE49-F238E27FC236}">
                <a16:creationId xmlns:a16="http://schemas.microsoft.com/office/drawing/2014/main" id="{8EE7C635-DFE7-A11B-9443-C1A6D09B130B}"/>
              </a:ext>
            </a:extLst>
          </p:cNvPr>
          <p:cNvSpPr>
            <a:spLocks noChangeArrowheads="1"/>
          </p:cNvSpPr>
          <p:nvPr/>
        </p:nvSpPr>
        <p:spPr bwMode="auto">
          <a:xfrm>
            <a:off x="7010400" y="38306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71" name="Oval 15">
            <a:extLst>
              <a:ext uri="{FF2B5EF4-FFF2-40B4-BE49-F238E27FC236}">
                <a16:creationId xmlns:a16="http://schemas.microsoft.com/office/drawing/2014/main" id="{CBAE8B98-00BD-E0AE-62E4-304A286BC719}"/>
              </a:ext>
            </a:extLst>
          </p:cNvPr>
          <p:cNvSpPr>
            <a:spLocks noChangeArrowheads="1"/>
          </p:cNvSpPr>
          <p:nvPr/>
        </p:nvSpPr>
        <p:spPr bwMode="auto">
          <a:xfrm>
            <a:off x="6705600" y="36798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72" name="Oval 16">
            <a:extLst>
              <a:ext uri="{FF2B5EF4-FFF2-40B4-BE49-F238E27FC236}">
                <a16:creationId xmlns:a16="http://schemas.microsoft.com/office/drawing/2014/main" id="{828C7843-0B35-CD8D-4161-FF94616E67FC}"/>
              </a:ext>
            </a:extLst>
          </p:cNvPr>
          <p:cNvSpPr>
            <a:spLocks noChangeArrowheads="1"/>
          </p:cNvSpPr>
          <p:nvPr/>
        </p:nvSpPr>
        <p:spPr bwMode="auto">
          <a:xfrm>
            <a:off x="64770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73" name="Oval 17">
            <a:extLst>
              <a:ext uri="{FF2B5EF4-FFF2-40B4-BE49-F238E27FC236}">
                <a16:creationId xmlns:a16="http://schemas.microsoft.com/office/drawing/2014/main" id="{6F9232CB-FDB5-2ECD-6077-C111A1EEC5BC}"/>
              </a:ext>
            </a:extLst>
          </p:cNvPr>
          <p:cNvSpPr>
            <a:spLocks noChangeArrowheads="1"/>
          </p:cNvSpPr>
          <p:nvPr/>
        </p:nvSpPr>
        <p:spPr bwMode="auto">
          <a:xfrm>
            <a:off x="6705600" y="3200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74" name="Oval 18">
            <a:extLst>
              <a:ext uri="{FF2B5EF4-FFF2-40B4-BE49-F238E27FC236}">
                <a16:creationId xmlns:a16="http://schemas.microsoft.com/office/drawing/2014/main" id="{00FD4E30-D5AD-7578-1758-5F6395CD2258}"/>
              </a:ext>
            </a:extLst>
          </p:cNvPr>
          <p:cNvSpPr>
            <a:spLocks noChangeArrowheads="1"/>
          </p:cNvSpPr>
          <p:nvPr/>
        </p:nvSpPr>
        <p:spPr bwMode="auto">
          <a:xfrm>
            <a:off x="77724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75" name="Oval 19">
            <a:extLst>
              <a:ext uri="{FF2B5EF4-FFF2-40B4-BE49-F238E27FC236}">
                <a16:creationId xmlns:a16="http://schemas.microsoft.com/office/drawing/2014/main" id="{CE91E8E3-86AB-6DA9-E159-4C535847C803}"/>
              </a:ext>
            </a:extLst>
          </p:cNvPr>
          <p:cNvSpPr>
            <a:spLocks noChangeArrowheads="1"/>
          </p:cNvSpPr>
          <p:nvPr/>
        </p:nvSpPr>
        <p:spPr bwMode="auto">
          <a:xfrm>
            <a:off x="7696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76" name="Oval 20">
            <a:extLst>
              <a:ext uri="{FF2B5EF4-FFF2-40B4-BE49-F238E27FC236}">
                <a16:creationId xmlns:a16="http://schemas.microsoft.com/office/drawing/2014/main" id="{25F50BFC-F931-77AE-F350-6251E142FE71}"/>
              </a:ext>
            </a:extLst>
          </p:cNvPr>
          <p:cNvSpPr>
            <a:spLocks noChangeArrowheads="1"/>
          </p:cNvSpPr>
          <p:nvPr/>
        </p:nvSpPr>
        <p:spPr bwMode="auto">
          <a:xfrm>
            <a:off x="7412038" y="40941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77" name="Oval 21">
            <a:extLst>
              <a:ext uri="{FF2B5EF4-FFF2-40B4-BE49-F238E27FC236}">
                <a16:creationId xmlns:a16="http://schemas.microsoft.com/office/drawing/2014/main" id="{1EFB3CBC-B7AA-E45B-A7F9-2059431ECCE0}"/>
              </a:ext>
            </a:extLst>
          </p:cNvPr>
          <p:cNvSpPr>
            <a:spLocks noChangeArrowheads="1"/>
          </p:cNvSpPr>
          <p:nvPr/>
        </p:nvSpPr>
        <p:spPr bwMode="auto">
          <a:xfrm>
            <a:off x="7010400" y="4114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78" name="Oval 22">
            <a:extLst>
              <a:ext uri="{FF2B5EF4-FFF2-40B4-BE49-F238E27FC236}">
                <a16:creationId xmlns:a16="http://schemas.microsoft.com/office/drawing/2014/main" id="{5112D391-B4C3-610F-9B7A-44C4474B2D96}"/>
              </a:ext>
            </a:extLst>
          </p:cNvPr>
          <p:cNvSpPr>
            <a:spLocks noChangeArrowheads="1"/>
          </p:cNvSpPr>
          <p:nvPr/>
        </p:nvSpPr>
        <p:spPr bwMode="auto">
          <a:xfrm>
            <a:off x="6553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79" name="Oval 23">
            <a:extLst>
              <a:ext uri="{FF2B5EF4-FFF2-40B4-BE49-F238E27FC236}">
                <a16:creationId xmlns:a16="http://schemas.microsoft.com/office/drawing/2014/main" id="{65F77EAB-7E07-21E9-E3A5-EE77B083E58C}"/>
              </a:ext>
            </a:extLst>
          </p:cNvPr>
          <p:cNvSpPr>
            <a:spLocks noChangeArrowheads="1"/>
          </p:cNvSpPr>
          <p:nvPr/>
        </p:nvSpPr>
        <p:spPr bwMode="auto">
          <a:xfrm>
            <a:off x="61722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80" name="Oval 24">
            <a:extLst>
              <a:ext uri="{FF2B5EF4-FFF2-40B4-BE49-F238E27FC236}">
                <a16:creationId xmlns:a16="http://schemas.microsoft.com/office/drawing/2014/main" id="{CC274910-34E2-2A99-45FA-0EDA0B1FDCC2}"/>
              </a:ext>
            </a:extLst>
          </p:cNvPr>
          <p:cNvSpPr>
            <a:spLocks noChangeArrowheads="1"/>
          </p:cNvSpPr>
          <p:nvPr/>
        </p:nvSpPr>
        <p:spPr bwMode="auto">
          <a:xfrm>
            <a:off x="60960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81" name="Oval 25">
            <a:extLst>
              <a:ext uri="{FF2B5EF4-FFF2-40B4-BE49-F238E27FC236}">
                <a16:creationId xmlns:a16="http://schemas.microsoft.com/office/drawing/2014/main" id="{165EAD0F-BECD-BEDD-B838-67C6968A79A5}"/>
              </a:ext>
            </a:extLst>
          </p:cNvPr>
          <p:cNvSpPr>
            <a:spLocks noChangeArrowheads="1"/>
          </p:cNvSpPr>
          <p:nvPr/>
        </p:nvSpPr>
        <p:spPr bwMode="auto">
          <a:xfrm>
            <a:off x="64770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82" name="Oval 26">
            <a:extLst>
              <a:ext uri="{FF2B5EF4-FFF2-40B4-BE49-F238E27FC236}">
                <a16:creationId xmlns:a16="http://schemas.microsoft.com/office/drawing/2014/main" id="{32D7E36A-71F7-A02C-F1D8-886C1E271DC3}"/>
              </a:ext>
            </a:extLst>
          </p:cNvPr>
          <p:cNvSpPr>
            <a:spLocks noChangeArrowheads="1"/>
          </p:cNvSpPr>
          <p:nvPr/>
        </p:nvSpPr>
        <p:spPr bwMode="auto">
          <a:xfrm>
            <a:off x="68580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83" name="Oval 27">
            <a:extLst>
              <a:ext uri="{FF2B5EF4-FFF2-40B4-BE49-F238E27FC236}">
                <a16:creationId xmlns:a16="http://schemas.microsoft.com/office/drawing/2014/main" id="{1BCDEA08-91A4-B7AF-5D79-99A98E2BAA45}"/>
              </a:ext>
            </a:extLst>
          </p:cNvPr>
          <p:cNvSpPr>
            <a:spLocks noChangeArrowheads="1"/>
          </p:cNvSpPr>
          <p:nvPr/>
        </p:nvSpPr>
        <p:spPr bwMode="auto">
          <a:xfrm>
            <a:off x="7445375"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84" name="Oval 28">
            <a:extLst>
              <a:ext uri="{FF2B5EF4-FFF2-40B4-BE49-F238E27FC236}">
                <a16:creationId xmlns:a16="http://schemas.microsoft.com/office/drawing/2014/main" id="{89050AD0-830E-C1E7-2481-E58E93BD1B5A}"/>
              </a:ext>
            </a:extLst>
          </p:cNvPr>
          <p:cNvSpPr>
            <a:spLocks noChangeArrowheads="1"/>
          </p:cNvSpPr>
          <p:nvPr/>
        </p:nvSpPr>
        <p:spPr bwMode="auto">
          <a:xfrm>
            <a:off x="71628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85" name="Oval 29">
            <a:extLst>
              <a:ext uri="{FF2B5EF4-FFF2-40B4-BE49-F238E27FC236}">
                <a16:creationId xmlns:a16="http://schemas.microsoft.com/office/drawing/2014/main" id="{19F6E638-28A3-F526-531E-17840041E29E}"/>
              </a:ext>
            </a:extLst>
          </p:cNvPr>
          <p:cNvSpPr>
            <a:spLocks noChangeArrowheads="1"/>
          </p:cNvSpPr>
          <p:nvPr/>
        </p:nvSpPr>
        <p:spPr bwMode="auto">
          <a:xfrm>
            <a:off x="62484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86" name="Oval 30">
            <a:extLst>
              <a:ext uri="{FF2B5EF4-FFF2-40B4-BE49-F238E27FC236}">
                <a16:creationId xmlns:a16="http://schemas.microsoft.com/office/drawing/2014/main" id="{4F7EAF60-300A-DEDB-42B4-6C0C59462211}"/>
              </a:ext>
            </a:extLst>
          </p:cNvPr>
          <p:cNvSpPr>
            <a:spLocks noChangeArrowheads="1"/>
          </p:cNvSpPr>
          <p:nvPr/>
        </p:nvSpPr>
        <p:spPr bwMode="auto">
          <a:xfrm>
            <a:off x="66294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87" name="Oval 31">
            <a:extLst>
              <a:ext uri="{FF2B5EF4-FFF2-40B4-BE49-F238E27FC236}">
                <a16:creationId xmlns:a16="http://schemas.microsoft.com/office/drawing/2014/main" id="{EB856DE2-FA92-6127-3016-4B29896CEFDA}"/>
              </a:ext>
            </a:extLst>
          </p:cNvPr>
          <p:cNvSpPr>
            <a:spLocks noChangeArrowheads="1"/>
          </p:cNvSpPr>
          <p:nvPr/>
        </p:nvSpPr>
        <p:spPr bwMode="auto">
          <a:xfrm>
            <a:off x="7162800" y="198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88" name="Oval 32">
            <a:extLst>
              <a:ext uri="{FF2B5EF4-FFF2-40B4-BE49-F238E27FC236}">
                <a16:creationId xmlns:a16="http://schemas.microsoft.com/office/drawing/2014/main" id="{3C533359-79F3-AE47-0D22-04C098C11C20}"/>
              </a:ext>
            </a:extLst>
          </p:cNvPr>
          <p:cNvSpPr>
            <a:spLocks noChangeArrowheads="1"/>
          </p:cNvSpPr>
          <p:nvPr/>
        </p:nvSpPr>
        <p:spPr bwMode="auto">
          <a:xfrm>
            <a:off x="6705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89" name="Oval 33">
            <a:extLst>
              <a:ext uri="{FF2B5EF4-FFF2-40B4-BE49-F238E27FC236}">
                <a16:creationId xmlns:a16="http://schemas.microsoft.com/office/drawing/2014/main" id="{C0A8B651-4CB6-8C0A-CB97-24849BC6C53C}"/>
              </a:ext>
            </a:extLst>
          </p:cNvPr>
          <p:cNvSpPr>
            <a:spLocks noChangeArrowheads="1"/>
          </p:cNvSpPr>
          <p:nvPr/>
        </p:nvSpPr>
        <p:spPr bwMode="auto">
          <a:xfrm>
            <a:off x="7445375"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90" name="Oval 34">
            <a:extLst>
              <a:ext uri="{FF2B5EF4-FFF2-40B4-BE49-F238E27FC236}">
                <a16:creationId xmlns:a16="http://schemas.microsoft.com/office/drawing/2014/main" id="{ED7DE24A-27ED-EFF0-CF95-97FF49F4C61B}"/>
              </a:ext>
            </a:extLst>
          </p:cNvPr>
          <p:cNvSpPr>
            <a:spLocks noChangeArrowheads="1"/>
          </p:cNvSpPr>
          <p:nvPr/>
        </p:nvSpPr>
        <p:spPr bwMode="auto">
          <a:xfrm>
            <a:off x="7445375" y="1371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91" name="Oval 35">
            <a:extLst>
              <a:ext uri="{FF2B5EF4-FFF2-40B4-BE49-F238E27FC236}">
                <a16:creationId xmlns:a16="http://schemas.microsoft.com/office/drawing/2014/main" id="{68BF8006-0D2F-63A7-F075-1E888182D2BA}"/>
              </a:ext>
            </a:extLst>
          </p:cNvPr>
          <p:cNvSpPr>
            <a:spLocks noChangeArrowheads="1"/>
          </p:cNvSpPr>
          <p:nvPr/>
        </p:nvSpPr>
        <p:spPr bwMode="auto">
          <a:xfrm>
            <a:off x="7696200" y="2133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92" name="Oval 36">
            <a:extLst>
              <a:ext uri="{FF2B5EF4-FFF2-40B4-BE49-F238E27FC236}">
                <a16:creationId xmlns:a16="http://schemas.microsoft.com/office/drawing/2014/main" id="{D77426CA-7DCE-4AD4-0715-1993077CC36B}"/>
              </a:ext>
            </a:extLst>
          </p:cNvPr>
          <p:cNvSpPr>
            <a:spLocks noChangeArrowheads="1"/>
          </p:cNvSpPr>
          <p:nvPr/>
        </p:nvSpPr>
        <p:spPr bwMode="auto">
          <a:xfrm>
            <a:off x="7783513" y="2676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93" name="Oval 37">
            <a:extLst>
              <a:ext uri="{FF2B5EF4-FFF2-40B4-BE49-F238E27FC236}">
                <a16:creationId xmlns:a16="http://schemas.microsoft.com/office/drawing/2014/main" id="{AA536C9F-8638-0566-4D1D-BB55FFF31B2C}"/>
              </a:ext>
            </a:extLst>
          </p:cNvPr>
          <p:cNvSpPr>
            <a:spLocks noChangeArrowheads="1"/>
          </p:cNvSpPr>
          <p:nvPr/>
        </p:nvSpPr>
        <p:spPr bwMode="auto">
          <a:xfrm>
            <a:off x="77724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94" name="Oval 38">
            <a:extLst>
              <a:ext uri="{FF2B5EF4-FFF2-40B4-BE49-F238E27FC236}">
                <a16:creationId xmlns:a16="http://schemas.microsoft.com/office/drawing/2014/main" id="{CF0A4405-32B8-D547-2A0B-2C2B8315FC79}"/>
              </a:ext>
            </a:extLst>
          </p:cNvPr>
          <p:cNvSpPr>
            <a:spLocks noChangeArrowheads="1"/>
          </p:cNvSpPr>
          <p:nvPr/>
        </p:nvSpPr>
        <p:spPr bwMode="auto">
          <a:xfrm>
            <a:off x="81534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95" name="Oval 39">
            <a:extLst>
              <a:ext uri="{FF2B5EF4-FFF2-40B4-BE49-F238E27FC236}">
                <a16:creationId xmlns:a16="http://schemas.microsoft.com/office/drawing/2014/main" id="{EF733847-B3D3-509A-942D-6448D4F2CCF8}"/>
              </a:ext>
            </a:extLst>
          </p:cNvPr>
          <p:cNvSpPr>
            <a:spLocks noChangeArrowheads="1"/>
          </p:cNvSpPr>
          <p:nvPr/>
        </p:nvSpPr>
        <p:spPr bwMode="auto">
          <a:xfrm>
            <a:off x="81534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96" name="Oval 40">
            <a:extLst>
              <a:ext uri="{FF2B5EF4-FFF2-40B4-BE49-F238E27FC236}">
                <a16:creationId xmlns:a16="http://schemas.microsoft.com/office/drawing/2014/main" id="{8C8374C4-C69D-65E6-4023-1C490E779578}"/>
              </a:ext>
            </a:extLst>
          </p:cNvPr>
          <p:cNvSpPr>
            <a:spLocks noChangeArrowheads="1"/>
          </p:cNvSpPr>
          <p:nvPr/>
        </p:nvSpPr>
        <p:spPr bwMode="auto">
          <a:xfrm>
            <a:off x="8077200" y="2057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97" name="Oval 41">
            <a:extLst>
              <a:ext uri="{FF2B5EF4-FFF2-40B4-BE49-F238E27FC236}">
                <a16:creationId xmlns:a16="http://schemas.microsoft.com/office/drawing/2014/main" id="{81609CD1-5B9C-3EBA-45E4-B681D0611469}"/>
              </a:ext>
            </a:extLst>
          </p:cNvPr>
          <p:cNvSpPr>
            <a:spLocks noChangeArrowheads="1"/>
          </p:cNvSpPr>
          <p:nvPr/>
        </p:nvSpPr>
        <p:spPr bwMode="auto">
          <a:xfrm>
            <a:off x="78486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98" name="Oval 42">
            <a:extLst>
              <a:ext uri="{FF2B5EF4-FFF2-40B4-BE49-F238E27FC236}">
                <a16:creationId xmlns:a16="http://schemas.microsoft.com/office/drawing/2014/main" id="{068FF96A-77E3-3A77-14B3-92CA9E7E4481}"/>
              </a:ext>
            </a:extLst>
          </p:cNvPr>
          <p:cNvSpPr>
            <a:spLocks noChangeArrowheads="1"/>
          </p:cNvSpPr>
          <p:nvPr/>
        </p:nvSpPr>
        <p:spPr bwMode="auto">
          <a:xfrm>
            <a:off x="8458200" y="1295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099" name="Oval 43">
            <a:extLst>
              <a:ext uri="{FF2B5EF4-FFF2-40B4-BE49-F238E27FC236}">
                <a16:creationId xmlns:a16="http://schemas.microsoft.com/office/drawing/2014/main" id="{5A60F319-E658-93D6-4F4F-D87014E881E5}"/>
              </a:ext>
            </a:extLst>
          </p:cNvPr>
          <p:cNvSpPr>
            <a:spLocks noChangeArrowheads="1"/>
          </p:cNvSpPr>
          <p:nvPr/>
        </p:nvSpPr>
        <p:spPr bwMode="auto">
          <a:xfrm>
            <a:off x="8534400" y="1752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00" name="Oval 44">
            <a:extLst>
              <a:ext uri="{FF2B5EF4-FFF2-40B4-BE49-F238E27FC236}">
                <a16:creationId xmlns:a16="http://schemas.microsoft.com/office/drawing/2014/main" id="{B0F834F6-D2CA-2FFF-EA1A-6ED873D63EEE}"/>
              </a:ext>
            </a:extLst>
          </p:cNvPr>
          <p:cNvSpPr>
            <a:spLocks noChangeArrowheads="1"/>
          </p:cNvSpPr>
          <p:nvPr/>
        </p:nvSpPr>
        <p:spPr bwMode="auto">
          <a:xfrm>
            <a:off x="8839200" y="2362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01" name="Oval 45">
            <a:extLst>
              <a:ext uri="{FF2B5EF4-FFF2-40B4-BE49-F238E27FC236}">
                <a16:creationId xmlns:a16="http://schemas.microsoft.com/office/drawing/2014/main" id="{C6AA7FA6-F305-CE15-5C9B-5FAD58451AF6}"/>
              </a:ext>
            </a:extLst>
          </p:cNvPr>
          <p:cNvSpPr>
            <a:spLocks noChangeArrowheads="1"/>
          </p:cNvSpPr>
          <p:nvPr/>
        </p:nvSpPr>
        <p:spPr bwMode="auto">
          <a:xfrm>
            <a:off x="8229600" y="3352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02" name="Oval 46">
            <a:extLst>
              <a:ext uri="{FF2B5EF4-FFF2-40B4-BE49-F238E27FC236}">
                <a16:creationId xmlns:a16="http://schemas.microsoft.com/office/drawing/2014/main" id="{6396C3AC-C991-1284-9AFD-383002A8551F}"/>
              </a:ext>
            </a:extLst>
          </p:cNvPr>
          <p:cNvSpPr>
            <a:spLocks noChangeArrowheads="1"/>
          </p:cNvSpPr>
          <p:nvPr/>
        </p:nvSpPr>
        <p:spPr bwMode="auto">
          <a:xfrm>
            <a:off x="86868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03" name="Oval 47">
            <a:extLst>
              <a:ext uri="{FF2B5EF4-FFF2-40B4-BE49-F238E27FC236}">
                <a16:creationId xmlns:a16="http://schemas.microsoft.com/office/drawing/2014/main" id="{3FAA77C6-155E-6F24-4FE4-C03A2F16E670}"/>
              </a:ext>
            </a:extLst>
          </p:cNvPr>
          <p:cNvSpPr>
            <a:spLocks noChangeArrowheads="1"/>
          </p:cNvSpPr>
          <p:nvPr/>
        </p:nvSpPr>
        <p:spPr bwMode="auto">
          <a:xfrm>
            <a:off x="9448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04" name="Oval 48">
            <a:extLst>
              <a:ext uri="{FF2B5EF4-FFF2-40B4-BE49-F238E27FC236}">
                <a16:creationId xmlns:a16="http://schemas.microsoft.com/office/drawing/2014/main" id="{70CEF62B-F7B9-682C-7FDF-5BEF948E7172}"/>
              </a:ext>
            </a:extLst>
          </p:cNvPr>
          <p:cNvSpPr>
            <a:spLocks noChangeArrowheads="1"/>
          </p:cNvSpPr>
          <p:nvPr/>
        </p:nvSpPr>
        <p:spPr bwMode="auto">
          <a:xfrm>
            <a:off x="8458200" y="3886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05" name="Oval 49">
            <a:extLst>
              <a:ext uri="{FF2B5EF4-FFF2-40B4-BE49-F238E27FC236}">
                <a16:creationId xmlns:a16="http://schemas.microsoft.com/office/drawing/2014/main" id="{410906C6-5975-6736-CD97-28AB1602A212}"/>
              </a:ext>
            </a:extLst>
          </p:cNvPr>
          <p:cNvSpPr>
            <a:spLocks noChangeArrowheads="1"/>
          </p:cNvSpPr>
          <p:nvPr/>
        </p:nvSpPr>
        <p:spPr bwMode="auto">
          <a:xfrm>
            <a:off x="9002713" y="3430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06" name="Oval 50">
            <a:extLst>
              <a:ext uri="{FF2B5EF4-FFF2-40B4-BE49-F238E27FC236}">
                <a16:creationId xmlns:a16="http://schemas.microsoft.com/office/drawing/2014/main" id="{AE025229-28A7-56FB-262E-27A6D552D5D8}"/>
              </a:ext>
            </a:extLst>
          </p:cNvPr>
          <p:cNvSpPr>
            <a:spLocks noChangeArrowheads="1"/>
          </p:cNvSpPr>
          <p:nvPr/>
        </p:nvSpPr>
        <p:spPr bwMode="auto">
          <a:xfrm>
            <a:off x="80010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07" name="Oval 51">
            <a:extLst>
              <a:ext uri="{FF2B5EF4-FFF2-40B4-BE49-F238E27FC236}">
                <a16:creationId xmlns:a16="http://schemas.microsoft.com/office/drawing/2014/main" id="{5C9EF285-C79F-A0A2-9555-008A6186FBA6}"/>
              </a:ext>
            </a:extLst>
          </p:cNvPr>
          <p:cNvSpPr>
            <a:spLocks noChangeArrowheads="1"/>
          </p:cNvSpPr>
          <p:nvPr/>
        </p:nvSpPr>
        <p:spPr bwMode="auto">
          <a:xfrm>
            <a:off x="9067800" y="4343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08" name="Oval 52">
            <a:extLst>
              <a:ext uri="{FF2B5EF4-FFF2-40B4-BE49-F238E27FC236}">
                <a16:creationId xmlns:a16="http://schemas.microsoft.com/office/drawing/2014/main" id="{CE019DD2-CCCF-2DB2-E62A-DD2A699B5403}"/>
              </a:ext>
            </a:extLst>
          </p:cNvPr>
          <p:cNvSpPr>
            <a:spLocks noChangeArrowheads="1"/>
          </p:cNvSpPr>
          <p:nvPr/>
        </p:nvSpPr>
        <p:spPr bwMode="auto">
          <a:xfrm>
            <a:off x="84582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09" name="Oval 53">
            <a:extLst>
              <a:ext uri="{FF2B5EF4-FFF2-40B4-BE49-F238E27FC236}">
                <a16:creationId xmlns:a16="http://schemas.microsoft.com/office/drawing/2014/main" id="{0C08835B-E472-667D-8485-192FD1F7DD65}"/>
              </a:ext>
            </a:extLst>
          </p:cNvPr>
          <p:cNvSpPr>
            <a:spLocks noChangeArrowheads="1"/>
          </p:cNvSpPr>
          <p:nvPr/>
        </p:nvSpPr>
        <p:spPr bwMode="auto">
          <a:xfrm>
            <a:off x="76200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10" name="Oval 54">
            <a:extLst>
              <a:ext uri="{FF2B5EF4-FFF2-40B4-BE49-F238E27FC236}">
                <a16:creationId xmlns:a16="http://schemas.microsoft.com/office/drawing/2014/main" id="{328C4FC4-87B5-F4A8-A361-01CE17535889}"/>
              </a:ext>
            </a:extLst>
          </p:cNvPr>
          <p:cNvSpPr>
            <a:spLocks noChangeArrowheads="1"/>
          </p:cNvSpPr>
          <p:nvPr/>
        </p:nvSpPr>
        <p:spPr bwMode="auto">
          <a:xfrm>
            <a:off x="7162800" y="4495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11" name="Oval 55">
            <a:extLst>
              <a:ext uri="{FF2B5EF4-FFF2-40B4-BE49-F238E27FC236}">
                <a16:creationId xmlns:a16="http://schemas.microsoft.com/office/drawing/2014/main" id="{612B3416-A0E6-79A8-3D3D-76960BF3A688}"/>
              </a:ext>
            </a:extLst>
          </p:cNvPr>
          <p:cNvSpPr>
            <a:spLocks noChangeArrowheads="1"/>
          </p:cNvSpPr>
          <p:nvPr/>
        </p:nvSpPr>
        <p:spPr bwMode="auto">
          <a:xfrm>
            <a:off x="75438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12" name="Oval 56">
            <a:extLst>
              <a:ext uri="{FF2B5EF4-FFF2-40B4-BE49-F238E27FC236}">
                <a16:creationId xmlns:a16="http://schemas.microsoft.com/office/drawing/2014/main" id="{71AA44BD-C7E3-67E2-95E6-F7180A840CD9}"/>
              </a:ext>
            </a:extLst>
          </p:cNvPr>
          <p:cNvSpPr>
            <a:spLocks noChangeArrowheads="1"/>
          </p:cNvSpPr>
          <p:nvPr/>
        </p:nvSpPr>
        <p:spPr bwMode="auto">
          <a:xfrm>
            <a:off x="8001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13" name="Oval 57">
            <a:extLst>
              <a:ext uri="{FF2B5EF4-FFF2-40B4-BE49-F238E27FC236}">
                <a16:creationId xmlns:a16="http://schemas.microsoft.com/office/drawing/2014/main" id="{68889705-0E90-1114-FF58-B4CA05BDAE68}"/>
              </a:ext>
            </a:extLst>
          </p:cNvPr>
          <p:cNvSpPr>
            <a:spLocks noChangeArrowheads="1"/>
          </p:cNvSpPr>
          <p:nvPr/>
        </p:nvSpPr>
        <p:spPr bwMode="auto">
          <a:xfrm>
            <a:off x="73914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14" name="Oval 58">
            <a:extLst>
              <a:ext uri="{FF2B5EF4-FFF2-40B4-BE49-F238E27FC236}">
                <a16:creationId xmlns:a16="http://schemas.microsoft.com/office/drawing/2014/main" id="{352DD550-1924-824F-6CF3-B229AB3E2081}"/>
              </a:ext>
            </a:extLst>
          </p:cNvPr>
          <p:cNvSpPr>
            <a:spLocks noChangeArrowheads="1"/>
          </p:cNvSpPr>
          <p:nvPr/>
        </p:nvSpPr>
        <p:spPr bwMode="auto">
          <a:xfrm>
            <a:off x="69342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15" name="Oval 59">
            <a:extLst>
              <a:ext uri="{FF2B5EF4-FFF2-40B4-BE49-F238E27FC236}">
                <a16:creationId xmlns:a16="http://schemas.microsoft.com/office/drawing/2014/main" id="{C731B4CA-A0DE-2D58-D5E9-55BCC2821ED4}"/>
              </a:ext>
            </a:extLst>
          </p:cNvPr>
          <p:cNvSpPr>
            <a:spLocks noChangeArrowheads="1"/>
          </p:cNvSpPr>
          <p:nvPr/>
        </p:nvSpPr>
        <p:spPr bwMode="auto">
          <a:xfrm>
            <a:off x="66294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16" name="Oval 60">
            <a:extLst>
              <a:ext uri="{FF2B5EF4-FFF2-40B4-BE49-F238E27FC236}">
                <a16:creationId xmlns:a16="http://schemas.microsoft.com/office/drawing/2014/main" id="{19D86422-7A54-95E6-1251-A6E15DF657F3}"/>
              </a:ext>
            </a:extLst>
          </p:cNvPr>
          <p:cNvSpPr>
            <a:spLocks noChangeArrowheads="1"/>
          </p:cNvSpPr>
          <p:nvPr/>
        </p:nvSpPr>
        <p:spPr bwMode="auto">
          <a:xfrm>
            <a:off x="60198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17" name="Oval 61">
            <a:extLst>
              <a:ext uri="{FF2B5EF4-FFF2-40B4-BE49-F238E27FC236}">
                <a16:creationId xmlns:a16="http://schemas.microsoft.com/office/drawing/2014/main" id="{5D8C5339-B0B1-6EEB-2C34-1B6543873967}"/>
              </a:ext>
            </a:extLst>
          </p:cNvPr>
          <p:cNvSpPr>
            <a:spLocks noChangeArrowheads="1"/>
          </p:cNvSpPr>
          <p:nvPr/>
        </p:nvSpPr>
        <p:spPr bwMode="auto">
          <a:xfrm>
            <a:off x="6248400" y="4953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18" name="Oval 62">
            <a:extLst>
              <a:ext uri="{FF2B5EF4-FFF2-40B4-BE49-F238E27FC236}">
                <a16:creationId xmlns:a16="http://schemas.microsoft.com/office/drawing/2014/main" id="{695FFEFE-8DDB-43C8-00D1-E2F0DE32399B}"/>
              </a:ext>
            </a:extLst>
          </p:cNvPr>
          <p:cNvSpPr>
            <a:spLocks noChangeArrowheads="1"/>
          </p:cNvSpPr>
          <p:nvPr/>
        </p:nvSpPr>
        <p:spPr bwMode="auto">
          <a:xfrm>
            <a:off x="6477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19" name="Oval 63">
            <a:extLst>
              <a:ext uri="{FF2B5EF4-FFF2-40B4-BE49-F238E27FC236}">
                <a16:creationId xmlns:a16="http://schemas.microsoft.com/office/drawing/2014/main" id="{F7654101-6C14-82AB-323F-1F86C7072EDD}"/>
              </a:ext>
            </a:extLst>
          </p:cNvPr>
          <p:cNvSpPr>
            <a:spLocks noChangeArrowheads="1"/>
          </p:cNvSpPr>
          <p:nvPr/>
        </p:nvSpPr>
        <p:spPr bwMode="auto">
          <a:xfrm>
            <a:off x="56388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20" name="Oval 64">
            <a:extLst>
              <a:ext uri="{FF2B5EF4-FFF2-40B4-BE49-F238E27FC236}">
                <a16:creationId xmlns:a16="http://schemas.microsoft.com/office/drawing/2014/main" id="{00A95846-0357-8BBA-60E6-54919A09D953}"/>
              </a:ext>
            </a:extLst>
          </p:cNvPr>
          <p:cNvSpPr>
            <a:spLocks noChangeArrowheads="1"/>
          </p:cNvSpPr>
          <p:nvPr/>
        </p:nvSpPr>
        <p:spPr bwMode="auto">
          <a:xfrm>
            <a:off x="55626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21" name="Oval 65">
            <a:extLst>
              <a:ext uri="{FF2B5EF4-FFF2-40B4-BE49-F238E27FC236}">
                <a16:creationId xmlns:a16="http://schemas.microsoft.com/office/drawing/2014/main" id="{BD069F8E-C967-5DA0-A8CF-42CBC2FAA2F0}"/>
              </a:ext>
            </a:extLst>
          </p:cNvPr>
          <p:cNvSpPr>
            <a:spLocks noChangeArrowheads="1"/>
          </p:cNvSpPr>
          <p:nvPr/>
        </p:nvSpPr>
        <p:spPr bwMode="auto">
          <a:xfrm>
            <a:off x="50292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22" name="Oval 66">
            <a:extLst>
              <a:ext uri="{FF2B5EF4-FFF2-40B4-BE49-F238E27FC236}">
                <a16:creationId xmlns:a16="http://schemas.microsoft.com/office/drawing/2014/main" id="{7841AE3B-8E06-07C5-D3E1-D049DAF5D2D1}"/>
              </a:ext>
            </a:extLst>
          </p:cNvPr>
          <p:cNvSpPr>
            <a:spLocks noChangeArrowheads="1"/>
          </p:cNvSpPr>
          <p:nvPr/>
        </p:nvSpPr>
        <p:spPr bwMode="auto">
          <a:xfrm>
            <a:off x="55626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23" name="Oval 67">
            <a:extLst>
              <a:ext uri="{FF2B5EF4-FFF2-40B4-BE49-F238E27FC236}">
                <a16:creationId xmlns:a16="http://schemas.microsoft.com/office/drawing/2014/main" id="{A619B274-AEB5-2A02-1D1C-ACE3BA8E0F39}"/>
              </a:ext>
            </a:extLst>
          </p:cNvPr>
          <p:cNvSpPr>
            <a:spLocks noChangeArrowheads="1"/>
          </p:cNvSpPr>
          <p:nvPr/>
        </p:nvSpPr>
        <p:spPr bwMode="auto">
          <a:xfrm>
            <a:off x="57912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24" name="Oval 68">
            <a:extLst>
              <a:ext uri="{FF2B5EF4-FFF2-40B4-BE49-F238E27FC236}">
                <a16:creationId xmlns:a16="http://schemas.microsoft.com/office/drawing/2014/main" id="{B7DD726B-9677-FC91-BA34-AFD046A3E4AD}"/>
              </a:ext>
            </a:extLst>
          </p:cNvPr>
          <p:cNvSpPr>
            <a:spLocks noChangeArrowheads="1"/>
          </p:cNvSpPr>
          <p:nvPr/>
        </p:nvSpPr>
        <p:spPr bwMode="auto">
          <a:xfrm>
            <a:off x="5257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25" name="Oval 69">
            <a:extLst>
              <a:ext uri="{FF2B5EF4-FFF2-40B4-BE49-F238E27FC236}">
                <a16:creationId xmlns:a16="http://schemas.microsoft.com/office/drawing/2014/main" id="{EC927240-9F6A-0E05-D207-227EA97F3FDE}"/>
              </a:ext>
            </a:extLst>
          </p:cNvPr>
          <p:cNvSpPr>
            <a:spLocks noChangeArrowheads="1"/>
          </p:cNvSpPr>
          <p:nvPr/>
        </p:nvSpPr>
        <p:spPr bwMode="auto">
          <a:xfrm>
            <a:off x="57912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26" name="Oval 70">
            <a:extLst>
              <a:ext uri="{FF2B5EF4-FFF2-40B4-BE49-F238E27FC236}">
                <a16:creationId xmlns:a16="http://schemas.microsoft.com/office/drawing/2014/main" id="{8611E3A2-AE9E-78DC-6FAA-117257E6F596}"/>
              </a:ext>
            </a:extLst>
          </p:cNvPr>
          <p:cNvSpPr>
            <a:spLocks noChangeArrowheads="1"/>
          </p:cNvSpPr>
          <p:nvPr/>
        </p:nvSpPr>
        <p:spPr bwMode="auto">
          <a:xfrm>
            <a:off x="6248400"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27" name="Oval 71">
            <a:extLst>
              <a:ext uri="{FF2B5EF4-FFF2-40B4-BE49-F238E27FC236}">
                <a16:creationId xmlns:a16="http://schemas.microsoft.com/office/drawing/2014/main" id="{076B2E09-3E1E-9E4C-373F-48A4B0FFB113}"/>
              </a:ext>
            </a:extLst>
          </p:cNvPr>
          <p:cNvSpPr>
            <a:spLocks noChangeArrowheads="1"/>
          </p:cNvSpPr>
          <p:nvPr/>
        </p:nvSpPr>
        <p:spPr bwMode="auto">
          <a:xfrm>
            <a:off x="5867400" y="182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28" name="Oval 72">
            <a:extLst>
              <a:ext uri="{FF2B5EF4-FFF2-40B4-BE49-F238E27FC236}">
                <a16:creationId xmlns:a16="http://schemas.microsoft.com/office/drawing/2014/main" id="{FC7FECF0-5B5E-0C43-01DC-0F0F43203C3C}"/>
              </a:ext>
            </a:extLst>
          </p:cNvPr>
          <p:cNvSpPr>
            <a:spLocks noChangeArrowheads="1"/>
          </p:cNvSpPr>
          <p:nvPr/>
        </p:nvSpPr>
        <p:spPr bwMode="auto">
          <a:xfrm>
            <a:off x="65532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29" name="Oval 73">
            <a:extLst>
              <a:ext uri="{FF2B5EF4-FFF2-40B4-BE49-F238E27FC236}">
                <a16:creationId xmlns:a16="http://schemas.microsoft.com/office/drawing/2014/main" id="{34C3D34A-77F7-50FA-228C-87530CE37901}"/>
              </a:ext>
            </a:extLst>
          </p:cNvPr>
          <p:cNvSpPr>
            <a:spLocks noChangeArrowheads="1"/>
          </p:cNvSpPr>
          <p:nvPr/>
        </p:nvSpPr>
        <p:spPr bwMode="auto">
          <a:xfrm>
            <a:off x="5715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30" name="Oval 74">
            <a:extLst>
              <a:ext uri="{FF2B5EF4-FFF2-40B4-BE49-F238E27FC236}">
                <a16:creationId xmlns:a16="http://schemas.microsoft.com/office/drawing/2014/main" id="{70748232-44EB-4BCC-6FE7-FA0C67E489F9}"/>
              </a:ext>
            </a:extLst>
          </p:cNvPr>
          <p:cNvSpPr>
            <a:spLocks noChangeArrowheads="1"/>
          </p:cNvSpPr>
          <p:nvPr/>
        </p:nvSpPr>
        <p:spPr bwMode="auto">
          <a:xfrm>
            <a:off x="52578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31" name="Oval 75">
            <a:extLst>
              <a:ext uri="{FF2B5EF4-FFF2-40B4-BE49-F238E27FC236}">
                <a16:creationId xmlns:a16="http://schemas.microsoft.com/office/drawing/2014/main" id="{66ACFC59-17D0-895B-33C7-C9A29F780BAB}"/>
              </a:ext>
            </a:extLst>
          </p:cNvPr>
          <p:cNvSpPr>
            <a:spLocks noChangeArrowheads="1"/>
          </p:cNvSpPr>
          <p:nvPr/>
        </p:nvSpPr>
        <p:spPr bwMode="auto">
          <a:xfrm>
            <a:off x="5181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32" name="Oval 76">
            <a:extLst>
              <a:ext uri="{FF2B5EF4-FFF2-40B4-BE49-F238E27FC236}">
                <a16:creationId xmlns:a16="http://schemas.microsoft.com/office/drawing/2014/main" id="{3ABFF683-B8B4-DAA2-7336-2C1B2027CF6C}"/>
              </a:ext>
            </a:extLst>
          </p:cNvPr>
          <p:cNvSpPr>
            <a:spLocks noChangeArrowheads="1"/>
          </p:cNvSpPr>
          <p:nvPr/>
        </p:nvSpPr>
        <p:spPr bwMode="auto">
          <a:xfrm>
            <a:off x="4800600" y="2667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33" name="Oval 77">
            <a:extLst>
              <a:ext uri="{FF2B5EF4-FFF2-40B4-BE49-F238E27FC236}">
                <a16:creationId xmlns:a16="http://schemas.microsoft.com/office/drawing/2014/main" id="{A258C1A3-55D9-77C4-6C06-014FC413CD3F}"/>
              </a:ext>
            </a:extLst>
          </p:cNvPr>
          <p:cNvSpPr>
            <a:spLocks noChangeArrowheads="1"/>
          </p:cNvSpPr>
          <p:nvPr/>
        </p:nvSpPr>
        <p:spPr bwMode="auto">
          <a:xfrm>
            <a:off x="51816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34" name="Oval 78">
            <a:extLst>
              <a:ext uri="{FF2B5EF4-FFF2-40B4-BE49-F238E27FC236}">
                <a16:creationId xmlns:a16="http://schemas.microsoft.com/office/drawing/2014/main" id="{48161CDE-A61B-DE55-291E-226DB14C9343}"/>
              </a:ext>
            </a:extLst>
          </p:cNvPr>
          <p:cNvSpPr>
            <a:spLocks noChangeArrowheads="1"/>
          </p:cNvSpPr>
          <p:nvPr/>
        </p:nvSpPr>
        <p:spPr bwMode="auto">
          <a:xfrm>
            <a:off x="4419600" y="3581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35" name="Oval 79">
            <a:extLst>
              <a:ext uri="{FF2B5EF4-FFF2-40B4-BE49-F238E27FC236}">
                <a16:creationId xmlns:a16="http://schemas.microsoft.com/office/drawing/2014/main" id="{CD88201F-40EF-9302-52D8-9B5505EE25FF}"/>
              </a:ext>
            </a:extLst>
          </p:cNvPr>
          <p:cNvSpPr>
            <a:spLocks noChangeArrowheads="1"/>
          </p:cNvSpPr>
          <p:nvPr/>
        </p:nvSpPr>
        <p:spPr bwMode="auto">
          <a:xfrm>
            <a:off x="4343400" y="4419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36" name="Oval 80">
            <a:extLst>
              <a:ext uri="{FF2B5EF4-FFF2-40B4-BE49-F238E27FC236}">
                <a16:creationId xmlns:a16="http://schemas.microsoft.com/office/drawing/2014/main" id="{4C206321-28F6-661B-9E34-42B4953E9BF4}"/>
              </a:ext>
            </a:extLst>
          </p:cNvPr>
          <p:cNvSpPr>
            <a:spLocks noChangeArrowheads="1"/>
          </p:cNvSpPr>
          <p:nvPr/>
        </p:nvSpPr>
        <p:spPr bwMode="auto">
          <a:xfrm>
            <a:off x="4572000" y="5257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37" name="Oval 81">
            <a:extLst>
              <a:ext uri="{FF2B5EF4-FFF2-40B4-BE49-F238E27FC236}">
                <a16:creationId xmlns:a16="http://schemas.microsoft.com/office/drawing/2014/main" id="{45243ADB-4F08-272B-899E-F1354AE721C3}"/>
              </a:ext>
            </a:extLst>
          </p:cNvPr>
          <p:cNvSpPr>
            <a:spLocks noChangeArrowheads="1"/>
          </p:cNvSpPr>
          <p:nvPr/>
        </p:nvSpPr>
        <p:spPr bwMode="auto">
          <a:xfrm>
            <a:off x="38862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38" name="Oval 82">
            <a:extLst>
              <a:ext uri="{FF2B5EF4-FFF2-40B4-BE49-F238E27FC236}">
                <a16:creationId xmlns:a16="http://schemas.microsoft.com/office/drawing/2014/main" id="{22EB774C-18E0-E49A-C9AE-ED0ABD8822CA}"/>
              </a:ext>
            </a:extLst>
          </p:cNvPr>
          <p:cNvSpPr>
            <a:spLocks noChangeArrowheads="1"/>
          </p:cNvSpPr>
          <p:nvPr/>
        </p:nvSpPr>
        <p:spPr bwMode="auto">
          <a:xfrm>
            <a:off x="3429000" y="487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39" name="Oval 83">
            <a:extLst>
              <a:ext uri="{FF2B5EF4-FFF2-40B4-BE49-F238E27FC236}">
                <a16:creationId xmlns:a16="http://schemas.microsoft.com/office/drawing/2014/main" id="{98A2F4A5-9633-C019-8B0A-4FF39517965F}"/>
              </a:ext>
            </a:extLst>
          </p:cNvPr>
          <p:cNvSpPr>
            <a:spLocks noChangeArrowheads="1"/>
          </p:cNvSpPr>
          <p:nvPr/>
        </p:nvSpPr>
        <p:spPr bwMode="auto">
          <a:xfrm>
            <a:off x="34290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40" name="Oval 84">
            <a:extLst>
              <a:ext uri="{FF2B5EF4-FFF2-40B4-BE49-F238E27FC236}">
                <a16:creationId xmlns:a16="http://schemas.microsoft.com/office/drawing/2014/main" id="{976322D5-C777-8BBF-BBBA-863CD43EC27B}"/>
              </a:ext>
            </a:extLst>
          </p:cNvPr>
          <p:cNvSpPr>
            <a:spLocks noChangeArrowheads="1"/>
          </p:cNvSpPr>
          <p:nvPr/>
        </p:nvSpPr>
        <p:spPr bwMode="auto">
          <a:xfrm>
            <a:off x="4038600" y="2743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41" name="Oval 85">
            <a:extLst>
              <a:ext uri="{FF2B5EF4-FFF2-40B4-BE49-F238E27FC236}">
                <a16:creationId xmlns:a16="http://schemas.microsoft.com/office/drawing/2014/main" id="{CE8A742C-B900-0743-59D4-13B093C40BE3}"/>
              </a:ext>
            </a:extLst>
          </p:cNvPr>
          <p:cNvSpPr>
            <a:spLocks noChangeArrowheads="1"/>
          </p:cNvSpPr>
          <p:nvPr/>
        </p:nvSpPr>
        <p:spPr bwMode="auto">
          <a:xfrm>
            <a:off x="44196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42" name="Oval 86">
            <a:extLst>
              <a:ext uri="{FF2B5EF4-FFF2-40B4-BE49-F238E27FC236}">
                <a16:creationId xmlns:a16="http://schemas.microsoft.com/office/drawing/2014/main" id="{BC2DA7D9-6821-9BEB-4351-8CEDD8AFE171}"/>
              </a:ext>
            </a:extLst>
          </p:cNvPr>
          <p:cNvSpPr>
            <a:spLocks noChangeArrowheads="1"/>
          </p:cNvSpPr>
          <p:nvPr/>
        </p:nvSpPr>
        <p:spPr bwMode="auto">
          <a:xfrm>
            <a:off x="35052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43" name="Oval 87">
            <a:extLst>
              <a:ext uri="{FF2B5EF4-FFF2-40B4-BE49-F238E27FC236}">
                <a16:creationId xmlns:a16="http://schemas.microsoft.com/office/drawing/2014/main" id="{BB38F423-BADD-C5B6-29BA-BE8D97A128B6}"/>
              </a:ext>
            </a:extLst>
          </p:cNvPr>
          <p:cNvSpPr>
            <a:spLocks noChangeArrowheads="1"/>
          </p:cNvSpPr>
          <p:nvPr/>
        </p:nvSpPr>
        <p:spPr bwMode="auto">
          <a:xfrm>
            <a:off x="335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44" name="Oval 88">
            <a:extLst>
              <a:ext uri="{FF2B5EF4-FFF2-40B4-BE49-F238E27FC236}">
                <a16:creationId xmlns:a16="http://schemas.microsoft.com/office/drawing/2014/main" id="{4E3C77E1-F3C4-9A29-3A9F-9E1658FA07DF}"/>
              </a:ext>
            </a:extLst>
          </p:cNvPr>
          <p:cNvSpPr>
            <a:spLocks noChangeArrowheads="1"/>
          </p:cNvSpPr>
          <p:nvPr/>
        </p:nvSpPr>
        <p:spPr bwMode="auto">
          <a:xfrm>
            <a:off x="22860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45" name="Oval 89">
            <a:extLst>
              <a:ext uri="{FF2B5EF4-FFF2-40B4-BE49-F238E27FC236}">
                <a16:creationId xmlns:a16="http://schemas.microsoft.com/office/drawing/2014/main" id="{84181236-6507-E299-55DA-C6DD8D3285F7}"/>
              </a:ext>
            </a:extLst>
          </p:cNvPr>
          <p:cNvSpPr>
            <a:spLocks noChangeArrowheads="1"/>
          </p:cNvSpPr>
          <p:nvPr/>
        </p:nvSpPr>
        <p:spPr bwMode="auto">
          <a:xfrm>
            <a:off x="2362200" y="579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46" name="Oval 90">
            <a:extLst>
              <a:ext uri="{FF2B5EF4-FFF2-40B4-BE49-F238E27FC236}">
                <a16:creationId xmlns:a16="http://schemas.microsoft.com/office/drawing/2014/main" id="{5D932312-0337-A4F9-5E86-7A4E97D9E93D}"/>
              </a:ext>
            </a:extLst>
          </p:cNvPr>
          <p:cNvSpPr>
            <a:spLocks noChangeArrowheads="1"/>
          </p:cNvSpPr>
          <p:nvPr/>
        </p:nvSpPr>
        <p:spPr bwMode="auto">
          <a:xfrm>
            <a:off x="23622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47" name="Oval 91">
            <a:extLst>
              <a:ext uri="{FF2B5EF4-FFF2-40B4-BE49-F238E27FC236}">
                <a16:creationId xmlns:a16="http://schemas.microsoft.com/office/drawing/2014/main" id="{D7E45DB4-E8FC-1F24-392A-D89086C63C24}"/>
              </a:ext>
            </a:extLst>
          </p:cNvPr>
          <p:cNvSpPr>
            <a:spLocks noChangeArrowheads="1"/>
          </p:cNvSpPr>
          <p:nvPr/>
        </p:nvSpPr>
        <p:spPr bwMode="auto">
          <a:xfrm>
            <a:off x="2514600" y="2286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48" name="Oval 92">
            <a:extLst>
              <a:ext uri="{FF2B5EF4-FFF2-40B4-BE49-F238E27FC236}">
                <a16:creationId xmlns:a16="http://schemas.microsoft.com/office/drawing/2014/main" id="{A0D1C253-6EA8-45B3-D190-9226A938B3E9}"/>
              </a:ext>
            </a:extLst>
          </p:cNvPr>
          <p:cNvSpPr>
            <a:spLocks noChangeArrowheads="1"/>
          </p:cNvSpPr>
          <p:nvPr/>
        </p:nvSpPr>
        <p:spPr bwMode="auto">
          <a:xfrm>
            <a:off x="2667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49" name="Oval 93">
            <a:extLst>
              <a:ext uri="{FF2B5EF4-FFF2-40B4-BE49-F238E27FC236}">
                <a16:creationId xmlns:a16="http://schemas.microsoft.com/office/drawing/2014/main" id="{178FF0C7-2913-9F0A-8DA8-866EC209B883}"/>
              </a:ext>
            </a:extLst>
          </p:cNvPr>
          <p:cNvSpPr>
            <a:spLocks noChangeArrowheads="1"/>
          </p:cNvSpPr>
          <p:nvPr/>
        </p:nvSpPr>
        <p:spPr bwMode="auto">
          <a:xfrm>
            <a:off x="4114800" y="106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2" name="Group 94">
            <a:extLst>
              <a:ext uri="{FF2B5EF4-FFF2-40B4-BE49-F238E27FC236}">
                <a16:creationId xmlns:a16="http://schemas.microsoft.com/office/drawing/2014/main" id="{22D9F1CE-B7F6-FC9E-E9F7-65D9B194F6DE}"/>
              </a:ext>
            </a:extLst>
          </p:cNvPr>
          <p:cNvGrpSpPr>
            <a:grpSpLocks/>
          </p:cNvGrpSpPr>
          <p:nvPr/>
        </p:nvGrpSpPr>
        <p:grpSpPr bwMode="auto">
          <a:xfrm>
            <a:off x="4114800" y="1524000"/>
            <a:ext cx="2819400" cy="2895600"/>
            <a:chOff x="3744" y="4464"/>
            <a:chExt cx="1776" cy="1824"/>
          </a:xfrm>
        </p:grpSpPr>
        <p:sp>
          <p:nvSpPr>
            <p:cNvPr id="45164" name="Oval 95">
              <a:extLst>
                <a:ext uri="{FF2B5EF4-FFF2-40B4-BE49-F238E27FC236}">
                  <a16:creationId xmlns:a16="http://schemas.microsoft.com/office/drawing/2014/main" id="{111911F0-A57C-8B8A-23DE-A6D6C04F587C}"/>
                </a:ext>
              </a:extLst>
            </p:cNvPr>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45165" name="Group 96">
              <a:extLst>
                <a:ext uri="{FF2B5EF4-FFF2-40B4-BE49-F238E27FC236}">
                  <a16:creationId xmlns:a16="http://schemas.microsoft.com/office/drawing/2014/main" id="{3447D54E-4954-6D8D-EC36-DA0416FCACBC}"/>
                </a:ext>
              </a:extLst>
            </p:cNvPr>
            <p:cNvGrpSpPr>
              <a:grpSpLocks/>
            </p:cNvGrpSpPr>
            <p:nvPr/>
          </p:nvGrpSpPr>
          <p:grpSpPr bwMode="auto">
            <a:xfrm>
              <a:off x="4491" y="5231"/>
              <a:ext cx="288" cy="288"/>
              <a:chOff x="4486" y="3484"/>
              <a:chExt cx="288" cy="288"/>
            </a:xfrm>
          </p:grpSpPr>
          <p:sp>
            <p:nvSpPr>
              <p:cNvPr id="45166" name="Oval 97">
                <a:extLst>
                  <a:ext uri="{FF2B5EF4-FFF2-40B4-BE49-F238E27FC236}">
                    <a16:creationId xmlns:a16="http://schemas.microsoft.com/office/drawing/2014/main" id="{8B49708C-7C27-D650-DFA3-66B70A1BD55C}"/>
                  </a:ext>
                </a:extLst>
              </p:cNvPr>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67" name="Line 98">
                <a:extLst>
                  <a:ext uri="{FF2B5EF4-FFF2-40B4-BE49-F238E27FC236}">
                    <a16:creationId xmlns:a16="http://schemas.microsoft.com/office/drawing/2014/main" id="{F9EFF92B-6F39-A67C-10B3-2E15ABFF6FF2}"/>
                  </a:ext>
                </a:extLst>
              </p:cNvPr>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68" name="Line 99">
                <a:extLst>
                  <a:ext uri="{FF2B5EF4-FFF2-40B4-BE49-F238E27FC236}">
                    <a16:creationId xmlns:a16="http://schemas.microsoft.com/office/drawing/2014/main" id="{4BD159B9-9F60-6433-3BBA-77323B23D22C}"/>
                  </a:ext>
                </a:extLst>
              </p:cNvPr>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 name="Group 100">
            <a:extLst>
              <a:ext uri="{FF2B5EF4-FFF2-40B4-BE49-F238E27FC236}">
                <a16:creationId xmlns:a16="http://schemas.microsoft.com/office/drawing/2014/main" id="{18001088-448F-BA70-4BAA-212A00244CD4}"/>
              </a:ext>
            </a:extLst>
          </p:cNvPr>
          <p:cNvGrpSpPr>
            <a:grpSpLocks/>
          </p:cNvGrpSpPr>
          <p:nvPr/>
        </p:nvGrpSpPr>
        <p:grpSpPr bwMode="auto">
          <a:xfrm>
            <a:off x="5867400" y="2895600"/>
            <a:ext cx="457200" cy="457200"/>
            <a:chOff x="4486" y="3484"/>
            <a:chExt cx="288" cy="288"/>
          </a:xfrm>
        </p:grpSpPr>
        <p:sp>
          <p:nvSpPr>
            <p:cNvPr id="45161" name="Oval 101">
              <a:extLst>
                <a:ext uri="{FF2B5EF4-FFF2-40B4-BE49-F238E27FC236}">
                  <a16:creationId xmlns:a16="http://schemas.microsoft.com/office/drawing/2014/main" id="{E6B30108-CB30-DAA3-76DB-6E7B464EAE55}"/>
                </a:ext>
              </a:extLst>
            </p:cNvPr>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5162" name="Line 102">
              <a:extLst>
                <a:ext uri="{FF2B5EF4-FFF2-40B4-BE49-F238E27FC236}">
                  <a16:creationId xmlns:a16="http://schemas.microsoft.com/office/drawing/2014/main" id="{1BD17EA2-ADEB-7012-ECA3-50F640A7A800}"/>
                </a:ext>
              </a:extLst>
            </p:cNvPr>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63" name="Line 103">
              <a:extLst>
                <a:ext uri="{FF2B5EF4-FFF2-40B4-BE49-F238E27FC236}">
                  <a16:creationId xmlns:a16="http://schemas.microsoft.com/office/drawing/2014/main" id="{0FC6FF2C-3E03-576C-7FCF-F5FE09C195A9}"/>
                </a:ext>
              </a:extLst>
            </p:cNvPr>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504" name="AutoShape 104">
            <a:extLst>
              <a:ext uri="{FF2B5EF4-FFF2-40B4-BE49-F238E27FC236}">
                <a16:creationId xmlns:a16="http://schemas.microsoft.com/office/drawing/2014/main" id="{502F5B78-8B06-2DFE-2266-45111D59EC43}"/>
              </a:ext>
            </a:extLst>
          </p:cNvPr>
          <p:cNvSpPr>
            <a:spLocks noChangeArrowheads="1"/>
          </p:cNvSpPr>
          <p:nvPr/>
        </p:nvSpPr>
        <p:spPr bwMode="auto">
          <a:xfrm>
            <a:off x="8991600" y="91440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Region of</a:t>
            </a:r>
          </a:p>
          <a:p>
            <a:pPr algn="ctr" eaLnBrk="1" hangingPunct="1"/>
            <a:r>
              <a:rPr lang="en-US" altLang="en-US" sz="1600">
                <a:solidFill>
                  <a:srgbClr val="000000"/>
                </a:solidFill>
                <a:cs typeface="Arial" panose="020B0604020202020204" pitchFamily="34" charset="0"/>
              </a:rPr>
              <a:t>interest</a:t>
            </a:r>
          </a:p>
        </p:txBody>
      </p:sp>
      <p:sp>
        <p:nvSpPr>
          <p:cNvPr id="102505" name="Freeform 105">
            <a:extLst>
              <a:ext uri="{FF2B5EF4-FFF2-40B4-BE49-F238E27FC236}">
                <a16:creationId xmlns:a16="http://schemas.microsoft.com/office/drawing/2014/main" id="{97DE8CF2-2813-F6BD-7470-1E6B20136E02}"/>
              </a:ext>
            </a:extLst>
          </p:cNvPr>
          <p:cNvSpPr>
            <a:spLocks/>
          </p:cNvSpPr>
          <p:nvPr/>
        </p:nvSpPr>
        <p:spPr bwMode="auto">
          <a:xfrm>
            <a:off x="6834188" y="1443038"/>
            <a:ext cx="2170112" cy="1014412"/>
          </a:xfrm>
          <a:custGeom>
            <a:avLst/>
            <a:gdLst>
              <a:gd name="T0" fmla="*/ 2147483647 w 1367"/>
              <a:gd name="T1" fmla="*/ 2147483647 h 639"/>
              <a:gd name="T2" fmla="*/ 2147483647 w 1367"/>
              <a:gd name="T3" fmla="*/ 2147483647 h 639"/>
              <a:gd name="T4" fmla="*/ 2147483647 w 1367"/>
              <a:gd name="T5" fmla="*/ 2147483647 h 639"/>
              <a:gd name="T6" fmla="*/ 2147483647 w 1367"/>
              <a:gd name="T7" fmla="*/ 2147483647 h 639"/>
              <a:gd name="T8" fmla="*/ 2147483647 w 1367"/>
              <a:gd name="T9" fmla="*/ 2147483647 h 639"/>
              <a:gd name="T10" fmla="*/ 2147483647 w 1367"/>
              <a:gd name="T11" fmla="*/ 2147483647 h 639"/>
              <a:gd name="T12" fmla="*/ 2147483647 w 1367"/>
              <a:gd name="T13" fmla="*/ 2147483647 h 639"/>
              <a:gd name="T14" fmla="*/ 2147483647 w 1367"/>
              <a:gd name="T15" fmla="*/ 2147483647 h 639"/>
              <a:gd name="T16" fmla="*/ 2147483647 w 1367"/>
              <a:gd name="T17" fmla="*/ 2147483647 h 639"/>
              <a:gd name="T18" fmla="*/ 2147483647 w 1367"/>
              <a:gd name="T19" fmla="*/ 2147483647 h 639"/>
              <a:gd name="T20" fmla="*/ 2147483647 w 1367"/>
              <a:gd name="T21" fmla="*/ 2147483647 h 639"/>
              <a:gd name="T22" fmla="*/ 2147483647 w 1367"/>
              <a:gd name="T23" fmla="*/ 2147483647 h 639"/>
              <a:gd name="T24" fmla="*/ 2147483647 w 1367"/>
              <a:gd name="T25" fmla="*/ 2147483647 h 639"/>
              <a:gd name="T26" fmla="*/ 2147483647 w 1367"/>
              <a:gd name="T27" fmla="*/ 2147483647 h 639"/>
              <a:gd name="T28" fmla="*/ 2147483647 w 1367"/>
              <a:gd name="T29" fmla="*/ 2147483647 h 639"/>
              <a:gd name="T30" fmla="*/ 2147483647 w 1367"/>
              <a:gd name="T31" fmla="*/ 2147483647 h 639"/>
              <a:gd name="T32" fmla="*/ 2147483647 w 1367"/>
              <a:gd name="T33" fmla="*/ 2147483647 h 639"/>
              <a:gd name="T34" fmla="*/ 2147483647 w 1367"/>
              <a:gd name="T35" fmla="*/ 2147483647 h 639"/>
              <a:gd name="T36" fmla="*/ 2147483647 w 1367"/>
              <a:gd name="T37" fmla="*/ 2147483647 h 639"/>
              <a:gd name="T38" fmla="*/ 2147483647 w 1367"/>
              <a:gd name="T39" fmla="*/ 2147483647 h 639"/>
              <a:gd name="T40" fmla="*/ 0 w 1367"/>
              <a:gd name="T41" fmla="*/ 2147483647 h 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67"/>
              <a:gd name="T64" fmla="*/ 0 h 639"/>
              <a:gd name="T65" fmla="*/ 1367 w 1367"/>
              <a:gd name="T66" fmla="*/ 639 h 6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67" h="639">
                <a:moveTo>
                  <a:pt x="1367" y="21"/>
                </a:moveTo>
                <a:cubicBezTo>
                  <a:pt x="1305" y="0"/>
                  <a:pt x="1340" y="5"/>
                  <a:pt x="1263" y="14"/>
                </a:cubicBezTo>
                <a:cubicBezTo>
                  <a:pt x="1213" y="31"/>
                  <a:pt x="1233" y="20"/>
                  <a:pt x="1201" y="42"/>
                </a:cubicBezTo>
                <a:cubicBezTo>
                  <a:pt x="1119" y="162"/>
                  <a:pt x="1014" y="134"/>
                  <a:pt x="874" y="139"/>
                </a:cubicBezTo>
                <a:cubicBezTo>
                  <a:pt x="826" y="149"/>
                  <a:pt x="851" y="142"/>
                  <a:pt x="798" y="160"/>
                </a:cubicBezTo>
                <a:cubicBezTo>
                  <a:pt x="784" y="165"/>
                  <a:pt x="756" y="174"/>
                  <a:pt x="756" y="174"/>
                </a:cubicBezTo>
                <a:cubicBezTo>
                  <a:pt x="752" y="181"/>
                  <a:pt x="749" y="189"/>
                  <a:pt x="743" y="194"/>
                </a:cubicBezTo>
                <a:cubicBezTo>
                  <a:pt x="737" y="199"/>
                  <a:pt x="727" y="196"/>
                  <a:pt x="722" y="201"/>
                </a:cubicBezTo>
                <a:cubicBezTo>
                  <a:pt x="717" y="206"/>
                  <a:pt x="719" y="216"/>
                  <a:pt x="715" y="222"/>
                </a:cubicBezTo>
                <a:cubicBezTo>
                  <a:pt x="707" y="237"/>
                  <a:pt x="696" y="250"/>
                  <a:pt x="687" y="264"/>
                </a:cubicBezTo>
                <a:cubicBezTo>
                  <a:pt x="667" y="293"/>
                  <a:pt x="667" y="321"/>
                  <a:pt x="631" y="333"/>
                </a:cubicBezTo>
                <a:cubicBezTo>
                  <a:pt x="570" y="375"/>
                  <a:pt x="510" y="370"/>
                  <a:pt x="437" y="375"/>
                </a:cubicBezTo>
                <a:cubicBezTo>
                  <a:pt x="425" y="377"/>
                  <a:pt x="413" y="379"/>
                  <a:pt x="402" y="382"/>
                </a:cubicBezTo>
                <a:cubicBezTo>
                  <a:pt x="388" y="386"/>
                  <a:pt x="361" y="396"/>
                  <a:pt x="361" y="396"/>
                </a:cubicBezTo>
                <a:cubicBezTo>
                  <a:pt x="356" y="403"/>
                  <a:pt x="353" y="410"/>
                  <a:pt x="347" y="416"/>
                </a:cubicBezTo>
                <a:cubicBezTo>
                  <a:pt x="341" y="422"/>
                  <a:pt x="332" y="424"/>
                  <a:pt x="326" y="430"/>
                </a:cubicBezTo>
                <a:cubicBezTo>
                  <a:pt x="297" y="464"/>
                  <a:pt x="287" y="503"/>
                  <a:pt x="250" y="528"/>
                </a:cubicBezTo>
                <a:cubicBezTo>
                  <a:pt x="231" y="555"/>
                  <a:pt x="210" y="587"/>
                  <a:pt x="180" y="597"/>
                </a:cubicBezTo>
                <a:cubicBezTo>
                  <a:pt x="166" y="606"/>
                  <a:pt x="153" y="616"/>
                  <a:pt x="139" y="625"/>
                </a:cubicBezTo>
                <a:cubicBezTo>
                  <a:pt x="132" y="630"/>
                  <a:pt x="118" y="639"/>
                  <a:pt x="118" y="639"/>
                </a:cubicBezTo>
                <a:cubicBezTo>
                  <a:pt x="106" y="638"/>
                  <a:pt x="30" y="625"/>
                  <a:pt x="0" y="625"/>
                </a:cubicBezTo>
              </a:path>
            </a:pathLst>
          </a:custGeom>
          <a:noFill/>
          <a:ln w="9525">
            <a:solidFill>
              <a:srgbClr val="00CCFF"/>
            </a:solidFill>
            <a:prstDash val="dash"/>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506" name="AutoShape 106">
            <a:extLst>
              <a:ext uri="{FF2B5EF4-FFF2-40B4-BE49-F238E27FC236}">
                <a16:creationId xmlns:a16="http://schemas.microsoft.com/office/drawing/2014/main" id="{75865E80-C2AB-FD85-D027-D91AB3BDDE79}"/>
              </a:ext>
            </a:extLst>
          </p:cNvPr>
          <p:cNvSpPr>
            <a:spLocks noChangeArrowheads="1"/>
          </p:cNvSpPr>
          <p:nvPr/>
        </p:nvSpPr>
        <p:spPr bwMode="auto">
          <a:xfrm>
            <a:off x="8991600" y="160020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Center of</a:t>
            </a:r>
          </a:p>
          <a:p>
            <a:pPr algn="ctr" eaLnBrk="1" hangingPunct="1"/>
            <a:r>
              <a:rPr lang="en-US" altLang="en-US" sz="1600">
                <a:solidFill>
                  <a:srgbClr val="000000"/>
                </a:solidFill>
                <a:cs typeface="Arial" panose="020B0604020202020204" pitchFamily="34" charset="0"/>
              </a:rPr>
              <a:t>mass</a:t>
            </a:r>
          </a:p>
        </p:txBody>
      </p:sp>
      <p:sp>
        <p:nvSpPr>
          <p:cNvPr id="102507" name="Freeform 107">
            <a:extLst>
              <a:ext uri="{FF2B5EF4-FFF2-40B4-BE49-F238E27FC236}">
                <a16:creationId xmlns:a16="http://schemas.microsoft.com/office/drawing/2014/main" id="{8B421E60-4014-6D62-73D3-D9D8660106E0}"/>
              </a:ext>
            </a:extLst>
          </p:cNvPr>
          <p:cNvSpPr>
            <a:spLocks/>
          </p:cNvSpPr>
          <p:nvPr/>
        </p:nvSpPr>
        <p:spPr bwMode="auto">
          <a:xfrm>
            <a:off x="6169026" y="2103439"/>
            <a:ext cx="2824163" cy="930275"/>
          </a:xfrm>
          <a:custGeom>
            <a:avLst/>
            <a:gdLst>
              <a:gd name="T0" fmla="*/ 2147483647 w 1779"/>
              <a:gd name="T1" fmla="*/ 2147483647 h 586"/>
              <a:gd name="T2" fmla="*/ 2147483647 w 1779"/>
              <a:gd name="T3" fmla="*/ 2147483647 h 586"/>
              <a:gd name="T4" fmla="*/ 2147483647 w 1779"/>
              <a:gd name="T5" fmla="*/ 0 h 586"/>
              <a:gd name="T6" fmla="*/ 2147483647 w 1779"/>
              <a:gd name="T7" fmla="*/ 2147483647 h 586"/>
              <a:gd name="T8" fmla="*/ 2147483647 w 1779"/>
              <a:gd name="T9" fmla="*/ 2147483647 h 586"/>
              <a:gd name="T10" fmla="*/ 2147483647 w 1779"/>
              <a:gd name="T11" fmla="*/ 2147483647 h 586"/>
              <a:gd name="T12" fmla="*/ 2147483647 w 1779"/>
              <a:gd name="T13" fmla="*/ 2147483647 h 586"/>
              <a:gd name="T14" fmla="*/ 2147483647 w 1779"/>
              <a:gd name="T15" fmla="*/ 2147483647 h 586"/>
              <a:gd name="T16" fmla="*/ 2147483647 w 1779"/>
              <a:gd name="T17" fmla="*/ 2147483647 h 586"/>
              <a:gd name="T18" fmla="*/ 2147483647 w 1779"/>
              <a:gd name="T19" fmla="*/ 2147483647 h 586"/>
              <a:gd name="T20" fmla="*/ 2147483647 w 1779"/>
              <a:gd name="T21" fmla="*/ 2147483647 h 586"/>
              <a:gd name="T22" fmla="*/ 2147483647 w 1779"/>
              <a:gd name="T23" fmla="*/ 2147483647 h 586"/>
              <a:gd name="T24" fmla="*/ 2147483647 w 1779"/>
              <a:gd name="T25" fmla="*/ 2147483647 h 586"/>
              <a:gd name="T26" fmla="*/ 2147483647 w 1779"/>
              <a:gd name="T27" fmla="*/ 2147483647 h 586"/>
              <a:gd name="T28" fmla="*/ 2147483647 w 1779"/>
              <a:gd name="T29" fmla="*/ 2147483647 h 586"/>
              <a:gd name="T30" fmla="*/ 2147483647 w 1779"/>
              <a:gd name="T31" fmla="*/ 2147483647 h 586"/>
              <a:gd name="T32" fmla="*/ 2147483647 w 1779"/>
              <a:gd name="T33" fmla="*/ 2147483647 h 586"/>
              <a:gd name="T34" fmla="*/ 2147483647 w 1779"/>
              <a:gd name="T35" fmla="*/ 2147483647 h 5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79"/>
              <a:gd name="T55" fmla="*/ 0 h 586"/>
              <a:gd name="T56" fmla="*/ 1779 w 1779"/>
              <a:gd name="T57" fmla="*/ 586 h 58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79" h="586">
                <a:moveTo>
                  <a:pt x="1779" y="42"/>
                </a:moveTo>
                <a:cubicBezTo>
                  <a:pt x="1748" y="11"/>
                  <a:pt x="1767" y="24"/>
                  <a:pt x="1717" y="7"/>
                </a:cubicBezTo>
                <a:cubicBezTo>
                  <a:pt x="1710" y="5"/>
                  <a:pt x="1696" y="0"/>
                  <a:pt x="1696" y="0"/>
                </a:cubicBezTo>
                <a:cubicBezTo>
                  <a:pt x="1633" y="3"/>
                  <a:pt x="1487" y="3"/>
                  <a:pt x="1418" y="42"/>
                </a:cubicBezTo>
                <a:cubicBezTo>
                  <a:pt x="1390" y="58"/>
                  <a:pt x="1362" y="80"/>
                  <a:pt x="1335" y="98"/>
                </a:cubicBezTo>
                <a:cubicBezTo>
                  <a:pt x="1318" y="109"/>
                  <a:pt x="1286" y="132"/>
                  <a:pt x="1286" y="132"/>
                </a:cubicBezTo>
                <a:cubicBezTo>
                  <a:pt x="1222" y="235"/>
                  <a:pt x="1110" y="243"/>
                  <a:pt x="1002" y="250"/>
                </a:cubicBezTo>
                <a:cubicBezTo>
                  <a:pt x="931" y="260"/>
                  <a:pt x="864" y="281"/>
                  <a:pt x="801" y="313"/>
                </a:cubicBezTo>
                <a:cubicBezTo>
                  <a:pt x="777" y="325"/>
                  <a:pt x="762" y="348"/>
                  <a:pt x="738" y="361"/>
                </a:cubicBezTo>
                <a:cubicBezTo>
                  <a:pt x="708" y="378"/>
                  <a:pt x="672" y="393"/>
                  <a:pt x="648" y="417"/>
                </a:cubicBezTo>
                <a:cubicBezTo>
                  <a:pt x="600" y="465"/>
                  <a:pt x="623" y="448"/>
                  <a:pt x="586" y="472"/>
                </a:cubicBezTo>
                <a:cubicBezTo>
                  <a:pt x="569" y="522"/>
                  <a:pt x="593" y="462"/>
                  <a:pt x="558" y="514"/>
                </a:cubicBezTo>
                <a:cubicBezTo>
                  <a:pt x="554" y="520"/>
                  <a:pt x="556" y="530"/>
                  <a:pt x="551" y="535"/>
                </a:cubicBezTo>
                <a:cubicBezTo>
                  <a:pt x="539" y="547"/>
                  <a:pt x="523" y="554"/>
                  <a:pt x="509" y="563"/>
                </a:cubicBezTo>
                <a:cubicBezTo>
                  <a:pt x="502" y="567"/>
                  <a:pt x="488" y="576"/>
                  <a:pt x="488" y="576"/>
                </a:cubicBezTo>
                <a:cubicBezTo>
                  <a:pt x="379" y="572"/>
                  <a:pt x="283" y="560"/>
                  <a:pt x="176" y="549"/>
                </a:cubicBezTo>
                <a:cubicBezTo>
                  <a:pt x="168" y="550"/>
                  <a:pt x="26" y="560"/>
                  <a:pt x="3" y="583"/>
                </a:cubicBezTo>
                <a:cubicBezTo>
                  <a:pt x="0" y="586"/>
                  <a:pt x="12" y="583"/>
                  <a:pt x="16" y="583"/>
                </a:cubicBezTo>
              </a:path>
            </a:pathLst>
          </a:custGeom>
          <a:noFill/>
          <a:ln w="9525">
            <a:solidFill>
              <a:srgbClr val="FF9900"/>
            </a:solidFill>
            <a:prstDash val="dash"/>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508" name="AutoShape 108">
            <a:extLst>
              <a:ext uri="{FF2B5EF4-FFF2-40B4-BE49-F238E27FC236}">
                <a16:creationId xmlns:a16="http://schemas.microsoft.com/office/drawing/2014/main" id="{CDD55A6D-F22F-2039-95B2-B52FB4DEA5B0}"/>
              </a:ext>
            </a:extLst>
          </p:cNvPr>
          <p:cNvSpPr>
            <a:spLocks noChangeArrowheads="1"/>
          </p:cNvSpPr>
          <p:nvPr/>
        </p:nvSpPr>
        <p:spPr bwMode="auto">
          <a:xfrm rot="880212">
            <a:off x="5521325" y="2968625"/>
            <a:ext cx="609600" cy="152400"/>
          </a:xfrm>
          <a:prstGeom prst="rightArrow">
            <a:avLst>
              <a:gd name="adj1" fmla="val 50000"/>
              <a:gd name="adj2" fmla="val 100000"/>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02509" name="AutoShape 109">
            <a:extLst>
              <a:ext uri="{FF2B5EF4-FFF2-40B4-BE49-F238E27FC236}">
                <a16:creationId xmlns:a16="http://schemas.microsoft.com/office/drawing/2014/main" id="{067200E4-CAB4-6E9C-3F2E-F2B3BEB6FDFB}"/>
              </a:ext>
            </a:extLst>
          </p:cNvPr>
          <p:cNvSpPr>
            <a:spLocks noChangeArrowheads="1"/>
          </p:cNvSpPr>
          <p:nvPr/>
        </p:nvSpPr>
        <p:spPr bwMode="auto">
          <a:xfrm>
            <a:off x="8991600" y="5410200"/>
            <a:ext cx="1447800" cy="609600"/>
          </a:xfrm>
          <a:prstGeom prst="roundRect">
            <a:avLst>
              <a:gd name="adj" fmla="val 16667"/>
            </a:avLst>
          </a:prstGeom>
          <a:solidFill>
            <a:srgbClr val="FFFF00"/>
          </a:solidFill>
          <a:ln w="190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Mean Shift</a:t>
            </a:r>
          </a:p>
          <a:p>
            <a:pPr algn="ctr" eaLnBrk="1" hangingPunct="1"/>
            <a:r>
              <a:rPr lang="en-US" altLang="en-US" sz="1600">
                <a:solidFill>
                  <a:srgbClr val="000000"/>
                </a:solidFill>
                <a:cs typeface="Arial" panose="020B0604020202020204" pitchFamily="34" charset="0"/>
              </a:rPr>
              <a:t>vector</a:t>
            </a:r>
          </a:p>
        </p:txBody>
      </p:sp>
      <p:sp>
        <p:nvSpPr>
          <p:cNvPr id="102510" name="Freeform 110">
            <a:extLst>
              <a:ext uri="{FF2B5EF4-FFF2-40B4-BE49-F238E27FC236}">
                <a16:creationId xmlns:a16="http://schemas.microsoft.com/office/drawing/2014/main" id="{EA2F7F6C-8FCD-1E5D-CA8B-8E1083ECF38C}"/>
              </a:ext>
            </a:extLst>
          </p:cNvPr>
          <p:cNvSpPr>
            <a:spLocks/>
          </p:cNvSpPr>
          <p:nvPr/>
        </p:nvSpPr>
        <p:spPr bwMode="auto">
          <a:xfrm>
            <a:off x="5567363" y="3140076"/>
            <a:ext cx="3403600" cy="2632075"/>
          </a:xfrm>
          <a:custGeom>
            <a:avLst/>
            <a:gdLst>
              <a:gd name="T0" fmla="*/ 2147483647 w 2144"/>
              <a:gd name="T1" fmla="*/ 2147483647 h 1658"/>
              <a:gd name="T2" fmla="*/ 2147483647 w 2144"/>
              <a:gd name="T3" fmla="*/ 2147483647 h 1658"/>
              <a:gd name="T4" fmla="*/ 2147483647 w 2144"/>
              <a:gd name="T5" fmla="*/ 2147483647 h 1658"/>
              <a:gd name="T6" fmla="*/ 2147483647 w 2144"/>
              <a:gd name="T7" fmla="*/ 2147483647 h 1658"/>
              <a:gd name="T8" fmla="*/ 2147483647 w 2144"/>
              <a:gd name="T9" fmla="*/ 2147483647 h 1658"/>
              <a:gd name="T10" fmla="*/ 2147483647 w 2144"/>
              <a:gd name="T11" fmla="*/ 2147483647 h 1658"/>
              <a:gd name="T12" fmla="*/ 2147483647 w 2144"/>
              <a:gd name="T13" fmla="*/ 2147483647 h 1658"/>
              <a:gd name="T14" fmla="*/ 2147483647 w 2144"/>
              <a:gd name="T15" fmla="*/ 2147483647 h 1658"/>
              <a:gd name="T16" fmla="*/ 2147483647 w 2144"/>
              <a:gd name="T17" fmla="*/ 2147483647 h 1658"/>
              <a:gd name="T18" fmla="*/ 2147483647 w 2144"/>
              <a:gd name="T19" fmla="*/ 2147483647 h 1658"/>
              <a:gd name="T20" fmla="*/ 2147483647 w 2144"/>
              <a:gd name="T21" fmla="*/ 2147483647 h 1658"/>
              <a:gd name="T22" fmla="*/ 2147483647 w 2144"/>
              <a:gd name="T23" fmla="*/ 2147483647 h 1658"/>
              <a:gd name="T24" fmla="*/ 2147483647 w 2144"/>
              <a:gd name="T25" fmla="*/ 2147483647 h 1658"/>
              <a:gd name="T26" fmla="*/ 2147483647 w 2144"/>
              <a:gd name="T27" fmla="*/ 2147483647 h 1658"/>
              <a:gd name="T28" fmla="*/ 2147483647 w 2144"/>
              <a:gd name="T29" fmla="*/ 2147483647 h 1658"/>
              <a:gd name="T30" fmla="*/ 2147483647 w 2144"/>
              <a:gd name="T31" fmla="*/ 2147483647 h 1658"/>
              <a:gd name="T32" fmla="*/ 2147483647 w 2144"/>
              <a:gd name="T33" fmla="*/ 2147483647 h 1658"/>
              <a:gd name="T34" fmla="*/ 2147483647 w 2144"/>
              <a:gd name="T35" fmla="*/ 2147483647 h 1658"/>
              <a:gd name="T36" fmla="*/ 2147483647 w 2144"/>
              <a:gd name="T37" fmla="*/ 2147483647 h 1658"/>
              <a:gd name="T38" fmla="*/ 2147483647 w 2144"/>
              <a:gd name="T39" fmla="*/ 2147483647 h 1658"/>
              <a:gd name="T40" fmla="*/ 2147483647 w 2144"/>
              <a:gd name="T41" fmla="*/ 2147483647 h 1658"/>
              <a:gd name="T42" fmla="*/ 2147483647 w 2144"/>
              <a:gd name="T43" fmla="*/ 2147483647 h 1658"/>
              <a:gd name="T44" fmla="*/ 2147483647 w 2144"/>
              <a:gd name="T45" fmla="*/ 2147483647 h 1658"/>
              <a:gd name="T46" fmla="*/ 2147483647 w 2144"/>
              <a:gd name="T47" fmla="*/ 2147483647 h 1658"/>
              <a:gd name="T48" fmla="*/ 0 w 2144"/>
              <a:gd name="T49" fmla="*/ 2147483647 h 1658"/>
              <a:gd name="T50" fmla="*/ 2147483647 w 2144"/>
              <a:gd name="T51" fmla="*/ 2147483647 h 1658"/>
              <a:gd name="T52" fmla="*/ 2147483647 w 2144"/>
              <a:gd name="T53" fmla="*/ 2147483647 h 1658"/>
              <a:gd name="T54" fmla="*/ 2147483647 w 2144"/>
              <a:gd name="T55" fmla="*/ 0 h 16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44"/>
              <a:gd name="T85" fmla="*/ 0 h 1658"/>
              <a:gd name="T86" fmla="*/ 2144 w 2144"/>
              <a:gd name="T87" fmla="*/ 1658 h 16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44" h="1658">
                <a:moveTo>
                  <a:pt x="2144" y="1658"/>
                </a:moveTo>
                <a:cubicBezTo>
                  <a:pt x="2101" y="1644"/>
                  <a:pt x="2079" y="1621"/>
                  <a:pt x="2033" y="1610"/>
                </a:cubicBezTo>
                <a:cubicBezTo>
                  <a:pt x="1970" y="1563"/>
                  <a:pt x="2038" y="1608"/>
                  <a:pt x="1978" y="1582"/>
                </a:cubicBezTo>
                <a:cubicBezTo>
                  <a:pt x="1954" y="1571"/>
                  <a:pt x="1937" y="1548"/>
                  <a:pt x="1915" y="1534"/>
                </a:cubicBezTo>
                <a:cubicBezTo>
                  <a:pt x="1905" y="1519"/>
                  <a:pt x="1891" y="1507"/>
                  <a:pt x="1881" y="1492"/>
                </a:cubicBezTo>
                <a:cubicBezTo>
                  <a:pt x="1845" y="1435"/>
                  <a:pt x="1915" y="1512"/>
                  <a:pt x="1853" y="1450"/>
                </a:cubicBezTo>
                <a:cubicBezTo>
                  <a:pt x="1844" y="1422"/>
                  <a:pt x="1835" y="1411"/>
                  <a:pt x="1811" y="1395"/>
                </a:cubicBezTo>
                <a:cubicBezTo>
                  <a:pt x="1769" y="1269"/>
                  <a:pt x="1577" y="1294"/>
                  <a:pt x="1485" y="1291"/>
                </a:cubicBezTo>
                <a:cubicBezTo>
                  <a:pt x="1455" y="1281"/>
                  <a:pt x="1432" y="1266"/>
                  <a:pt x="1402" y="1256"/>
                </a:cubicBezTo>
                <a:cubicBezTo>
                  <a:pt x="1395" y="1254"/>
                  <a:pt x="1381" y="1249"/>
                  <a:pt x="1381" y="1249"/>
                </a:cubicBezTo>
                <a:cubicBezTo>
                  <a:pt x="1333" y="1201"/>
                  <a:pt x="1355" y="1218"/>
                  <a:pt x="1318" y="1193"/>
                </a:cubicBezTo>
                <a:cubicBezTo>
                  <a:pt x="1284" y="1141"/>
                  <a:pt x="1329" y="1204"/>
                  <a:pt x="1284" y="1159"/>
                </a:cubicBezTo>
                <a:cubicBezTo>
                  <a:pt x="1266" y="1141"/>
                  <a:pt x="1265" y="1116"/>
                  <a:pt x="1249" y="1096"/>
                </a:cubicBezTo>
                <a:cubicBezTo>
                  <a:pt x="1227" y="1070"/>
                  <a:pt x="1193" y="1053"/>
                  <a:pt x="1166" y="1034"/>
                </a:cubicBezTo>
                <a:cubicBezTo>
                  <a:pt x="1156" y="1027"/>
                  <a:pt x="1143" y="1028"/>
                  <a:pt x="1131" y="1027"/>
                </a:cubicBezTo>
                <a:cubicBezTo>
                  <a:pt x="1080" y="1023"/>
                  <a:pt x="1029" y="1022"/>
                  <a:pt x="978" y="1020"/>
                </a:cubicBezTo>
                <a:cubicBezTo>
                  <a:pt x="881" y="1003"/>
                  <a:pt x="810" y="950"/>
                  <a:pt x="749" y="874"/>
                </a:cubicBezTo>
                <a:cubicBezTo>
                  <a:pt x="731" y="852"/>
                  <a:pt x="711" y="842"/>
                  <a:pt x="701" y="812"/>
                </a:cubicBezTo>
                <a:cubicBezTo>
                  <a:pt x="690" y="779"/>
                  <a:pt x="679" y="753"/>
                  <a:pt x="666" y="722"/>
                </a:cubicBezTo>
                <a:cubicBezTo>
                  <a:pt x="651" y="685"/>
                  <a:pt x="646" y="650"/>
                  <a:pt x="624" y="617"/>
                </a:cubicBezTo>
                <a:cubicBezTo>
                  <a:pt x="612" y="578"/>
                  <a:pt x="598" y="572"/>
                  <a:pt x="562" y="548"/>
                </a:cubicBezTo>
                <a:cubicBezTo>
                  <a:pt x="554" y="543"/>
                  <a:pt x="550" y="532"/>
                  <a:pt x="541" y="527"/>
                </a:cubicBezTo>
                <a:cubicBezTo>
                  <a:pt x="478" y="491"/>
                  <a:pt x="381" y="480"/>
                  <a:pt x="312" y="472"/>
                </a:cubicBezTo>
                <a:cubicBezTo>
                  <a:pt x="227" y="444"/>
                  <a:pt x="125" y="430"/>
                  <a:pt x="48" y="382"/>
                </a:cubicBezTo>
                <a:cubicBezTo>
                  <a:pt x="30" y="353"/>
                  <a:pt x="18" y="325"/>
                  <a:pt x="0" y="298"/>
                </a:cubicBezTo>
                <a:cubicBezTo>
                  <a:pt x="7" y="224"/>
                  <a:pt x="6" y="167"/>
                  <a:pt x="69" y="125"/>
                </a:cubicBezTo>
                <a:cubicBezTo>
                  <a:pt x="83" y="103"/>
                  <a:pt x="121" y="77"/>
                  <a:pt x="146" y="69"/>
                </a:cubicBezTo>
                <a:cubicBezTo>
                  <a:pt x="164" y="42"/>
                  <a:pt x="187" y="36"/>
                  <a:pt x="187" y="0"/>
                </a:cubicBezTo>
              </a:path>
            </a:pathLst>
          </a:custGeom>
          <a:noFill/>
          <a:ln w="9525">
            <a:solidFill>
              <a:schemeClr val="tx1"/>
            </a:solidFill>
            <a:prstDash val="dash"/>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60" name="Title 110">
            <a:extLst>
              <a:ext uri="{FF2B5EF4-FFF2-40B4-BE49-F238E27FC236}">
                <a16:creationId xmlns:a16="http://schemas.microsoft.com/office/drawing/2014/main" id="{BF58FCDE-0E85-E897-7A17-04A990B07011}"/>
              </a:ext>
            </a:extLst>
          </p:cNvPr>
          <p:cNvSpPr>
            <a:spLocks noGrp="1"/>
          </p:cNvSpPr>
          <p:nvPr>
            <p:ph type="title"/>
          </p:nvPr>
        </p:nvSpPr>
        <p:spPr/>
        <p:txBody>
          <a:bodyPr/>
          <a:lstStyle/>
          <a:p>
            <a:r>
              <a:rPr lang="en-US" altLang="en-US" dirty="0"/>
              <a:t>Mean shift</a:t>
            </a:r>
          </a:p>
        </p:txBody>
      </p:sp>
    </p:spTree>
    <p:extLst>
      <p:ext uri="{BB962C8B-B14F-4D97-AF65-F5344CB8AC3E}">
        <p14:creationId xmlns:p14="http://schemas.microsoft.com/office/powerpoint/2010/main" val="4189746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par>
                                <p:cTn id="9" presetID="1" presetClass="entr" presetSubtype="0" fill="hold" grpId="0" nodeType="withEffect">
                                  <p:stCondLst>
                                    <p:cond delay="0"/>
                                  </p:stCondLst>
                                  <p:childTnLst>
                                    <p:set>
                                      <p:cBhvr>
                                        <p:cTn id="10" dur="1" fill="hold">
                                          <p:stCondLst>
                                            <p:cond delay="0"/>
                                          </p:stCondLst>
                                        </p:cTn>
                                        <p:tgtEl>
                                          <p:spTgt spid="102504"/>
                                        </p:tgtEl>
                                        <p:attrNameLst>
                                          <p:attrName>style.visibility</p:attrName>
                                        </p:attrNameLst>
                                      </p:cBhvr>
                                      <p:to>
                                        <p:strVal val="visible"/>
                                      </p:to>
                                    </p:set>
                                  </p:childTnLst>
                                </p:cTn>
                              </p:par>
                            </p:childTnLst>
                          </p:cTn>
                        </p:par>
                        <p:par>
                          <p:cTn id="11" fill="hold" nodeType="afterGroup">
                            <p:stCondLst>
                              <p:cond delay="500"/>
                            </p:stCondLst>
                            <p:childTnLst>
                              <p:par>
                                <p:cTn id="12" presetID="22" presetClass="entr" presetSubtype="1" fill="hold" nodeType="afterEffect">
                                  <p:stCondLst>
                                    <p:cond delay="0"/>
                                  </p:stCondLst>
                                  <p:childTnLst>
                                    <p:set>
                                      <p:cBhvr>
                                        <p:cTn id="13" dur="1" fill="hold">
                                          <p:stCondLst>
                                            <p:cond delay="0"/>
                                          </p:stCondLst>
                                        </p:cTn>
                                        <p:tgtEl>
                                          <p:spTgt spid="102505"/>
                                        </p:tgtEl>
                                        <p:attrNameLst>
                                          <p:attrName>style.visibility</p:attrName>
                                        </p:attrNameLst>
                                      </p:cBhvr>
                                      <p:to>
                                        <p:strVal val="visible"/>
                                      </p:to>
                                    </p:set>
                                    <p:animEffect transition="in" filter="wipe(up)">
                                      <p:cBhvr>
                                        <p:cTn id="14" dur="500"/>
                                        <p:tgtEl>
                                          <p:spTgt spid="102505"/>
                                        </p:tgtEl>
                                      </p:cBhvr>
                                    </p:animEffect>
                                  </p:childTnLst>
                                </p:cTn>
                              </p:par>
                            </p:childTnLst>
                          </p:cTn>
                        </p:par>
                        <p:par>
                          <p:cTn id="15" fill="hold" nodeType="afterGroup">
                            <p:stCondLst>
                              <p:cond delay="1000"/>
                            </p:stCondLst>
                            <p:childTnLst>
                              <p:par>
                                <p:cTn id="16" presetID="1" presetClass="exit" presetSubtype="0" fill="hold" nodeType="afterEffect">
                                  <p:stCondLst>
                                    <p:cond delay="5000"/>
                                  </p:stCondLst>
                                  <p:childTnLst>
                                    <p:set>
                                      <p:cBhvr>
                                        <p:cTn id="17" dur="1" fill="hold">
                                          <p:stCondLst>
                                            <p:cond delay="0"/>
                                          </p:stCondLst>
                                        </p:cTn>
                                        <p:tgtEl>
                                          <p:spTgt spid="10250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3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strVal val="4*#ppt_w"/>
                                          </p:val>
                                        </p:tav>
                                        <p:tav tm="100000">
                                          <p:val>
                                            <p:strVal val="#ppt_w"/>
                                          </p:val>
                                        </p:tav>
                                      </p:tavLst>
                                    </p:anim>
                                    <p:anim calcmode="lin" valueType="num">
                                      <p:cBhvr>
                                        <p:cTn id="23" dur="500" fill="hold"/>
                                        <p:tgtEl>
                                          <p:spTgt spid="4"/>
                                        </p:tgtEl>
                                        <p:attrNameLst>
                                          <p:attrName>ppt_h</p:attrName>
                                        </p:attrNameLst>
                                      </p:cBhvr>
                                      <p:tavLst>
                                        <p:tav tm="0">
                                          <p:val>
                                            <p:strVal val="4*#ppt_h"/>
                                          </p:val>
                                        </p:tav>
                                        <p:tav tm="100000">
                                          <p:val>
                                            <p:strVal val="#ppt_h"/>
                                          </p:val>
                                        </p:tav>
                                      </p:tavLst>
                                    </p:anim>
                                  </p:childTnLst>
                                </p:cTn>
                              </p:par>
                              <p:par>
                                <p:cTn id="24" presetID="1" presetClass="entr" presetSubtype="0" fill="hold" grpId="0" nodeType="withEffect">
                                  <p:stCondLst>
                                    <p:cond delay="0"/>
                                  </p:stCondLst>
                                  <p:childTnLst>
                                    <p:set>
                                      <p:cBhvr>
                                        <p:cTn id="25" dur="1" fill="hold">
                                          <p:stCondLst>
                                            <p:cond delay="0"/>
                                          </p:stCondLst>
                                        </p:cTn>
                                        <p:tgtEl>
                                          <p:spTgt spid="102506"/>
                                        </p:tgtEl>
                                        <p:attrNameLst>
                                          <p:attrName>style.visibility</p:attrName>
                                        </p:attrNameLst>
                                      </p:cBhvr>
                                      <p:to>
                                        <p:strVal val="visible"/>
                                      </p:to>
                                    </p:se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102507"/>
                                        </p:tgtEl>
                                        <p:attrNameLst>
                                          <p:attrName>style.visibility</p:attrName>
                                        </p:attrNameLst>
                                      </p:cBhvr>
                                      <p:to>
                                        <p:strVal val="visible"/>
                                      </p:to>
                                    </p:set>
                                    <p:animEffect transition="in" filter="wipe(up)">
                                      <p:cBhvr>
                                        <p:cTn id="29" dur="500"/>
                                        <p:tgtEl>
                                          <p:spTgt spid="102507"/>
                                        </p:tgtEl>
                                      </p:cBhvr>
                                    </p:animEffect>
                                  </p:childTnLst>
                                </p:cTn>
                              </p:par>
                            </p:childTnLst>
                          </p:cTn>
                        </p:par>
                        <p:par>
                          <p:cTn id="30" fill="hold" nodeType="afterGroup">
                            <p:stCondLst>
                              <p:cond delay="1000"/>
                            </p:stCondLst>
                            <p:childTnLst>
                              <p:par>
                                <p:cTn id="31" presetID="1" presetClass="exit" presetSubtype="0" fill="hold" nodeType="afterEffect">
                                  <p:stCondLst>
                                    <p:cond delay="5000"/>
                                  </p:stCondLst>
                                  <p:childTnLst>
                                    <p:set>
                                      <p:cBhvr>
                                        <p:cTn id="32" dur="1" fill="hold">
                                          <p:stCondLst>
                                            <p:cond delay="0"/>
                                          </p:stCondLst>
                                        </p:cTn>
                                        <p:tgtEl>
                                          <p:spTgt spid="10250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2508"/>
                                        </p:tgtEl>
                                        <p:attrNameLst>
                                          <p:attrName>style.visibility</p:attrName>
                                        </p:attrNameLst>
                                      </p:cBhvr>
                                      <p:to>
                                        <p:strVal val="visible"/>
                                      </p:to>
                                    </p:set>
                                    <p:animEffect transition="in" filter="wipe(left)">
                                      <p:cBhvr>
                                        <p:cTn id="37" dur="500"/>
                                        <p:tgtEl>
                                          <p:spTgt spid="102508"/>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02509"/>
                                        </p:tgtEl>
                                        <p:attrNameLst>
                                          <p:attrName>style.visibility</p:attrName>
                                        </p:attrNameLst>
                                      </p:cBhvr>
                                      <p:to>
                                        <p:strVal val="visible"/>
                                      </p:to>
                                    </p:set>
                                  </p:childTnLst>
                                </p:cTn>
                              </p:par>
                            </p:childTnLst>
                          </p:cTn>
                        </p:par>
                        <p:par>
                          <p:cTn id="40" fill="hold" nodeType="afterGroup">
                            <p:stCondLst>
                              <p:cond delay="500"/>
                            </p:stCondLst>
                            <p:childTnLst>
                              <p:par>
                                <p:cTn id="41" presetID="1" presetClass="entr" presetSubtype="0" fill="hold" grpId="1" nodeType="afterEffect">
                                  <p:stCondLst>
                                    <p:cond delay="0"/>
                                  </p:stCondLst>
                                  <p:childTnLst>
                                    <p:set>
                                      <p:cBhvr>
                                        <p:cTn id="42" dur="1" fill="hold">
                                          <p:stCondLst>
                                            <p:cond delay="0"/>
                                          </p:stCondLst>
                                        </p:cTn>
                                        <p:tgtEl>
                                          <p:spTgt spid="102509"/>
                                        </p:tgtEl>
                                        <p:attrNameLst>
                                          <p:attrName>style.visibility</p:attrName>
                                        </p:attrNameLst>
                                      </p:cBhvr>
                                      <p:to>
                                        <p:strVal val="visible"/>
                                      </p:to>
                                    </p:set>
                                  </p:childTnLst>
                                </p:cTn>
                              </p:par>
                            </p:childTnLst>
                          </p:cTn>
                        </p:par>
                        <p:par>
                          <p:cTn id="43" fill="hold" nodeType="afterGroup">
                            <p:stCondLst>
                              <p:cond delay="500"/>
                            </p:stCondLst>
                            <p:childTnLst>
                              <p:par>
                                <p:cTn id="44" presetID="22" presetClass="entr" presetSubtype="4" fill="hold" nodeType="afterEffect">
                                  <p:stCondLst>
                                    <p:cond delay="0"/>
                                  </p:stCondLst>
                                  <p:childTnLst>
                                    <p:set>
                                      <p:cBhvr>
                                        <p:cTn id="45" dur="1" fill="hold">
                                          <p:stCondLst>
                                            <p:cond delay="0"/>
                                          </p:stCondLst>
                                        </p:cTn>
                                        <p:tgtEl>
                                          <p:spTgt spid="102510"/>
                                        </p:tgtEl>
                                        <p:attrNameLst>
                                          <p:attrName>style.visibility</p:attrName>
                                        </p:attrNameLst>
                                      </p:cBhvr>
                                      <p:to>
                                        <p:strVal val="visible"/>
                                      </p:to>
                                    </p:set>
                                    <p:animEffect transition="in" filter="wipe(down)">
                                      <p:cBhvr>
                                        <p:cTn id="46" dur="500"/>
                                        <p:tgtEl>
                                          <p:spTgt spid="102510"/>
                                        </p:tgtEl>
                                      </p:cBhvr>
                                    </p:animEffect>
                                  </p:childTnLst>
                                </p:cTn>
                              </p:par>
                            </p:childTnLst>
                          </p:cTn>
                        </p:par>
                        <p:par>
                          <p:cTn id="47" fill="hold" nodeType="afterGroup">
                            <p:stCondLst>
                              <p:cond delay="1000"/>
                            </p:stCondLst>
                            <p:childTnLst>
                              <p:par>
                                <p:cTn id="48" presetID="1" presetClass="exit" presetSubtype="0" fill="hold" nodeType="afterEffect">
                                  <p:stCondLst>
                                    <p:cond delay="3000"/>
                                  </p:stCondLst>
                                  <p:childTnLst>
                                    <p:set>
                                      <p:cBhvr>
                                        <p:cTn id="49" dur="1" fill="hold">
                                          <p:stCondLst>
                                            <p:cond delay="0"/>
                                          </p:stCondLst>
                                        </p:cTn>
                                        <p:tgtEl>
                                          <p:spTgt spid="1025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4" grpId="0" animBg="1"/>
      <p:bldP spid="102506" grpId="0" animBg="1"/>
      <p:bldP spid="102508" grpId="0" animBg="1"/>
      <p:bldP spid="102509" grpId="0" animBg="1"/>
      <p:bldP spid="10250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5371-572A-C372-CD9C-4B3EABBF25D4}"/>
            </a:ext>
          </a:extLst>
        </p:cNvPr>
        <p:cNvGrpSpPr/>
        <p:nvPr/>
      </p:nvGrpSpPr>
      <p:grpSpPr>
        <a:xfrm>
          <a:off x="0" y="0"/>
          <a:ext cx="0" cy="0"/>
          <a:chOff x="0" y="0"/>
          <a:chExt cx="0" cy="0"/>
        </a:xfrm>
      </p:grpSpPr>
      <p:sp>
        <p:nvSpPr>
          <p:cNvPr id="46082" name="Oval 2">
            <a:extLst>
              <a:ext uri="{FF2B5EF4-FFF2-40B4-BE49-F238E27FC236}">
                <a16:creationId xmlns:a16="http://schemas.microsoft.com/office/drawing/2014/main" id="{807ACAF1-F00B-138C-0E1E-C4CC0D315FDE}"/>
              </a:ext>
            </a:extLst>
          </p:cNvPr>
          <p:cNvSpPr>
            <a:spLocks noChangeArrowheads="1"/>
          </p:cNvSpPr>
          <p:nvPr/>
        </p:nvSpPr>
        <p:spPr bwMode="auto">
          <a:xfrm>
            <a:off x="70866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83" name="Oval 3">
            <a:extLst>
              <a:ext uri="{FF2B5EF4-FFF2-40B4-BE49-F238E27FC236}">
                <a16:creationId xmlns:a16="http://schemas.microsoft.com/office/drawing/2014/main" id="{3E243D41-B987-96CD-13FD-08811C161D2C}"/>
              </a:ext>
            </a:extLst>
          </p:cNvPr>
          <p:cNvSpPr>
            <a:spLocks noChangeArrowheads="1"/>
          </p:cNvSpPr>
          <p:nvPr/>
        </p:nvSpPr>
        <p:spPr bwMode="auto">
          <a:xfrm>
            <a:off x="7292975"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84" name="Oval 4">
            <a:extLst>
              <a:ext uri="{FF2B5EF4-FFF2-40B4-BE49-F238E27FC236}">
                <a16:creationId xmlns:a16="http://schemas.microsoft.com/office/drawing/2014/main" id="{E5725E17-9D61-7CE2-B0DC-6E0651DF2257}"/>
              </a:ext>
            </a:extLst>
          </p:cNvPr>
          <p:cNvSpPr>
            <a:spLocks noChangeArrowheads="1"/>
          </p:cNvSpPr>
          <p:nvPr/>
        </p:nvSpPr>
        <p:spPr bwMode="auto">
          <a:xfrm>
            <a:off x="7216775" y="3276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85" name="Oval 5">
            <a:extLst>
              <a:ext uri="{FF2B5EF4-FFF2-40B4-BE49-F238E27FC236}">
                <a16:creationId xmlns:a16="http://schemas.microsoft.com/office/drawing/2014/main" id="{F58BA2FC-5B13-C29B-8151-426C40403F04}"/>
              </a:ext>
            </a:extLst>
          </p:cNvPr>
          <p:cNvSpPr>
            <a:spLocks noChangeArrowheads="1"/>
          </p:cNvSpPr>
          <p:nvPr/>
        </p:nvSpPr>
        <p:spPr bwMode="auto">
          <a:xfrm>
            <a:off x="6964363" y="32210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86" name="Oval 6">
            <a:extLst>
              <a:ext uri="{FF2B5EF4-FFF2-40B4-BE49-F238E27FC236}">
                <a16:creationId xmlns:a16="http://schemas.microsoft.com/office/drawing/2014/main" id="{9B0B7DD9-3937-714B-4ED2-2F96960975B3}"/>
              </a:ext>
            </a:extLst>
          </p:cNvPr>
          <p:cNvSpPr>
            <a:spLocks noChangeArrowheads="1"/>
          </p:cNvSpPr>
          <p:nvPr/>
        </p:nvSpPr>
        <p:spPr bwMode="auto">
          <a:xfrm>
            <a:off x="7205663"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87" name="Oval 7">
            <a:extLst>
              <a:ext uri="{FF2B5EF4-FFF2-40B4-BE49-F238E27FC236}">
                <a16:creationId xmlns:a16="http://schemas.microsoft.com/office/drawing/2014/main" id="{C74ED79A-B4B8-9AE1-FBA5-AAD02AF9063B}"/>
              </a:ext>
            </a:extLst>
          </p:cNvPr>
          <p:cNvSpPr>
            <a:spLocks noChangeArrowheads="1"/>
          </p:cNvSpPr>
          <p:nvPr/>
        </p:nvSpPr>
        <p:spPr bwMode="auto">
          <a:xfrm>
            <a:off x="6978650"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88" name="Oval 8">
            <a:extLst>
              <a:ext uri="{FF2B5EF4-FFF2-40B4-BE49-F238E27FC236}">
                <a16:creationId xmlns:a16="http://schemas.microsoft.com/office/drawing/2014/main" id="{8AEC25DC-5692-058D-6523-4A43C7273905}"/>
              </a:ext>
            </a:extLst>
          </p:cNvPr>
          <p:cNvSpPr>
            <a:spLocks noChangeArrowheads="1"/>
          </p:cNvSpPr>
          <p:nvPr/>
        </p:nvSpPr>
        <p:spPr bwMode="auto">
          <a:xfrm>
            <a:off x="7456488" y="36147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89" name="Oval 9">
            <a:extLst>
              <a:ext uri="{FF2B5EF4-FFF2-40B4-BE49-F238E27FC236}">
                <a16:creationId xmlns:a16="http://schemas.microsoft.com/office/drawing/2014/main" id="{71CE54C0-23F8-E432-B348-278891FD4976}"/>
              </a:ext>
            </a:extLst>
          </p:cNvPr>
          <p:cNvSpPr>
            <a:spLocks noChangeArrowheads="1"/>
          </p:cNvSpPr>
          <p:nvPr/>
        </p:nvSpPr>
        <p:spPr bwMode="auto">
          <a:xfrm>
            <a:off x="6846888"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90" name="Oval 10">
            <a:extLst>
              <a:ext uri="{FF2B5EF4-FFF2-40B4-BE49-F238E27FC236}">
                <a16:creationId xmlns:a16="http://schemas.microsoft.com/office/drawing/2014/main" id="{E7DAF602-E2F8-4E77-1E40-5A109BC89415}"/>
              </a:ext>
            </a:extLst>
          </p:cNvPr>
          <p:cNvSpPr>
            <a:spLocks noChangeArrowheads="1"/>
          </p:cNvSpPr>
          <p:nvPr/>
        </p:nvSpPr>
        <p:spPr bwMode="auto">
          <a:xfrm>
            <a:off x="7586663"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91" name="Oval 11">
            <a:extLst>
              <a:ext uri="{FF2B5EF4-FFF2-40B4-BE49-F238E27FC236}">
                <a16:creationId xmlns:a16="http://schemas.microsoft.com/office/drawing/2014/main" id="{99840708-2164-56E7-8C0D-7B34BD68AF11}"/>
              </a:ext>
            </a:extLst>
          </p:cNvPr>
          <p:cNvSpPr>
            <a:spLocks noChangeArrowheads="1"/>
          </p:cNvSpPr>
          <p:nvPr/>
        </p:nvSpPr>
        <p:spPr bwMode="auto">
          <a:xfrm>
            <a:off x="7445375" y="31432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92" name="Oval 12">
            <a:extLst>
              <a:ext uri="{FF2B5EF4-FFF2-40B4-BE49-F238E27FC236}">
                <a16:creationId xmlns:a16="http://schemas.microsoft.com/office/drawing/2014/main" id="{9D70C26B-FF8C-9022-8D84-E2618082D7B9}"/>
              </a:ext>
            </a:extLst>
          </p:cNvPr>
          <p:cNvSpPr>
            <a:spLocks noChangeArrowheads="1"/>
          </p:cNvSpPr>
          <p:nvPr/>
        </p:nvSpPr>
        <p:spPr bwMode="auto">
          <a:xfrm>
            <a:off x="716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93" name="Oval 13">
            <a:extLst>
              <a:ext uri="{FF2B5EF4-FFF2-40B4-BE49-F238E27FC236}">
                <a16:creationId xmlns:a16="http://schemas.microsoft.com/office/drawing/2014/main" id="{10652B05-E281-EC9C-6F87-448F2C64609F}"/>
              </a:ext>
            </a:extLst>
          </p:cNvPr>
          <p:cNvSpPr>
            <a:spLocks noChangeArrowheads="1"/>
          </p:cNvSpPr>
          <p:nvPr/>
        </p:nvSpPr>
        <p:spPr bwMode="auto">
          <a:xfrm>
            <a:off x="7315200" y="3810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94" name="Oval 14">
            <a:extLst>
              <a:ext uri="{FF2B5EF4-FFF2-40B4-BE49-F238E27FC236}">
                <a16:creationId xmlns:a16="http://schemas.microsoft.com/office/drawing/2014/main" id="{1E557840-4BA6-B752-D152-EC390E5D0267}"/>
              </a:ext>
            </a:extLst>
          </p:cNvPr>
          <p:cNvSpPr>
            <a:spLocks noChangeArrowheads="1"/>
          </p:cNvSpPr>
          <p:nvPr/>
        </p:nvSpPr>
        <p:spPr bwMode="auto">
          <a:xfrm>
            <a:off x="7010400" y="38306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95" name="Oval 15">
            <a:extLst>
              <a:ext uri="{FF2B5EF4-FFF2-40B4-BE49-F238E27FC236}">
                <a16:creationId xmlns:a16="http://schemas.microsoft.com/office/drawing/2014/main" id="{29D104AD-BAE3-71C3-1B40-57B54CC32B56}"/>
              </a:ext>
            </a:extLst>
          </p:cNvPr>
          <p:cNvSpPr>
            <a:spLocks noChangeArrowheads="1"/>
          </p:cNvSpPr>
          <p:nvPr/>
        </p:nvSpPr>
        <p:spPr bwMode="auto">
          <a:xfrm>
            <a:off x="6705600" y="36798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96" name="Oval 16">
            <a:extLst>
              <a:ext uri="{FF2B5EF4-FFF2-40B4-BE49-F238E27FC236}">
                <a16:creationId xmlns:a16="http://schemas.microsoft.com/office/drawing/2014/main" id="{7FD079FB-6B37-F3DD-DFBC-C6B76D3EEE9B}"/>
              </a:ext>
            </a:extLst>
          </p:cNvPr>
          <p:cNvSpPr>
            <a:spLocks noChangeArrowheads="1"/>
          </p:cNvSpPr>
          <p:nvPr/>
        </p:nvSpPr>
        <p:spPr bwMode="auto">
          <a:xfrm>
            <a:off x="64770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97" name="Oval 17">
            <a:extLst>
              <a:ext uri="{FF2B5EF4-FFF2-40B4-BE49-F238E27FC236}">
                <a16:creationId xmlns:a16="http://schemas.microsoft.com/office/drawing/2014/main" id="{A816A46B-5A5B-E01D-3C7A-885BD87F88D9}"/>
              </a:ext>
            </a:extLst>
          </p:cNvPr>
          <p:cNvSpPr>
            <a:spLocks noChangeArrowheads="1"/>
          </p:cNvSpPr>
          <p:nvPr/>
        </p:nvSpPr>
        <p:spPr bwMode="auto">
          <a:xfrm>
            <a:off x="6705600" y="3200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98" name="Oval 18">
            <a:extLst>
              <a:ext uri="{FF2B5EF4-FFF2-40B4-BE49-F238E27FC236}">
                <a16:creationId xmlns:a16="http://schemas.microsoft.com/office/drawing/2014/main" id="{15B7258C-BC63-1234-E23A-8B36BE3F53AF}"/>
              </a:ext>
            </a:extLst>
          </p:cNvPr>
          <p:cNvSpPr>
            <a:spLocks noChangeArrowheads="1"/>
          </p:cNvSpPr>
          <p:nvPr/>
        </p:nvSpPr>
        <p:spPr bwMode="auto">
          <a:xfrm>
            <a:off x="77724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099" name="Oval 19">
            <a:extLst>
              <a:ext uri="{FF2B5EF4-FFF2-40B4-BE49-F238E27FC236}">
                <a16:creationId xmlns:a16="http://schemas.microsoft.com/office/drawing/2014/main" id="{E7B4E2F2-9ABD-33D7-F880-107CF7E3BB4E}"/>
              </a:ext>
            </a:extLst>
          </p:cNvPr>
          <p:cNvSpPr>
            <a:spLocks noChangeArrowheads="1"/>
          </p:cNvSpPr>
          <p:nvPr/>
        </p:nvSpPr>
        <p:spPr bwMode="auto">
          <a:xfrm>
            <a:off x="7696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00" name="Oval 20">
            <a:extLst>
              <a:ext uri="{FF2B5EF4-FFF2-40B4-BE49-F238E27FC236}">
                <a16:creationId xmlns:a16="http://schemas.microsoft.com/office/drawing/2014/main" id="{5363F6BB-7F83-EB84-C492-10249A83BFFD}"/>
              </a:ext>
            </a:extLst>
          </p:cNvPr>
          <p:cNvSpPr>
            <a:spLocks noChangeArrowheads="1"/>
          </p:cNvSpPr>
          <p:nvPr/>
        </p:nvSpPr>
        <p:spPr bwMode="auto">
          <a:xfrm>
            <a:off x="7412038" y="40941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01" name="Oval 21">
            <a:extLst>
              <a:ext uri="{FF2B5EF4-FFF2-40B4-BE49-F238E27FC236}">
                <a16:creationId xmlns:a16="http://schemas.microsoft.com/office/drawing/2014/main" id="{7F8D8154-C351-9FAA-94C8-85D3C811E122}"/>
              </a:ext>
            </a:extLst>
          </p:cNvPr>
          <p:cNvSpPr>
            <a:spLocks noChangeArrowheads="1"/>
          </p:cNvSpPr>
          <p:nvPr/>
        </p:nvSpPr>
        <p:spPr bwMode="auto">
          <a:xfrm>
            <a:off x="7010400" y="4114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02" name="Oval 22">
            <a:extLst>
              <a:ext uri="{FF2B5EF4-FFF2-40B4-BE49-F238E27FC236}">
                <a16:creationId xmlns:a16="http://schemas.microsoft.com/office/drawing/2014/main" id="{8FEC3B45-2235-09C5-C223-850E32244643}"/>
              </a:ext>
            </a:extLst>
          </p:cNvPr>
          <p:cNvSpPr>
            <a:spLocks noChangeArrowheads="1"/>
          </p:cNvSpPr>
          <p:nvPr/>
        </p:nvSpPr>
        <p:spPr bwMode="auto">
          <a:xfrm>
            <a:off x="6553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03" name="Oval 23">
            <a:extLst>
              <a:ext uri="{FF2B5EF4-FFF2-40B4-BE49-F238E27FC236}">
                <a16:creationId xmlns:a16="http://schemas.microsoft.com/office/drawing/2014/main" id="{A411A1B9-C005-A3C1-A1D2-3F35051B9243}"/>
              </a:ext>
            </a:extLst>
          </p:cNvPr>
          <p:cNvSpPr>
            <a:spLocks noChangeArrowheads="1"/>
          </p:cNvSpPr>
          <p:nvPr/>
        </p:nvSpPr>
        <p:spPr bwMode="auto">
          <a:xfrm>
            <a:off x="61722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04" name="Oval 24">
            <a:extLst>
              <a:ext uri="{FF2B5EF4-FFF2-40B4-BE49-F238E27FC236}">
                <a16:creationId xmlns:a16="http://schemas.microsoft.com/office/drawing/2014/main" id="{CF2EF8ED-C7A8-1B5D-AF10-4A83CFD73119}"/>
              </a:ext>
            </a:extLst>
          </p:cNvPr>
          <p:cNvSpPr>
            <a:spLocks noChangeArrowheads="1"/>
          </p:cNvSpPr>
          <p:nvPr/>
        </p:nvSpPr>
        <p:spPr bwMode="auto">
          <a:xfrm>
            <a:off x="60960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05" name="Oval 25">
            <a:extLst>
              <a:ext uri="{FF2B5EF4-FFF2-40B4-BE49-F238E27FC236}">
                <a16:creationId xmlns:a16="http://schemas.microsoft.com/office/drawing/2014/main" id="{CCEAD509-6E06-532A-24BF-266E8434D706}"/>
              </a:ext>
            </a:extLst>
          </p:cNvPr>
          <p:cNvSpPr>
            <a:spLocks noChangeArrowheads="1"/>
          </p:cNvSpPr>
          <p:nvPr/>
        </p:nvSpPr>
        <p:spPr bwMode="auto">
          <a:xfrm>
            <a:off x="64770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06" name="Oval 26">
            <a:extLst>
              <a:ext uri="{FF2B5EF4-FFF2-40B4-BE49-F238E27FC236}">
                <a16:creationId xmlns:a16="http://schemas.microsoft.com/office/drawing/2014/main" id="{79628228-9976-4161-662D-CED4524A3FE5}"/>
              </a:ext>
            </a:extLst>
          </p:cNvPr>
          <p:cNvSpPr>
            <a:spLocks noChangeArrowheads="1"/>
          </p:cNvSpPr>
          <p:nvPr/>
        </p:nvSpPr>
        <p:spPr bwMode="auto">
          <a:xfrm>
            <a:off x="68580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07" name="Oval 27">
            <a:extLst>
              <a:ext uri="{FF2B5EF4-FFF2-40B4-BE49-F238E27FC236}">
                <a16:creationId xmlns:a16="http://schemas.microsoft.com/office/drawing/2014/main" id="{122FF33D-E86A-0244-0048-996D5321AE82}"/>
              </a:ext>
            </a:extLst>
          </p:cNvPr>
          <p:cNvSpPr>
            <a:spLocks noChangeArrowheads="1"/>
          </p:cNvSpPr>
          <p:nvPr/>
        </p:nvSpPr>
        <p:spPr bwMode="auto">
          <a:xfrm>
            <a:off x="7445375"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08" name="Oval 28">
            <a:extLst>
              <a:ext uri="{FF2B5EF4-FFF2-40B4-BE49-F238E27FC236}">
                <a16:creationId xmlns:a16="http://schemas.microsoft.com/office/drawing/2014/main" id="{2839CA9A-D5AF-4F36-121D-142E562E5264}"/>
              </a:ext>
            </a:extLst>
          </p:cNvPr>
          <p:cNvSpPr>
            <a:spLocks noChangeArrowheads="1"/>
          </p:cNvSpPr>
          <p:nvPr/>
        </p:nvSpPr>
        <p:spPr bwMode="auto">
          <a:xfrm>
            <a:off x="71628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09" name="Oval 29">
            <a:extLst>
              <a:ext uri="{FF2B5EF4-FFF2-40B4-BE49-F238E27FC236}">
                <a16:creationId xmlns:a16="http://schemas.microsoft.com/office/drawing/2014/main" id="{C2683DA8-B7DB-D100-7305-5130A1E37D7D}"/>
              </a:ext>
            </a:extLst>
          </p:cNvPr>
          <p:cNvSpPr>
            <a:spLocks noChangeArrowheads="1"/>
          </p:cNvSpPr>
          <p:nvPr/>
        </p:nvSpPr>
        <p:spPr bwMode="auto">
          <a:xfrm>
            <a:off x="62484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10" name="Oval 30">
            <a:extLst>
              <a:ext uri="{FF2B5EF4-FFF2-40B4-BE49-F238E27FC236}">
                <a16:creationId xmlns:a16="http://schemas.microsoft.com/office/drawing/2014/main" id="{5CA2AF99-4B16-DC05-1726-9898A1F6C715}"/>
              </a:ext>
            </a:extLst>
          </p:cNvPr>
          <p:cNvSpPr>
            <a:spLocks noChangeArrowheads="1"/>
          </p:cNvSpPr>
          <p:nvPr/>
        </p:nvSpPr>
        <p:spPr bwMode="auto">
          <a:xfrm>
            <a:off x="66294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11" name="Oval 31">
            <a:extLst>
              <a:ext uri="{FF2B5EF4-FFF2-40B4-BE49-F238E27FC236}">
                <a16:creationId xmlns:a16="http://schemas.microsoft.com/office/drawing/2014/main" id="{B91E86BD-B116-F202-E8E9-025AB096D372}"/>
              </a:ext>
            </a:extLst>
          </p:cNvPr>
          <p:cNvSpPr>
            <a:spLocks noChangeArrowheads="1"/>
          </p:cNvSpPr>
          <p:nvPr/>
        </p:nvSpPr>
        <p:spPr bwMode="auto">
          <a:xfrm>
            <a:off x="7162800" y="198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12" name="Oval 32">
            <a:extLst>
              <a:ext uri="{FF2B5EF4-FFF2-40B4-BE49-F238E27FC236}">
                <a16:creationId xmlns:a16="http://schemas.microsoft.com/office/drawing/2014/main" id="{6EEB1910-5872-B544-0735-137FCF5B5E93}"/>
              </a:ext>
            </a:extLst>
          </p:cNvPr>
          <p:cNvSpPr>
            <a:spLocks noChangeArrowheads="1"/>
          </p:cNvSpPr>
          <p:nvPr/>
        </p:nvSpPr>
        <p:spPr bwMode="auto">
          <a:xfrm>
            <a:off x="6705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13" name="Oval 33">
            <a:extLst>
              <a:ext uri="{FF2B5EF4-FFF2-40B4-BE49-F238E27FC236}">
                <a16:creationId xmlns:a16="http://schemas.microsoft.com/office/drawing/2014/main" id="{82CD5CD8-B812-1269-2604-55FC69C3BE04}"/>
              </a:ext>
            </a:extLst>
          </p:cNvPr>
          <p:cNvSpPr>
            <a:spLocks noChangeArrowheads="1"/>
          </p:cNvSpPr>
          <p:nvPr/>
        </p:nvSpPr>
        <p:spPr bwMode="auto">
          <a:xfrm>
            <a:off x="7445375"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14" name="Oval 34">
            <a:extLst>
              <a:ext uri="{FF2B5EF4-FFF2-40B4-BE49-F238E27FC236}">
                <a16:creationId xmlns:a16="http://schemas.microsoft.com/office/drawing/2014/main" id="{0C5891F9-5E0B-6163-AA59-23B292D01B3B}"/>
              </a:ext>
            </a:extLst>
          </p:cNvPr>
          <p:cNvSpPr>
            <a:spLocks noChangeArrowheads="1"/>
          </p:cNvSpPr>
          <p:nvPr/>
        </p:nvSpPr>
        <p:spPr bwMode="auto">
          <a:xfrm>
            <a:off x="7445375" y="1371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15" name="Oval 35">
            <a:extLst>
              <a:ext uri="{FF2B5EF4-FFF2-40B4-BE49-F238E27FC236}">
                <a16:creationId xmlns:a16="http://schemas.microsoft.com/office/drawing/2014/main" id="{F6A884D6-4007-2268-FDC2-1CDC459EEE6F}"/>
              </a:ext>
            </a:extLst>
          </p:cNvPr>
          <p:cNvSpPr>
            <a:spLocks noChangeArrowheads="1"/>
          </p:cNvSpPr>
          <p:nvPr/>
        </p:nvSpPr>
        <p:spPr bwMode="auto">
          <a:xfrm>
            <a:off x="7696200" y="2133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16" name="Oval 36">
            <a:extLst>
              <a:ext uri="{FF2B5EF4-FFF2-40B4-BE49-F238E27FC236}">
                <a16:creationId xmlns:a16="http://schemas.microsoft.com/office/drawing/2014/main" id="{D6225C0D-CC4F-7E19-757E-DB4081D52B07}"/>
              </a:ext>
            </a:extLst>
          </p:cNvPr>
          <p:cNvSpPr>
            <a:spLocks noChangeArrowheads="1"/>
          </p:cNvSpPr>
          <p:nvPr/>
        </p:nvSpPr>
        <p:spPr bwMode="auto">
          <a:xfrm>
            <a:off x="7783513" y="2676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17" name="Oval 37">
            <a:extLst>
              <a:ext uri="{FF2B5EF4-FFF2-40B4-BE49-F238E27FC236}">
                <a16:creationId xmlns:a16="http://schemas.microsoft.com/office/drawing/2014/main" id="{C7656DA6-C044-C9D0-14AA-BA56359EDE35}"/>
              </a:ext>
            </a:extLst>
          </p:cNvPr>
          <p:cNvSpPr>
            <a:spLocks noChangeArrowheads="1"/>
          </p:cNvSpPr>
          <p:nvPr/>
        </p:nvSpPr>
        <p:spPr bwMode="auto">
          <a:xfrm>
            <a:off x="77724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18" name="Oval 38">
            <a:extLst>
              <a:ext uri="{FF2B5EF4-FFF2-40B4-BE49-F238E27FC236}">
                <a16:creationId xmlns:a16="http://schemas.microsoft.com/office/drawing/2014/main" id="{4D757F66-2E69-D70B-C83E-C0DD6EB499F4}"/>
              </a:ext>
            </a:extLst>
          </p:cNvPr>
          <p:cNvSpPr>
            <a:spLocks noChangeArrowheads="1"/>
          </p:cNvSpPr>
          <p:nvPr/>
        </p:nvSpPr>
        <p:spPr bwMode="auto">
          <a:xfrm>
            <a:off x="81534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19" name="Oval 39">
            <a:extLst>
              <a:ext uri="{FF2B5EF4-FFF2-40B4-BE49-F238E27FC236}">
                <a16:creationId xmlns:a16="http://schemas.microsoft.com/office/drawing/2014/main" id="{6F9F66B2-8601-67FC-1847-A4DE4AA82F45}"/>
              </a:ext>
            </a:extLst>
          </p:cNvPr>
          <p:cNvSpPr>
            <a:spLocks noChangeArrowheads="1"/>
          </p:cNvSpPr>
          <p:nvPr/>
        </p:nvSpPr>
        <p:spPr bwMode="auto">
          <a:xfrm>
            <a:off x="81534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20" name="Oval 40">
            <a:extLst>
              <a:ext uri="{FF2B5EF4-FFF2-40B4-BE49-F238E27FC236}">
                <a16:creationId xmlns:a16="http://schemas.microsoft.com/office/drawing/2014/main" id="{58391AA4-7811-61A7-28F8-CFE87D39266F}"/>
              </a:ext>
            </a:extLst>
          </p:cNvPr>
          <p:cNvSpPr>
            <a:spLocks noChangeArrowheads="1"/>
          </p:cNvSpPr>
          <p:nvPr/>
        </p:nvSpPr>
        <p:spPr bwMode="auto">
          <a:xfrm>
            <a:off x="8077200" y="2057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21" name="Oval 41">
            <a:extLst>
              <a:ext uri="{FF2B5EF4-FFF2-40B4-BE49-F238E27FC236}">
                <a16:creationId xmlns:a16="http://schemas.microsoft.com/office/drawing/2014/main" id="{AB5226BA-5066-E8A3-41EF-FB90FBDCFA25}"/>
              </a:ext>
            </a:extLst>
          </p:cNvPr>
          <p:cNvSpPr>
            <a:spLocks noChangeArrowheads="1"/>
          </p:cNvSpPr>
          <p:nvPr/>
        </p:nvSpPr>
        <p:spPr bwMode="auto">
          <a:xfrm>
            <a:off x="78486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22" name="Oval 42">
            <a:extLst>
              <a:ext uri="{FF2B5EF4-FFF2-40B4-BE49-F238E27FC236}">
                <a16:creationId xmlns:a16="http://schemas.microsoft.com/office/drawing/2014/main" id="{862B9822-CDEA-EF78-06E7-D9136B4D4335}"/>
              </a:ext>
            </a:extLst>
          </p:cNvPr>
          <p:cNvSpPr>
            <a:spLocks noChangeArrowheads="1"/>
          </p:cNvSpPr>
          <p:nvPr/>
        </p:nvSpPr>
        <p:spPr bwMode="auto">
          <a:xfrm>
            <a:off x="8458200" y="1295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23" name="Oval 43">
            <a:extLst>
              <a:ext uri="{FF2B5EF4-FFF2-40B4-BE49-F238E27FC236}">
                <a16:creationId xmlns:a16="http://schemas.microsoft.com/office/drawing/2014/main" id="{F3D86AF1-8E5C-2D95-5B0D-5DECF188FEF1}"/>
              </a:ext>
            </a:extLst>
          </p:cNvPr>
          <p:cNvSpPr>
            <a:spLocks noChangeArrowheads="1"/>
          </p:cNvSpPr>
          <p:nvPr/>
        </p:nvSpPr>
        <p:spPr bwMode="auto">
          <a:xfrm>
            <a:off x="8534400" y="1752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24" name="Oval 44">
            <a:extLst>
              <a:ext uri="{FF2B5EF4-FFF2-40B4-BE49-F238E27FC236}">
                <a16:creationId xmlns:a16="http://schemas.microsoft.com/office/drawing/2014/main" id="{835687D6-9340-9AFE-E081-FB7CC994B4E0}"/>
              </a:ext>
            </a:extLst>
          </p:cNvPr>
          <p:cNvSpPr>
            <a:spLocks noChangeArrowheads="1"/>
          </p:cNvSpPr>
          <p:nvPr/>
        </p:nvSpPr>
        <p:spPr bwMode="auto">
          <a:xfrm>
            <a:off x="8839200" y="2362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25" name="Oval 45">
            <a:extLst>
              <a:ext uri="{FF2B5EF4-FFF2-40B4-BE49-F238E27FC236}">
                <a16:creationId xmlns:a16="http://schemas.microsoft.com/office/drawing/2014/main" id="{D431103A-871C-FBD9-4504-5E7F65F14C08}"/>
              </a:ext>
            </a:extLst>
          </p:cNvPr>
          <p:cNvSpPr>
            <a:spLocks noChangeArrowheads="1"/>
          </p:cNvSpPr>
          <p:nvPr/>
        </p:nvSpPr>
        <p:spPr bwMode="auto">
          <a:xfrm>
            <a:off x="8229600" y="3352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26" name="Oval 46">
            <a:extLst>
              <a:ext uri="{FF2B5EF4-FFF2-40B4-BE49-F238E27FC236}">
                <a16:creationId xmlns:a16="http://schemas.microsoft.com/office/drawing/2014/main" id="{C0C84F50-DF66-92B9-6656-93A4CA839680}"/>
              </a:ext>
            </a:extLst>
          </p:cNvPr>
          <p:cNvSpPr>
            <a:spLocks noChangeArrowheads="1"/>
          </p:cNvSpPr>
          <p:nvPr/>
        </p:nvSpPr>
        <p:spPr bwMode="auto">
          <a:xfrm>
            <a:off x="86868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27" name="Oval 47">
            <a:extLst>
              <a:ext uri="{FF2B5EF4-FFF2-40B4-BE49-F238E27FC236}">
                <a16:creationId xmlns:a16="http://schemas.microsoft.com/office/drawing/2014/main" id="{47EA2F4A-BCB9-AAD6-8BD4-09121BA19AA2}"/>
              </a:ext>
            </a:extLst>
          </p:cNvPr>
          <p:cNvSpPr>
            <a:spLocks noChangeArrowheads="1"/>
          </p:cNvSpPr>
          <p:nvPr/>
        </p:nvSpPr>
        <p:spPr bwMode="auto">
          <a:xfrm>
            <a:off x="9448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28" name="Oval 48">
            <a:extLst>
              <a:ext uri="{FF2B5EF4-FFF2-40B4-BE49-F238E27FC236}">
                <a16:creationId xmlns:a16="http://schemas.microsoft.com/office/drawing/2014/main" id="{8CE9FF6C-EE4F-748B-3A57-FFC88E6B9FDD}"/>
              </a:ext>
            </a:extLst>
          </p:cNvPr>
          <p:cNvSpPr>
            <a:spLocks noChangeArrowheads="1"/>
          </p:cNvSpPr>
          <p:nvPr/>
        </p:nvSpPr>
        <p:spPr bwMode="auto">
          <a:xfrm>
            <a:off x="8458200" y="3886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29" name="Oval 49">
            <a:extLst>
              <a:ext uri="{FF2B5EF4-FFF2-40B4-BE49-F238E27FC236}">
                <a16:creationId xmlns:a16="http://schemas.microsoft.com/office/drawing/2014/main" id="{AA04714C-5C2E-99AF-667B-6FDA595C6960}"/>
              </a:ext>
            </a:extLst>
          </p:cNvPr>
          <p:cNvSpPr>
            <a:spLocks noChangeArrowheads="1"/>
          </p:cNvSpPr>
          <p:nvPr/>
        </p:nvSpPr>
        <p:spPr bwMode="auto">
          <a:xfrm>
            <a:off x="9002713" y="3430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30" name="Oval 50">
            <a:extLst>
              <a:ext uri="{FF2B5EF4-FFF2-40B4-BE49-F238E27FC236}">
                <a16:creationId xmlns:a16="http://schemas.microsoft.com/office/drawing/2014/main" id="{7272D187-1B54-A8AD-362D-26628768CAE9}"/>
              </a:ext>
            </a:extLst>
          </p:cNvPr>
          <p:cNvSpPr>
            <a:spLocks noChangeArrowheads="1"/>
          </p:cNvSpPr>
          <p:nvPr/>
        </p:nvSpPr>
        <p:spPr bwMode="auto">
          <a:xfrm>
            <a:off x="80010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31" name="Oval 51">
            <a:extLst>
              <a:ext uri="{FF2B5EF4-FFF2-40B4-BE49-F238E27FC236}">
                <a16:creationId xmlns:a16="http://schemas.microsoft.com/office/drawing/2014/main" id="{B6EF1229-88E7-E1E2-C403-DECF03A77171}"/>
              </a:ext>
            </a:extLst>
          </p:cNvPr>
          <p:cNvSpPr>
            <a:spLocks noChangeArrowheads="1"/>
          </p:cNvSpPr>
          <p:nvPr/>
        </p:nvSpPr>
        <p:spPr bwMode="auto">
          <a:xfrm>
            <a:off x="9067800" y="4343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32" name="Oval 52">
            <a:extLst>
              <a:ext uri="{FF2B5EF4-FFF2-40B4-BE49-F238E27FC236}">
                <a16:creationId xmlns:a16="http://schemas.microsoft.com/office/drawing/2014/main" id="{93EA9C19-F40D-B337-06AF-B3974E6D96AF}"/>
              </a:ext>
            </a:extLst>
          </p:cNvPr>
          <p:cNvSpPr>
            <a:spLocks noChangeArrowheads="1"/>
          </p:cNvSpPr>
          <p:nvPr/>
        </p:nvSpPr>
        <p:spPr bwMode="auto">
          <a:xfrm>
            <a:off x="84582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33" name="Oval 53">
            <a:extLst>
              <a:ext uri="{FF2B5EF4-FFF2-40B4-BE49-F238E27FC236}">
                <a16:creationId xmlns:a16="http://schemas.microsoft.com/office/drawing/2014/main" id="{7D5F4C58-2284-3708-3882-D31C9CFC3A03}"/>
              </a:ext>
            </a:extLst>
          </p:cNvPr>
          <p:cNvSpPr>
            <a:spLocks noChangeArrowheads="1"/>
          </p:cNvSpPr>
          <p:nvPr/>
        </p:nvSpPr>
        <p:spPr bwMode="auto">
          <a:xfrm>
            <a:off x="76200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34" name="Oval 54">
            <a:extLst>
              <a:ext uri="{FF2B5EF4-FFF2-40B4-BE49-F238E27FC236}">
                <a16:creationId xmlns:a16="http://schemas.microsoft.com/office/drawing/2014/main" id="{44E7D511-C0A3-29FC-3488-55915DD1EE94}"/>
              </a:ext>
            </a:extLst>
          </p:cNvPr>
          <p:cNvSpPr>
            <a:spLocks noChangeArrowheads="1"/>
          </p:cNvSpPr>
          <p:nvPr/>
        </p:nvSpPr>
        <p:spPr bwMode="auto">
          <a:xfrm>
            <a:off x="7162800" y="4495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35" name="Oval 55">
            <a:extLst>
              <a:ext uri="{FF2B5EF4-FFF2-40B4-BE49-F238E27FC236}">
                <a16:creationId xmlns:a16="http://schemas.microsoft.com/office/drawing/2014/main" id="{2260A0FA-C1DD-45C5-EBFC-FC66DE7CB3F6}"/>
              </a:ext>
            </a:extLst>
          </p:cNvPr>
          <p:cNvSpPr>
            <a:spLocks noChangeArrowheads="1"/>
          </p:cNvSpPr>
          <p:nvPr/>
        </p:nvSpPr>
        <p:spPr bwMode="auto">
          <a:xfrm>
            <a:off x="75438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36" name="Oval 56">
            <a:extLst>
              <a:ext uri="{FF2B5EF4-FFF2-40B4-BE49-F238E27FC236}">
                <a16:creationId xmlns:a16="http://schemas.microsoft.com/office/drawing/2014/main" id="{D4A7407B-CC07-D7C6-26BA-4C8FFF684881}"/>
              </a:ext>
            </a:extLst>
          </p:cNvPr>
          <p:cNvSpPr>
            <a:spLocks noChangeArrowheads="1"/>
          </p:cNvSpPr>
          <p:nvPr/>
        </p:nvSpPr>
        <p:spPr bwMode="auto">
          <a:xfrm>
            <a:off x="8001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37" name="Oval 57">
            <a:extLst>
              <a:ext uri="{FF2B5EF4-FFF2-40B4-BE49-F238E27FC236}">
                <a16:creationId xmlns:a16="http://schemas.microsoft.com/office/drawing/2014/main" id="{A52B1B3B-FF1F-F6D5-CD65-30817B561A98}"/>
              </a:ext>
            </a:extLst>
          </p:cNvPr>
          <p:cNvSpPr>
            <a:spLocks noChangeArrowheads="1"/>
          </p:cNvSpPr>
          <p:nvPr/>
        </p:nvSpPr>
        <p:spPr bwMode="auto">
          <a:xfrm>
            <a:off x="73914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38" name="Oval 58">
            <a:extLst>
              <a:ext uri="{FF2B5EF4-FFF2-40B4-BE49-F238E27FC236}">
                <a16:creationId xmlns:a16="http://schemas.microsoft.com/office/drawing/2014/main" id="{CB499A61-71B8-E494-8EFA-42FC1392B531}"/>
              </a:ext>
            </a:extLst>
          </p:cNvPr>
          <p:cNvSpPr>
            <a:spLocks noChangeArrowheads="1"/>
          </p:cNvSpPr>
          <p:nvPr/>
        </p:nvSpPr>
        <p:spPr bwMode="auto">
          <a:xfrm>
            <a:off x="69342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39" name="Oval 59">
            <a:extLst>
              <a:ext uri="{FF2B5EF4-FFF2-40B4-BE49-F238E27FC236}">
                <a16:creationId xmlns:a16="http://schemas.microsoft.com/office/drawing/2014/main" id="{BC344B85-2333-F4F4-8B4E-C93D0EBC0DE3}"/>
              </a:ext>
            </a:extLst>
          </p:cNvPr>
          <p:cNvSpPr>
            <a:spLocks noChangeArrowheads="1"/>
          </p:cNvSpPr>
          <p:nvPr/>
        </p:nvSpPr>
        <p:spPr bwMode="auto">
          <a:xfrm>
            <a:off x="66294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40" name="Oval 60">
            <a:extLst>
              <a:ext uri="{FF2B5EF4-FFF2-40B4-BE49-F238E27FC236}">
                <a16:creationId xmlns:a16="http://schemas.microsoft.com/office/drawing/2014/main" id="{31275692-1378-5089-1825-4106786F0169}"/>
              </a:ext>
            </a:extLst>
          </p:cNvPr>
          <p:cNvSpPr>
            <a:spLocks noChangeArrowheads="1"/>
          </p:cNvSpPr>
          <p:nvPr/>
        </p:nvSpPr>
        <p:spPr bwMode="auto">
          <a:xfrm>
            <a:off x="60198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41" name="Oval 61">
            <a:extLst>
              <a:ext uri="{FF2B5EF4-FFF2-40B4-BE49-F238E27FC236}">
                <a16:creationId xmlns:a16="http://schemas.microsoft.com/office/drawing/2014/main" id="{91279DBD-8441-6AA7-670C-53C0B999F0CC}"/>
              </a:ext>
            </a:extLst>
          </p:cNvPr>
          <p:cNvSpPr>
            <a:spLocks noChangeArrowheads="1"/>
          </p:cNvSpPr>
          <p:nvPr/>
        </p:nvSpPr>
        <p:spPr bwMode="auto">
          <a:xfrm>
            <a:off x="6248400" y="4953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42" name="Oval 62">
            <a:extLst>
              <a:ext uri="{FF2B5EF4-FFF2-40B4-BE49-F238E27FC236}">
                <a16:creationId xmlns:a16="http://schemas.microsoft.com/office/drawing/2014/main" id="{0F86C9C9-0BDA-703E-1C45-F389D6707435}"/>
              </a:ext>
            </a:extLst>
          </p:cNvPr>
          <p:cNvSpPr>
            <a:spLocks noChangeArrowheads="1"/>
          </p:cNvSpPr>
          <p:nvPr/>
        </p:nvSpPr>
        <p:spPr bwMode="auto">
          <a:xfrm>
            <a:off x="6477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43" name="Oval 63">
            <a:extLst>
              <a:ext uri="{FF2B5EF4-FFF2-40B4-BE49-F238E27FC236}">
                <a16:creationId xmlns:a16="http://schemas.microsoft.com/office/drawing/2014/main" id="{3EFEDEFF-9B5C-A67D-3678-A0C77522504F}"/>
              </a:ext>
            </a:extLst>
          </p:cNvPr>
          <p:cNvSpPr>
            <a:spLocks noChangeArrowheads="1"/>
          </p:cNvSpPr>
          <p:nvPr/>
        </p:nvSpPr>
        <p:spPr bwMode="auto">
          <a:xfrm>
            <a:off x="56388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44" name="Oval 64">
            <a:extLst>
              <a:ext uri="{FF2B5EF4-FFF2-40B4-BE49-F238E27FC236}">
                <a16:creationId xmlns:a16="http://schemas.microsoft.com/office/drawing/2014/main" id="{83D02C78-F2B9-2E36-F393-2208D95679A6}"/>
              </a:ext>
            </a:extLst>
          </p:cNvPr>
          <p:cNvSpPr>
            <a:spLocks noChangeArrowheads="1"/>
          </p:cNvSpPr>
          <p:nvPr/>
        </p:nvSpPr>
        <p:spPr bwMode="auto">
          <a:xfrm>
            <a:off x="55626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45" name="Oval 65">
            <a:extLst>
              <a:ext uri="{FF2B5EF4-FFF2-40B4-BE49-F238E27FC236}">
                <a16:creationId xmlns:a16="http://schemas.microsoft.com/office/drawing/2014/main" id="{179936EA-1B9C-A759-35A7-E56E91BE7A47}"/>
              </a:ext>
            </a:extLst>
          </p:cNvPr>
          <p:cNvSpPr>
            <a:spLocks noChangeArrowheads="1"/>
          </p:cNvSpPr>
          <p:nvPr/>
        </p:nvSpPr>
        <p:spPr bwMode="auto">
          <a:xfrm>
            <a:off x="50292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46" name="Oval 66">
            <a:extLst>
              <a:ext uri="{FF2B5EF4-FFF2-40B4-BE49-F238E27FC236}">
                <a16:creationId xmlns:a16="http://schemas.microsoft.com/office/drawing/2014/main" id="{DB5DD362-1212-F40E-58D5-BE55AFAFDC1B}"/>
              </a:ext>
            </a:extLst>
          </p:cNvPr>
          <p:cNvSpPr>
            <a:spLocks noChangeArrowheads="1"/>
          </p:cNvSpPr>
          <p:nvPr/>
        </p:nvSpPr>
        <p:spPr bwMode="auto">
          <a:xfrm>
            <a:off x="55626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47" name="Oval 67">
            <a:extLst>
              <a:ext uri="{FF2B5EF4-FFF2-40B4-BE49-F238E27FC236}">
                <a16:creationId xmlns:a16="http://schemas.microsoft.com/office/drawing/2014/main" id="{7A84EF5A-9081-7853-7E09-F2A1C76DE1EF}"/>
              </a:ext>
            </a:extLst>
          </p:cNvPr>
          <p:cNvSpPr>
            <a:spLocks noChangeArrowheads="1"/>
          </p:cNvSpPr>
          <p:nvPr/>
        </p:nvSpPr>
        <p:spPr bwMode="auto">
          <a:xfrm>
            <a:off x="57912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48" name="Oval 68">
            <a:extLst>
              <a:ext uri="{FF2B5EF4-FFF2-40B4-BE49-F238E27FC236}">
                <a16:creationId xmlns:a16="http://schemas.microsoft.com/office/drawing/2014/main" id="{9495EEA5-F52D-88C3-8A06-70D834382D46}"/>
              </a:ext>
            </a:extLst>
          </p:cNvPr>
          <p:cNvSpPr>
            <a:spLocks noChangeArrowheads="1"/>
          </p:cNvSpPr>
          <p:nvPr/>
        </p:nvSpPr>
        <p:spPr bwMode="auto">
          <a:xfrm>
            <a:off x="5257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49" name="Oval 69">
            <a:extLst>
              <a:ext uri="{FF2B5EF4-FFF2-40B4-BE49-F238E27FC236}">
                <a16:creationId xmlns:a16="http://schemas.microsoft.com/office/drawing/2014/main" id="{23CCDAC3-F7ED-5ACE-E5EF-E853A6668878}"/>
              </a:ext>
            </a:extLst>
          </p:cNvPr>
          <p:cNvSpPr>
            <a:spLocks noChangeArrowheads="1"/>
          </p:cNvSpPr>
          <p:nvPr/>
        </p:nvSpPr>
        <p:spPr bwMode="auto">
          <a:xfrm>
            <a:off x="57912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50" name="Oval 70">
            <a:extLst>
              <a:ext uri="{FF2B5EF4-FFF2-40B4-BE49-F238E27FC236}">
                <a16:creationId xmlns:a16="http://schemas.microsoft.com/office/drawing/2014/main" id="{6E04A649-CD8E-0880-B726-A62DF9DE38B5}"/>
              </a:ext>
            </a:extLst>
          </p:cNvPr>
          <p:cNvSpPr>
            <a:spLocks noChangeArrowheads="1"/>
          </p:cNvSpPr>
          <p:nvPr/>
        </p:nvSpPr>
        <p:spPr bwMode="auto">
          <a:xfrm>
            <a:off x="6248400"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51" name="Oval 71">
            <a:extLst>
              <a:ext uri="{FF2B5EF4-FFF2-40B4-BE49-F238E27FC236}">
                <a16:creationId xmlns:a16="http://schemas.microsoft.com/office/drawing/2014/main" id="{29A38F2D-894D-52B5-64A6-E39DABAACFF1}"/>
              </a:ext>
            </a:extLst>
          </p:cNvPr>
          <p:cNvSpPr>
            <a:spLocks noChangeArrowheads="1"/>
          </p:cNvSpPr>
          <p:nvPr/>
        </p:nvSpPr>
        <p:spPr bwMode="auto">
          <a:xfrm>
            <a:off x="5867400" y="182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52" name="Oval 72">
            <a:extLst>
              <a:ext uri="{FF2B5EF4-FFF2-40B4-BE49-F238E27FC236}">
                <a16:creationId xmlns:a16="http://schemas.microsoft.com/office/drawing/2014/main" id="{0BB93B04-E76D-AED0-190F-1D1F1BFEF742}"/>
              </a:ext>
            </a:extLst>
          </p:cNvPr>
          <p:cNvSpPr>
            <a:spLocks noChangeArrowheads="1"/>
          </p:cNvSpPr>
          <p:nvPr/>
        </p:nvSpPr>
        <p:spPr bwMode="auto">
          <a:xfrm>
            <a:off x="65532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53" name="Oval 73">
            <a:extLst>
              <a:ext uri="{FF2B5EF4-FFF2-40B4-BE49-F238E27FC236}">
                <a16:creationId xmlns:a16="http://schemas.microsoft.com/office/drawing/2014/main" id="{DEB792D7-9354-C267-68CF-114631283963}"/>
              </a:ext>
            </a:extLst>
          </p:cNvPr>
          <p:cNvSpPr>
            <a:spLocks noChangeArrowheads="1"/>
          </p:cNvSpPr>
          <p:nvPr/>
        </p:nvSpPr>
        <p:spPr bwMode="auto">
          <a:xfrm>
            <a:off x="5715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54" name="Oval 74">
            <a:extLst>
              <a:ext uri="{FF2B5EF4-FFF2-40B4-BE49-F238E27FC236}">
                <a16:creationId xmlns:a16="http://schemas.microsoft.com/office/drawing/2014/main" id="{2AFD5650-6C07-D6D7-561D-0E6C520DBA89}"/>
              </a:ext>
            </a:extLst>
          </p:cNvPr>
          <p:cNvSpPr>
            <a:spLocks noChangeArrowheads="1"/>
          </p:cNvSpPr>
          <p:nvPr/>
        </p:nvSpPr>
        <p:spPr bwMode="auto">
          <a:xfrm>
            <a:off x="52578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55" name="Oval 75">
            <a:extLst>
              <a:ext uri="{FF2B5EF4-FFF2-40B4-BE49-F238E27FC236}">
                <a16:creationId xmlns:a16="http://schemas.microsoft.com/office/drawing/2014/main" id="{76DB2A77-23A3-E241-C731-A63020CB17B5}"/>
              </a:ext>
            </a:extLst>
          </p:cNvPr>
          <p:cNvSpPr>
            <a:spLocks noChangeArrowheads="1"/>
          </p:cNvSpPr>
          <p:nvPr/>
        </p:nvSpPr>
        <p:spPr bwMode="auto">
          <a:xfrm>
            <a:off x="5181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56" name="Oval 76">
            <a:extLst>
              <a:ext uri="{FF2B5EF4-FFF2-40B4-BE49-F238E27FC236}">
                <a16:creationId xmlns:a16="http://schemas.microsoft.com/office/drawing/2014/main" id="{3C6B33DF-39B5-703F-2C85-002B5F912A17}"/>
              </a:ext>
            </a:extLst>
          </p:cNvPr>
          <p:cNvSpPr>
            <a:spLocks noChangeArrowheads="1"/>
          </p:cNvSpPr>
          <p:nvPr/>
        </p:nvSpPr>
        <p:spPr bwMode="auto">
          <a:xfrm>
            <a:off x="4800600" y="2667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57" name="Oval 77">
            <a:extLst>
              <a:ext uri="{FF2B5EF4-FFF2-40B4-BE49-F238E27FC236}">
                <a16:creationId xmlns:a16="http://schemas.microsoft.com/office/drawing/2014/main" id="{3B506B93-73EB-4CA7-7F0B-95B5C212FDB3}"/>
              </a:ext>
            </a:extLst>
          </p:cNvPr>
          <p:cNvSpPr>
            <a:spLocks noChangeArrowheads="1"/>
          </p:cNvSpPr>
          <p:nvPr/>
        </p:nvSpPr>
        <p:spPr bwMode="auto">
          <a:xfrm>
            <a:off x="51816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58" name="Oval 78">
            <a:extLst>
              <a:ext uri="{FF2B5EF4-FFF2-40B4-BE49-F238E27FC236}">
                <a16:creationId xmlns:a16="http://schemas.microsoft.com/office/drawing/2014/main" id="{B34E5E9F-F216-75D3-A93C-BF4DBAD10143}"/>
              </a:ext>
            </a:extLst>
          </p:cNvPr>
          <p:cNvSpPr>
            <a:spLocks noChangeArrowheads="1"/>
          </p:cNvSpPr>
          <p:nvPr/>
        </p:nvSpPr>
        <p:spPr bwMode="auto">
          <a:xfrm>
            <a:off x="4419600" y="3581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59" name="Oval 79">
            <a:extLst>
              <a:ext uri="{FF2B5EF4-FFF2-40B4-BE49-F238E27FC236}">
                <a16:creationId xmlns:a16="http://schemas.microsoft.com/office/drawing/2014/main" id="{E0883AB6-73E4-DAFA-2280-F2BE4C82C10D}"/>
              </a:ext>
            </a:extLst>
          </p:cNvPr>
          <p:cNvSpPr>
            <a:spLocks noChangeArrowheads="1"/>
          </p:cNvSpPr>
          <p:nvPr/>
        </p:nvSpPr>
        <p:spPr bwMode="auto">
          <a:xfrm>
            <a:off x="4343400" y="4419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60" name="Oval 80">
            <a:extLst>
              <a:ext uri="{FF2B5EF4-FFF2-40B4-BE49-F238E27FC236}">
                <a16:creationId xmlns:a16="http://schemas.microsoft.com/office/drawing/2014/main" id="{CD3B5A50-0A34-49F9-28CB-4DA9F33B700D}"/>
              </a:ext>
            </a:extLst>
          </p:cNvPr>
          <p:cNvSpPr>
            <a:spLocks noChangeArrowheads="1"/>
          </p:cNvSpPr>
          <p:nvPr/>
        </p:nvSpPr>
        <p:spPr bwMode="auto">
          <a:xfrm>
            <a:off x="4572000" y="5257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61" name="Oval 81">
            <a:extLst>
              <a:ext uri="{FF2B5EF4-FFF2-40B4-BE49-F238E27FC236}">
                <a16:creationId xmlns:a16="http://schemas.microsoft.com/office/drawing/2014/main" id="{5B6C14FC-1583-1EA9-06E0-D0F7A726C027}"/>
              </a:ext>
            </a:extLst>
          </p:cNvPr>
          <p:cNvSpPr>
            <a:spLocks noChangeArrowheads="1"/>
          </p:cNvSpPr>
          <p:nvPr/>
        </p:nvSpPr>
        <p:spPr bwMode="auto">
          <a:xfrm>
            <a:off x="38862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62" name="Oval 82">
            <a:extLst>
              <a:ext uri="{FF2B5EF4-FFF2-40B4-BE49-F238E27FC236}">
                <a16:creationId xmlns:a16="http://schemas.microsoft.com/office/drawing/2014/main" id="{43C3737C-335F-A1FC-762A-92D93AE731DD}"/>
              </a:ext>
            </a:extLst>
          </p:cNvPr>
          <p:cNvSpPr>
            <a:spLocks noChangeArrowheads="1"/>
          </p:cNvSpPr>
          <p:nvPr/>
        </p:nvSpPr>
        <p:spPr bwMode="auto">
          <a:xfrm>
            <a:off x="3429000" y="487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63" name="Oval 83">
            <a:extLst>
              <a:ext uri="{FF2B5EF4-FFF2-40B4-BE49-F238E27FC236}">
                <a16:creationId xmlns:a16="http://schemas.microsoft.com/office/drawing/2014/main" id="{1855C3F3-F5BD-0CA5-AEC2-07A319ACEC5B}"/>
              </a:ext>
            </a:extLst>
          </p:cNvPr>
          <p:cNvSpPr>
            <a:spLocks noChangeArrowheads="1"/>
          </p:cNvSpPr>
          <p:nvPr/>
        </p:nvSpPr>
        <p:spPr bwMode="auto">
          <a:xfrm>
            <a:off x="34290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64" name="Oval 84">
            <a:extLst>
              <a:ext uri="{FF2B5EF4-FFF2-40B4-BE49-F238E27FC236}">
                <a16:creationId xmlns:a16="http://schemas.microsoft.com/office/drawing/2014/main" id="{1FD8E6B0-E017-2203-81F2-C7D24F7870D9}"/>
              </a:ext>
            </a:extLst>
          </p:cNvPr>
          <p:cNvSpPr>
            <a:spLocks noChangeArrowheads="1"/>
          </p:cNvSpPr>
          <p:nvPr/>
        </p:nvSpPr>
        <p:spPr bwMode="auto">
          <a:xfrm>
            <a:off x="4038600" y="2743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65" name="Oval 85">
            <a:extLst>
              <a:ext uri="{FF2B5EF4-FFF2-40B4-BE49-F238E27FC236}">
                <a16:creationId xmlns:a16="http://schemas.microsoft.com/office/drawing/2014/main" id="{7DEB0632-ED72-61E4-CA9F-F343B105B77F}"/>
              </a:ext>
            </a:extLst>
          </p:cNvPr>
          <p:cNvSpPr>
            <a:spLocks noChangeArrowheads="1"/>
          </p:cNvSpPr>
          <p:nvPr/>
        </p:nvSpPr>
        <p:spPr bwMode="auto">
          <a:xfrm>
            <a:off x="44196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66" name="Oval 86">
            <a:extLst>
              <a:ext uri="{FF2B5EF4-FFF2-40B4-BE49-F238E27FC236}">
                <a16:creationId xmlns:a16="http://schemas.microsoft.com/office/drawing/2014/main" id="{A6EAACD9-DB5B-9AE1-C5B3-8925FE1E5334}"/>
              </a:ext>
            </a:extLst>
          </p:cNvPr>
          <p:cNvSpPr>
            <a:spLocks noChangeArrowheads="1"/>
          </p:cNvSpPr>
          <p:nvPr/>
        </p:nvSpPr>
        <p:spPr bwMode="auto">
          <a:xfrm>
            <a:off x="35052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67" name="Oval 87">
            <a:extLst>
              <a:ext uri="{FF2B5EF4-FFF2-40B4-BE49-F238E27FC236}">
                <a16:creationId xmlns:a16="http://schemas.microsoft.com/office/drawing/2014/main" id="{036C41AD-5037-5089-B52E-EF5329AAEC8B}"/>
              </a:ext>
            </a:extLst>
          </p:cNvPr>
          <p:cNvSpPr>
            <a:spLocks noChangeArrowheads="1"/>
          </p:cNvSpPr>
          <p:nvPr/>
        </p:nvSpPr>
        <p:spPr bwMode="auto">
          <a:xfrm>
            <a:off x="335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68" name="Oval 88">
            <a:extLst>
              <a:ext uri="{FF2B5EF4-FFF2-40B4-BE49-F238E27FC236}">
                <a16:creationId xmlns:a16="http://schemas.microsoft.com/office/drawing/2014/main" id="{EB607A7C-B8F2-2EE6-8DD9-23A075F4D432}"/>
              </a:ext>
            </a:extLst>
          </p:cNvPr>
          <p:cNvSpPr>
            <a:spLocks noChangeArrowheads="1"/>
          </p:cNvSpPr>
          <p:nvPr/>
        </p:nvSpPr>
        <p:spPr bwMode="auto">
          <a:xfrm>
            <a:off x="22860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69" name="Oval 89">
            <a:extLst>
              <a:ext uri="{FF2B5EF4-FFF2-40B4-BE49-F238E27FC236}">
                <a16:creationId xmlns:a16="http://schemas.microsoft.com/office/drawing/2014/main" id="{89CC5D65-6A27-17CA-3675-3C090355F2E7}"/>
              </a:ext>
            </a:extLst>
          </p:cNvPr>
          <p:cNvSpPr>
            <a:spLocks noChangeArrowheads="1"/>
          </p:cNvSpPr>
          <p:nvPr/>
        </p:nvSpPr>
        <p:spPr bwMode="auto">
          <a:xfrm>
            <a:off x="2362200" y="579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70" name="Oval 90">
            <a:extLst>
              <a:ext uri="{FF2B5EF4-FFF2-40B4-BE49-F238E27FC236}">
                <a16:creationId xmlns:a16="http://schemas.microsoft.com/office/drawing/2014/main" id="{96C71451-6D3B-CA0C-A2EF-5B660DADBC58}"/>
              </a:ext>
            </a:extLst>
          </p:cNvPr>
          <p:cNvSpPr>
            <a:spLocks noChangeArrowheads="1"/>
          </p:cNvSpPr>
          <p:nvPr/>
        </p:nvSpPr>
        <p:spPr bwMode="auto">
          <a:xfrm>
            <a:off x="23622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71" name="Oval 91">
            <a:extLst>
              <a:ext uri="{FF2B5EF4-FFF2-40B4-BE49-F238E27FC236}">
                <a16:creationId xmlns:a16="http://schemas.microsoft.com/office/drawing/2014/main" id="{59E7891A-3E9E-CE16-77AF-04BCB9F2801D}"/>
              </a:ext>
            </a:extLst>
          </p:cNvPr>
          <p:cNvSpPr>
            <a:spLocks noChangeArrowheads="1"/>
          </p:cNvSpPr>
          <p:nvPr/>
        </p:nvSpPr>
        <p:spPr bwMode="auto">
          <a:xfrm>
            <a:off x="2514600" y="2286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72" name="Oval 92">
            <a:extLst>
              <a:ext uri="{FF2B5EF4-FFF2-40B4-BE49-F238E27FC236}">
                <a16:creationId xmlns:a16="http://schemas.microsoft.com/office/drawing/2014/main" id="{212DCA7A-F0D5-3ACD-DA18-B6A54060BCA6}"/>
              </a:ext>
            </a:extLst>
          </p:cNvPr>
          <p:cNvSpPr>
            <a:spLocks noChangeArrowheads="1"/>
          </p:cNvSpPr>
          <p:nvPr/>
        </p:nvSpPr>
        <p:spPr bwMode="auto">
          <a:xfrm>
            <a:off x="2667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73" name="Oval 93">
            <a:extLst>
              <a:ext uri="{FF2B5EF4-FFF2-40B4-BE49-F238E27FC236}">
                <a16:creationId xmlns:a16="http://schemas.microsoft.com/office/drawing/2014/main" id="{FE1181DA-BC32-EE26-B0C6-9BF6FAE15DC6}"/>
              </a:ext>
            </a:extLst>
          </p:cNvPr>
          <p:cNvSpPr>
            <a:spLocks noChangeArrowheads="1"/>
          </p:cNvSpPr>
          <p:nvPr/>
        </p:nvSpPr>
        <p:spPr bwMode="auto">
          <a:xfrm>
            <a:off x="4114800" y="106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2" name="Group 94">
            <a:extLst>
              <a:ext uri="{FF2B5EF4-FFF2-40B4-BE49-F238E27FC236}">
                <a16:creationId xmlns:a16="http://schemas.microsoft.com/office/drawing/2014/main" id="{579BE92D-C403-8A4C-6024-FC2361F3B90F}"/>
              </a:ext>
            </a:extLst>
          </p:cNvPr>
          <p:cNvGrpSpPr>
            <a:grpSpLocks/>
          </p:cNvGrpSpPr>
          <p:nvPr/>
        </p:nvGrpSpPr>
        <p:grpSpPr bwMode="auto">
          <a:xfrm>
            <a:off x="4114800" y="1524000"/>
            <a:ext cx="2819400" cy="2895600"/>
            <a:chOff x="3744" y="4464"/>
            <a:chExt cx="1776" cy="1824"/>
          </a:xfrm>
        </p:grpSpPr>
        <p:sp>
          <p:nvSpPr>
            <p:cNvPr id="46184" name="Oval 95">
              <a:extLst>
                <a:ext uri="{FF2B5EF4-FFF2-40B4-BE49-F238E27FC236}">
                  <a16:creationId xmlns:a16="http://schemas.microsoft.com/office/drawing/2014/main" id="{50443C20-6F84-E83F-D0A2-FB88ABB42848}"/>
                </a:ext>
              </a:extLst>
            </p:cNvPr>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46185" name="Group 96">
              <a:extLst>
                <a:ext uri="{FF2B5EF4-FFF2-40B4-BE49-F238E27FC236}">
                  <a16:creationId xmlns:a16="http://schemas.microsoft.com/office/drawing/2014/main" id="{2B249DC7-8022-EB91-A296-330843BEACA8}"/>
                </a:ext>
              </a:extLst>
            </p:cNvPr>
            <p:cNvGrpSpPr>
              <a:grpSpLocks/>
            </p:cNvGrpSpPr>
            <p:nvPr/>
          </p:nvGrpSpPr>
          <p:grpSpPr bwMode="auto">
            <a:xfrm>
              <a:off x="4491" y="5231"/>
              <a:ext cx="288" cy="288"/>
              <a:chOff x="4486" y="3484"/>
              <a:chExt cx="288" cy="288"/>
            </a:xfrm>
          </p:grpSpPr>
          <p:sp>
            <p:nvSpPr>
              <p:cNvPr id="46186" name="Oval 97">
                <a:extLst>
                  <a:ext uri="{FF2B5EF4-FFF2-40B4-BE49-F238E27FC236}">
                    <a16:creationId xmlns:a16="http://schemas.microsoft.com/office/drawing/2014/main" id="{84C88B62-55CC-200D-1D5A-CA95B243B355}"/>
                  </a:ext>
                </a:extLst>
              </p:cNvPr>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87" name="Line 98">
                <a:extLst>
                  <a:ext uri="{FF2B5EF4-FFF2-40B4-BE49-F238E27FC236}">
                    <a16:creationId xmlns:a16="http://schemas.microsoft.com/office/drawing/2014/main" id="{8CFEDBEA-0BEC-CCF0-C9F4-E0B5932C3809}"/>
                  </a:ext>
                </a:extLst>
              </p:cNvPr>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88" name="Line 99">
                <a:extLst>
                  <a:ext uri="{FF2B5EF4-FFF2-40B4-BE49-F238E27FC236}">
                    <a16:creationId xmlns:a16="http://schemas.microsoft.com/office/drawing/2014/main" id="{BD5B4ADA-548F-5226-2E51-127EF7B876E1}"/>
                  </a:ext>
                </a:extLst>
              </p:cNvPr>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 name="Group 100">
            <a:extLst>
              <a:ext uri="{FF2B5EF4-FFF2-40B4-BE49-F238E27FC236}">
                <a16:creationId xmlns:a16="http://schemas.microsoft.com/office/drawing/2014/main" id="{19790F9A-DA39-F832-A917-38FCB4D0D819}"/>
              </a:ext>
            </a:extLst>
          </p:cNvPr>
          <p:cNvGrpSpPr>
            <a:grpSpLocks/>
          </p:cNvGrpSpPr>
          <p:nvPr/>
        </p:nvGrpSpPr>
        <p:grpSpPr bwMode="auto">
          <a:xfrm>
            <a:off x="5867400" y="2895600"/>
            <a:ext cx="457200" cy="457200"/>
            <a:chOff x="4486" y="3484"/>
            <a:chExt cx="288" cy="288"/>
          </a:xfrm>
        </p:grpSpPr>
        <p:sp>
          <p:nvSpPr>
            <p:cNvPr id="46181" name="Oval 101">
              <a:extLst>
                <a:ext uri="{FF2B5EF4-FFF2-40B4-BE49-F238E27FC236}">
                  <a16:creationId xmlns:a16="http://schemas.microsoft.com/office/drawing/2014/main" id="{E4F7E68B-E2C4-643C-2F13-579186A9703B}"/>
                </a:ext>
              </a:extLst>
            </p:cNvPr>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6182" name="Line 102">
              <a:extLst>
                <a:ext uri="{FF2B5EF4-FFF2-40B4-BE49-F238E27FC236}">
                  <a16:creationId xmlns:a16="http://schemas.microsoft.com/office/drawing/2014/main" id="{3C49CF28-CCBC-DCAA-66F1-F41F043EEE5E}"/>
                </a:ext>
              </a:extLst>
            </p:cNvPr>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83" name="Line 103">
              <a:extLst>
                <a:ext uri="{FF2B5EF4-FFF2-40B4-BE49-F238E27FC236}">
                  <a16:creationId xmlns:a16="http://schemas.microsoft.com/office/drawing/2014/main" id="{B27C9ACD-63E5-DE46-E3C4-31E928F3776C}"/>
                </a:ext>
              </a:extLst>
            </p:cNvPr>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176" name="AutoShape 104">
            <a:extLst>
              <a:ext uri="{FF2B5EF4-FFF2-40B4-BE49-F238E27FC236}">
                <a16:creationId xmlns:a16="http://schemas.microsoft.com/office/drawing/2014/main" id="{FD717D95-0867-B2AC-E798-A1EED112C218}"/>
              </a:ext>
            </a:extLst>
          </p:cNvPr>
          <p:cNvSpPr>
            <a:spLocks noChangeArrowheads="1"/>
          </p:cNvSpPr>
          <p:nvPr/>
        </p:nvSpPr>
        <p:spPr bwMode="auto">
          <a:xfrm>
            <a:off x="8991600" y="91440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Region of</a:t>
            </a:r>
          </a:p>
          <a:p>
            <a:pPr algn="ctr" eaLnBrk="1" hangingPunct="1"/>
            <a:r>
              <a:rPr lang="en-US" altLang="en-US" sz="1600">
                <a:solidFill>
                  <a:srgbClr val="000000"/>
                </a:solidFill>
                <a:cs typeface="Arial" panose="020B0604020202020204" pitchFamily="34" charset="0"/>
              </a:rPr>
              <a:t>interest</a:t>
            </a:r>
          </a:p>
        </p:txBody>
      </p:sp>
      <p:sp>
        <p:nvSpPr>
          <p:cNvPr id="46177" name="AutoShape 105">
            <a:extLst>
              <a:ext uri="{FF2B5EF4-FFF2-40B4-BE49-F238E27FC236}">
                <a16:creationId xmlns:a16="http://schemas.microsoft.com/office/drawing/2014/main" id="{8BB31A32-5724-E084-C414-803685E5503B}"/>
              </a:ext>
            </a:extLst>
          </p:cNvPr>
          <p:cNvSpPr>
            <a:spLocks noChangeArrowheads="1"/>
          </p:cNvSpPr>
          <p:nvPr/>
        </p:nvSpPr>
        <p:spPr bwMode="auto">
          <a:xfrm>
            <a:off x="8991600" y="160020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Center of</a:t>
            </a:r>
          </a:p>
          <a:p>
            <a:pPr algn="ctr" eaLnBrk="1" hangingPunct="1"/>
            <a:r>
              <a:rPr lang="en-US" altLang="en-US" sz="1600">
                <a:solidFill>
                  <a:srgbClr val="000000"/>
                </a:solidFill>
                <a:cs typeface="Arial" panose="020B0604020202020204" pitchFamily="34" charset="0"/>
              </a:rPr>
              <a:t>mass</a:t>
            </a:r>
          </a:p>
        </p:txBody>
      </p:sp>
      <p:sp>
        <p:nvSpPr>
          <p:cNvPr id="46178" name="AutoShape 106">
            <a:extLst>
              <a:ext uri="{FF2B5EF4-FFF2-40B4-BE49-F238E27FC236}">
                <a16:creationId xmlns:a16="http://schemas.microsoft.com/office/drawing/2014/main" id="{FD5782C3-FFB2-C4D0-D5D3-CD479675DE3A}"/>
              </a:ext>
            </a:extLst>
          </p:cNvPr>
          <p:cNvSpPr>
            <a:spLocks noChangeArrowheads="1"/>
          </p:cNvSpPr>
          <p:nvPr/>
        </p:nvSpPr>
        <p:spPr bwMode="auto">
          <a:xfrm>
            <a:off x="8991600" y="5410200"/>
            <a:ext cx="1447800" cy="609600"/>
          </a:xfrm>
          <a:prstGeom prst="roundRect">
            <a:avLst>
              <a:gd name="adj" fmla="val 16667"/>
            </a:avLst>
          </a:prstGeom>
          <a:solidFill>
            <a:srgbClr val="FFFF00"/>
          </a:solidFill>
          <a:ln w="190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Mean Shift</a:t>
            </a:r>
          </a:p>
          <a:p>
            <a:pPr algn="ctr" eaLnBrk="1" hangingPunct="1"/>
            <a:r>
              <a:rPr lang="en-US" altLang="en-US" sz="1600">
                <a:solidFill>
                  <a:srgbClr val="000000"/>
                </a:solidFill>
                <a:cs typeface="Arial" panose="020B0604020202020204" pitchFamily="34" charset="0"/>
              </a:rPr>
              <a:t>vector</a:t>
            </a:r>
          </a:p>
        </p:txBody>
      </p:sp>
      <p:sp>
        <p:nvSpPr>
          <p:cNvPr id="46180" name="Title 110">
            <a:extLst>
              <a:ext uri="{FF2B5EF4-FFF2-40B4-BE49-F238E27FC236}">
                <a16:creationId xmlns:a16="http://schemas.microsoft.com/office/drawing/2014/main" id="{ABD7504D-E9C5-016C-945D-F545E88189CB}"/>
              </a:ext>
            </a:extLst>
          </p:cNvPr>
          <p:cNvSpPr>
            <a:spLocks noGrp="1"/>
          </p:cNvSpPr>
          <p:nvPr>
            <p:ph type="title"/>
          </p:nvPr>
        </p:nvSpPr>
        <p:spPr/>
        <p:txBody>
          <a:bodyPr/>
          <a:lstStyle/>
          <a:p>
            <a:r>
              <a:rPr lang="en-US" altLang="en-US" dirty="0"/>
              <a:t>Mean shift</a:t>
            </a:r>
          </a:p>
        </p:txBody>
      </p:sp>
    </p:spTree>
    <p:extLst>
      <p:ext uri="{BB962C8B-B14F-4D97-AF65-F5344CB8AC3E}">
        <p14:creationId xmlns:p14="http://schemas.microsoft.com/office/powerpoint/2010/main" val="2687983751"/>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0417 -2.61624E-6 L 0.0625 0.02221 " pathEditMode="relative" rAng="0" ptsTypes="AA">
                                      <p:cBhvr>
                                        <p:cTn id="6" dur="2000" fill="hold"/>
                                        <p:tgtEl>
                                          <p:spTgt spid="2"/>
                                        </p:tgtEl>
                                        <p:attrNameLst>
                                          <p:attrName>ppt_x</p:attrName>
                                          <p:attrName>ppt_y</p:attrName>
                                        </p:attrNameLst>
                                      </p:cBhvr>
                                      <p:rCtr x="2917" y="1110"/>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CC762-1033-DB69-F1B5-66962A646D55}"/>
            </a:ext>
          </a:extLst>
        </p:cNvPr>
        <p:cNvGrpSpPr/>
        <p:nvPr/>
      </p:nvGrpSpPr>
      <p:grpSpPr>
        <a:xfrm>
          <a:off x="0" y="0"/>
          <a:ext cx="0" cy="0"/>
          <a:chOff x="0" y="0"/>
          <a:chExt cx="0" cy="0"/>
        </a:xfrm>
      </p:grpSpPr>
      <p:sp>
        <p:nvSpPr>
          <p:cNvPr id="47106" name="Oval 2">
            <a:extLst>
              <a:ext uri="{FF2B5EF4-FFF2-40B4-BE49-F238E27FC236}">
                <a16:creationId xmlns:a16="http://schemas.microsoft.com/office/drawing/2014/main" id="{9D917895-CA46-F34E-B3C1-683E8CC8A213}"/>
              </a:ext>
            </a:extLst>
          </p:cNvPr>
          <p:cNvSpPr>
            <a:spLocks noChangeArrowheads="1"/>
          </p:cNvSpPr>
          <p:nvPr/>
        </p:nvSpPr>
        <p:spPr bwMode="auto">
          <a:xfrm>
            <a:off x="70866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07" name="Oval 3">
            <a:extLst>
              <a:ext uri="{FF2B5EF4-FFF2-40B4-BE49-F238E27FC236}">
                <a16:creationId xmlns:a16="http://schemas.microsoft.com/office/drawing/2014/main" id="{189A0976-D3B6-7970-FE2C-65D2294B28C1}"/>
              </a:ext>
            </a:extLst>
          </p:cNvPr>
          <p:cNvSpPr>
            <a:spLocks noChangeArrowheads="1"/>
          </p:cNvSpPr>
          <p:nvPr/>
        </p:nvSpPr>
        <p:spPr bwMode="auto">
          <a:xfrm>
            <a:off x="7292975"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08" name="Oval 4">
            <a:extLst>
              <a:ext uri="{FF2B5EF4-FFF2-40B4-BE49-F238E27FC236}">
                <a16:creationId xmlns:a16="http://schemas.microsoft.com/office/drawing/2014/main" id="{0FE9C708-0683-A129-F7F0-73DB12563587}"/>
              </a:ext>
            </a:extLst>
          </p:cNvPr>
          <p:cNvSpPr>
            <a:spLocks noChangeArrowheads="1"/>
          </p:cNvSpPr>
          <p:nvPr/>
        </p:nvSpPr>
        <p:spPr bwMode="auto">
          <a:xfrm>
            <a:off x="7216775" y="3276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09" name="Oval 5">
            <a:extLst>
              <a:ext uri="{FF2B5EF4-FFF2-40B4-BE49-F238E27FC236}">
                <a16:creationId xmlns:a16="http://schemas.microsoft.com/office/drawing/2014/main" id="{24E1B765-5950-4A6A-3FC7-39D9DF26248D}"/>
              </a:ext>
            </a:extLst>
          </p:cNvPr>
          <p:cNvSpPr>
            <a:spLocks noChangeArrowheads="1"/>
          </p:cNvSpPr>
          <p:nvPr/>
        </p:nvSpPr>
        <p:spPr bwMode="auto">
          <a:xfrm>
            <a:off x="6964363" y="32210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10" name="Oval 6">
            <a:extLst>
              <a:ext uri="{FF2B5EF4-FFF2-40B4-BE49-F238E27FC236}">
                <a16:creationId xmlns:a16="http://schemas.microsoft.com/office/drawing/2014/main" id="{89D6B2C7-F663-4872-711B-5ADD5A8AB734}"/>
              </a:ext>
            </a:extLst>
          </p:cNvPr>
          <p:cNvSpPr>
            <a:spLocks noChangeArrowheads="1"/>
          </p:cNvSpPr>
          <p:nvPr/>
        </p:nvSpPr>
        <p:spPr bwMode="auto">
          <a:xfrm>
            <a:off x="7205663"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11" name="Oval 7">
            <a:extLst>
              <a:ext uri="{FF2B5EF4-FFF2-40B4-BE49-F238E27FC236}">
                <a16:creationId xmlns:a16="http://schemas.microsoft.com/office/drawing/2014/main" id="{0F445B20-67B9-49CC-2E48-3A7E790539D6}"/>
              </a:ext>
            </a:extLst>
          </p:cNvPr>
          <p:cNvSpPr>
            <a:spLocks noChangeArrowheads="1"/>
          </p:cNvSpPr>
          <p:nvPr/>
        </p:nvSpPr>
        <p:spPr bwMode="auto">
          <a:xfrm>
            <a:off x="6978650"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12" name="Oval 8">
            <a:extLst>
              <a:ext uri="{FF2B5EF4-FFF2-40B4-BE49-F238E27FC236}">
                <a16:creationId xmlns:a16="http://schemas.microsoft.com/office/drawing/2014/main" id="{EBB0D3B8-7CFB-DECF-91CE-EC2F21C9DF40}"/>
              </a:ext>
            </a:extLst>
          </p:cNvPr>
          <p:cNvSpPr>
            <a:spLocks noChangeArrowheads="1"/>
          </p:cNvSpPr>
          <p:nvPr/>
        </p:nvSpPr>
        <p:spPr bwMode="auto">
          <a:xfrm>
            <a:off x="7456488" y="36147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13" name="Oval 9">
            <a:extLst>
              <a:ext uri="{FF2B5EF4-FFF2-40B4-BE49-F238E27FC236}">
                <a16:creationId xmlns:a16="http://schemas.microsoft.com/office/drawing/2014/main" id="{1110B213-DCF9-25F0-4422-AFFDB11DC7AB}"/>
              </a:ext>
            </a:extLst>
          </p:cNvPr>
          <p:cNvSpPr>
            <a:spLocks noChangeArrowheads="1"/>
          </p:cNvSpPr>
          <p:nvPr/>
        </p:nvSpPr>
        <p:spPr bwMode="auto">
          <a:xfrm>
            <a:off x="6846888"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14" name="Oval 10">
            <a:extLst>
              <a:ext uri="{FF2B5EF4-FFF2-40B4-BE49-F238E27FC236}">
                <a16:creationId xmlns:a16="http://schemas.microsoft.com/office/drawing/2014/main" id="{67BEB2B1-1C37-F9FD-2299-7D4BA7690368}"/>
              </a:ext>
            </a:extLst>
          </p:cNvPr>
          <p:cNvSpPr>
            <a:spLocks noChangeArrowheads="1"/>
          </p:cNvSpPr>
          <p:nvPr/>
        </p:nvSpPr>
        <p:spPr bwMode="auto">
          <a:xfrm>
            <a:off x="7586663"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15" name="Oval 11">
            <a:extLst>
              <a:ext uri="{FF2B5EF4-FFF2-40B4-BE49-F238E27FC236}">
                <a16:creationId xmlns:a16="http://schemas.microsoft.com/office/drawing/2014/main" id="{0BE56050-1E83-31A4-759F-2DE402072BA3}"/>
              </a:ext>
            </a:extLst>
          </p:cNvPr>
          <p:cNvSpPr>
            <a:spLocks noChangeArrowheads="1"/>
          </p:cNvSpPr>
          <p:nvPr/>
        </p:nvSpPr>
        <p:spPr bwMode="auto">
          <a:xfrm>
            <a:off x="7445375" y="31432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16" name="Oval 12">
            <a:extLst>
              <a:ext uri="{FF2B5EF4-FFF2-40B4-BE49-F238E27FC236}">
                <a16:creationId xmlns:a16="http://schemas.microsoft.com/office/drawing/2014/main" id="{97B609A2-5955-27DF-837B-EC250E27F0DD}"/>
              </a:ext>
            </a:extLst>
          </p:cNvPr>
          <p:cNvSpPr>
            <a:spLocks noChangeArrowheads="1"/>
          </p:cNvSpPr>
          <p:nvPr/>
        </p:nvSpPr>
        <p:spPr bwMode="auto">
          <a:xfrm>
            <a:off x="716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17" name="Oval 13">
            <a:extLst>
              <a:ext uri="{FF2B5EF4-FFF2-40B4-BE49-F238E27FC236}">
                <a16:creationId xmlns:a16="http://schemas.microsoft.com/office/drawing/2014/main" id="{6891E982-0C87-9BA9-166B-06F021DB95B6}"/>
              </a:ext>
            </a:extLst>
          </p:cNvPr>
          <p:cNvSpPr>
            <a:spLocks noChangeArrowheads="1"/>
          </p:cNvSpPr>
          <p:nvPr/>
        </p:nvSpPr>
        <p:spPr bwMode="auto">
          <a:xfrm>
            <a:off x="7315200" y="3810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18" name="Oval 14">
            <a:extLst>
              <a:ext uri="{FF2B5EF4-FFF2-40B4-BE49-F238E27FC236}">
                <a16:creationId xmlns:a16="http://schemas.microsoft.com/office/drawing/2014/main" id="{45EC9BDD-93AA-92F3-8F2A-172995704E04}"/>
              </a:ext>
            </a:extLst>
          </p:cNvPr>
          <p:cNvSpPr>
            <a:spLocks noChangeArrowheads="1"/>
          </p:cNvSpPr>
          <p:nvPr/>
        </p:nvSpPr>
        <p:spPr bwMode="auto">
          <a:xfrm>
            <a:off x="7010400" y="38306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19" name="Oval 15">
            <a:extLst>
              <a:ext uri="{FF2B5EF4-FFF2-40B4-BE49-F238E27FC236}">
                <a16:creationId xmlns:a16="http://schemas.microsoft.com/office/drawing/2014/main" id="{5EFA76D3-10D3-B094-5692-0C910A7FB408}"/>
              </a:ext>
            </a:extLst>
          </p:cNvPr>
          <p:cNvSpPr>
            <a:spLocks noChangeArrowheads="1"/>
          </p:cNvSpPr>
          <p:nvPr/>
        </p:nvSpPr>
        <p:spPr bwMode="auto">
          <a:xfrm>
            <a:off x="6705600" y="36798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20" name="Oval 16">
            <a:extLst>
              <a:ext uri="{FF2B5EF4-FFF2-40B4-BE49-F238E27FC236}">
                <a16:creationId xmlns:a16="http://schemas.microsoft.com/office/drawing/2014/main" id="{01212D5B-94B5-4698-D13C-F4EF343C296B}"/>
              </a:ext>
            </a:extLst>
          </p:cNvPr>
          <p:cNvSpPr>
            <a:spLocks noChangeArrowheads="1"/>
          </p:cNvSpPr>
          <p:nvPr/>
        </p:nvSpPr>
        <p:spPr bwMode="auto">
          <a:xfrm>
            <a:off x="64770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21" name="Oval 17">
            <a:extLst>
              <a:ext uri="{FF2B5EF4-FFF2-40B4-BE49-F238E27FC236}">
                <a16:creationId xmlns:a16="http://schemas.microsoft.com/office/drawing/2014/main" id="{AF4F560E-90D3-FC39-3578-1C3B3E2D2DE2}"/>
              </a:ext>
            </a:extLst>
          </p:cNvPr>
          <p:cNvSpPr>
            <a:spLocks noChangeArrowheads="1"/>
          </p:cNvSpPr>
          <p:nvPr/>
        </p:nvSpPr>
        <p:spPr bwMode="auto">
          <a:xfrm>
            <a:off x="6705600" y="3200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22" name="Oval 18">
            <a:extLst>
              <a:ext uri="{FF2B5EF4-FFF2-40B4-BE49-F238E27FC236}">
                <a16:creationId xmlns:a16="http://schemas.microsoft.com/office/drawing/2014/main" id="{D40189BE-2399-AB1B-7EF9-1E8F06F74498}"/>
              </a:ext>
            </a:extLst>
          </p:cNvPr>
          <p:cNvSpPr>
            <a:spLocks noChangeArrowheads="1"/>
          </p:cNvSpPr>
          <p:nvPr/>
        </p:nvSpPr>
        <p:spPr bwMode="auto">
          <a:xfrm>
            <a:off x="77724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23" name="Oval 19">
            <a:extLst>
              <a:ext uri="{FF2B5EF4-FFF2-40B4-BE49-F238E27FC236}">
                <a16:creationId xmlns:a16="http://schemas.microsoft.com/office/drawing/2014/main" id="{9CA4BEE8-8A4A-DEFE-BC5E-63A1C9489511}"/>
              </a:ext>
            </a:extLst>
          </p:cNvPr>
          <p:cNvSpPr>
            <a:spLocks noChangeArrowheads="1"/>
          </p:cNvSpPr>
          <p:nvPr/>
        </p:nvSpPr>
        <p:spPr bwMode="auto">
          <a:xfrm>
            <a:off x="7696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24" name="Oval 20">
            <a:extLst>
              <a:ext uri="{FF2B5EF4-FFF2-40B4-BE49-F238E27FC236}">
                <a16:creationId xmlns:a16="http://schemas.microsoft.com/office/drawing/2014/main" id="{0FF74241-808F-CDEC-82D9-4E41B16DB5F1}"/>
              </a:ext>
            </a:extLst>
          </p:cNvPr>
          <p:cNvSpPr>
            <a:spLocks noChangeArrowheads="1"/>
          </p:cNvSpPr>
          <p:nvPr/>
        </p:nvSpPr>
        <p:spPr bwMode="auto">
          <a:xfrm>
            <a:off x="7412038" y="40941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25" name="Oval 21">
            <a:extLst>
              <a:ext uri="{FF2B5EF4-FFF2-40B4-BE49-F238E27FC236}">
                <a16:creationId xmlns:a16="http://schemas.microsoft.com/office/drawing/2014/main" id="{EDC0CE22-7275-BD5C-B3C7-812197194F61}"/>
              </a:ext>
            </a:extLst>
          </p:cNvPr>
          <p:cNvSpPr>
            <a:spLocks noChangeArrowheads="1"/>
          </p:cNvSpPr>
          <p:nvPr/>
        </p:nvSpPr>
        <p:spPr bwMode="auto">
          <a:xfrm>
            <a:off x="7010400" y="4114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26" name="Oval 22">
            <a:extLst>
              <a:ext uri="{FF2B5EF4-FFF2-40B4-BE49-F238E27FC236}">
                <a16:creationId xmlns:a16="http://schemas.microsoft.com/office/drawing/2014/main" id="{DA511628-843F-DED1-16F9-F8268EDE745A}"/>
              </a:ext>
            </a:extLst>
          </p:cNvPr>
          <p:cNvSpPr>
            <a:spLocks noChangeArrowheads="1"/>
          </p:cNvSpPr>
          <p:nvPr/>
        </p:nvSpPr>
        <p:spPr bwMode="auto">
          <a:xfrm>
            <a:off x="6553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27" name="Oval 23">
            <a:extLst>
              <a:ext uri="{FF2B5EF4-FFF2-40B4-BE49-F238E27FC236}">
                <a16:creationId xmlns:a16="http://schemas.microsoft.com/office/drawing/2014/main" id="{F76C6A8A-DD94-27A6-5BFE-1FD869E1C1D9}"/>
              </a:ext>
            </a:extLst>
          </p:cNvPr>
          <p:cNvSpPr>
            <a:spLocks noChangeArrowheads="1"/>
          </p:cNvSpPr>
          <p:nvPr/>
        </p:nvSpPr>
        <p:spPr bwMode="auto">
          <a:xfrm>
            <a:off x="61722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28" name="Oval 24">
            <a:extLst>
              <a:ext uri="{FF2B5EF4-FFF2-40B4-BE49-F238E27FC236}">
                <a16:creationId xmlns:a16="http://schemas.microsoft.com/office/drawing/2014/main" id="{F7617E2E-02FA-8CAC-CDA4-D18DD5BF5AD6}"/>
              </a:ext>
            </a:extLst>
          </p:cNvPr>
          <p:cNvSpPr>
            <a:spLocks noChangeArrowheads="1"/>
          </p:cNvSpPr>
          <p:nvPr/>
        </p:nvSpPr>
        <p:spPr bwMode="auto">
          <a:xfrm>
            <a:off x="60960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29" name="Oval 25">
            <a:extLst>
              <a:ext uri="{FF2B5EF4-FFF2-40B4-BE49-F238E27FC236}">
                <a16:creationId xmlns:a16="http://schemas.microsoft.com/office/drawing/2014/main" id="{B906279D-933E-466D-D91E-FC1A6F805C29}"/>
              </a:ext>
            </a:extLst>
          </p:cNvPr>
          <p:cNvSpPr>
            <a:spLocks noChangeArrowheads="1"/>
          </p:cNvSpPr>
          <p:nvPr/>
        </p:nvSpPr>
        <p:spPr bwMode="auto">
          <a:xfrm>
            <a:off x="64770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30" name="Oval 26">
            <a:extLst>
              <a:ext uri="{FF2B5EF4-FFF2-40B4-BE49-F238E27FC236}">
                <a16:creationId xmlns:a16="http://schemas.microsoft.com/office/drawing/2014/main" id="{B9CED2D2-5880-763B-09D0-0BF5B9093047}"/>
              </a:ext>
            </a:extLst>
          </p:cNvPr>
          <p:cNvSpPr>
            <a:spLocks noChangeArrowheads="1"/>
          </p:cNvSpPr>
          <p:nvPr/>
        </p:nvSpPr>
        <p:spPr bwMode="auto">
          <a:xfrm>
            <a:off x="68580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31" name="Oval 27">
            <a:extLst>
              <a:ext uri="{FF2B5EF4-FFF2-40B4-BE49-F238E27FC236}">
                <a16:creationId xmlns:a16="http://schemas.microsoft.com/office/drawing/2014/main" id="{F6171ABA-F7E4-6A9A-420D-C7FDB81CEF48}"/>
              </a:ext>
            </a:extLst>
          </p:cNvPr>
          <p:cNvSpPr>
            <a:spLocks noChangeArrowheads="1"/>
          </p:cNvSpPr>
          <p:nvPr/>
        </p:nvSpPr>
        <p:spPr bwMode="auto">
          <a:xfrm>
            <a:off x="7445375"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32" name="Oval 28">
            <a:extLst>
              <a:ext uri="{FF2B5EF4-FFF2-40B4-BE49-F238E27FC236}">
                <a16:creationId xmlns:a16="http://schemas.microsoft.com/office/drawing/2014/main" id="{2461B390-0715-E3D5-B85A-26CB229B1F63}"/>
              </a:ext>
            </a:extLst>
          </p:cNvPr>
          <p:cNvSpPr>
            <a:spLocks noChangeArrowheads="1"/>
          </p:cNvSpPr>
          <p:nvPr/>
        </p:nvSpPr>
        <p:spPr bwMode="auto">
          <a:xfrm>
            <a:off x="71628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33" name="Oval 29">
            <a:extLst>
              <a:ext uri="{FF2B5EF4-FFF2-40B4-BE49-F238E27FC236}">
                <a16:creationId xmlns:a16="http://schemas.microsoft.com/office/drawing/2014/main" id="{28D0A383-3754-2020-BC40-F4D5185A29E9}"/>
              </a:ext>
            </a:extLst>
          </p:cNvPr>
          <p:cNvSpPr>
            <a:spLocks noChangeArrowheads="1"/>
          </p:cNvSpPr>
          <p:nvPr/>
        </p:nvSpPr>
        <p:spPr bwMode="auto">
          <a:xfrm>
            <a:off x="62484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34" name="Oval 30">
            <a:extLst>
              <a:ext uri="{FF2B5EF4-FFF2-40B4-BE49-F238E27FC236}">
                <a16:creationId xmlns:a16="http://schemas.microsoft.com/office/drawing/2014/main" id="{6F7B2CB9-250B-80CD-226F-FAE0C1F90B1D}"/>
              </a:ext>
            </a:extLst>
          </p:cNvPr>
          <p:cNvSpPr>
            <a:spLocks noChangeArrowheads="1"/>
          </p:cNvSpPr>
          <p:nvPr/>
        </p:nvSpPr>
        <p:spPr bwMode="auto">
          <a:xfrm>
            <a:off x="66294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35" name="Oval 31">
            <a:extLst>
              <a:ext uri="{FF2B5EF4-FFF2-40B4-BE49-F238E27FC236}">
                <a16:creationId xmlns:a16="http://schemas.microsoft.com/office/drawing/2014/main" id="{02276CAC-B30C-B9FB-3E5E-9EC6B201F724}"/>
              </a:ext>
            </a:extLst>
          </p:cNvPr>
          <p:cNvSpPr>
            <a:spLocks noChangeArrowheads="1"/>
          </p:cNvSpPr>
          <p:nvPr/>
        </p:nvSpPr>
        <p:spPr bwMode="auto">
          <a:xfrm>
            <a:off x="7162800" y="198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36" name="Oval 32">
            <a:extLst>
              <a:ext uri="{FF2B5EF4-FFF2-40B4-BE49-F238E27FC236}">
                <a16:creationId xmlns:a16="http://schemas.microsoft.com/office/drawing/2014/main" id="{BFC1DF33-9DFC-D792-ECF5-DF71044232E2}"/>
              </a:ext>
            </a:extLst>
          </p:cNvPr>
          <p:cNvSpPr>
            <a:spLocks noChangeArrowheads="1"/>
          </p:cNvSpPr>
          <p:nvPr/>
        </p:nvSpPr>
        <p:spPr bwMode="auto">
          <a:xfrm>
            <a:off x="6705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37" name="Oval 33">
            <a:extLst>
              <a:ext uri="{FF2B5EF4-FFF2-40B4-BE49-F238E27FC236}">
                <a16:creationId xmlns:a16="http://schemas.microsoft.com/office/drawing/2014/main" id="{2BF9B4E8-57ED-88F8-459F-84B2CFC3991D}"/>
              </a:ext>
            </a:extLst>
          </p:cNvPr>
          <p:cNvSpPr>
            <a:spLocks noChangeArrowheads="1"/>
          </p:cNvSpPr>
          <p:nvPr/>
        </p:nvSpPr>
        <p:spPr bwMode="auto">
          <a:xfrm>
            <a:off x="7445375"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38" name="Oval 34">
            <a:extLst>
              <a:ext uri="{FF2B5EF4-FFF2-40B4-BE49-F238E27FC236}">
                <a16:creationId xmlns:a16="http://schemas.microsoft.com/office/drawing/2014/main" id="{940C3847-4F10-0A74-C086-5818806699E5}"/>
              </a:ext>
            </a:extLst>
          </p:cNvPr>
          <p:cNvSpPr>
            <a:spLocks noChangeArrowheads="1"/>
          </p:cNvSpPr>
          <p:nvPr/>
        </p:nvSpPr>
        <p:spPr bwMode="auto">
          <a:xfrm>
            <a:off x="7445375" y="1371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39" name="Oval 35">
            <a:extLst>
              <a:ext uri="{FF2B5EF4-FFF2-40B4-BE49-F238E27FC236}">
                <a16:creationId xmlns:a16="http://schemas.microsoft.com/office/drawing/2014/main" id="{2E908E81-D85F-5760-BB08-282DBA70803F}"/>
              </a:ext>
            </a:extLst>
          </p:cNvPr>
          <p:cNvSpPr>
            <a:spLocks noChangeArrowheads="1"/>
          </p:cNvSpPr>
          <p:nvPr/>
        </p:nvSpPr>
        <p:spPr bwMode="auto">
          <a:xfrm>
            <a:off x="7696200" y="2133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40" name="Oval 36">
            <a:extLst>
              <a:ext uri="{FF2B5EF4-FFF2-40B4-BE49-F238E27FC236}">
                <a16:creationId xmlns:a16="http://schemas.microsoft.com/office/drawing/2014/main" id="{B55D0771-0B63-29B5-5673-B6766769E5C3}"/>
              </a:ext>
            </a:extLst>
          </p:cNvPr>
          <p:cNvSpPr>
            <a:spLocks noChangeArrowheads="1"/>
          </p:cNvSpPr>
          <p:nvPr/>
        </p:nvSpPr>
        <p:spPr bwMode="auto">
          <a:xfrm>
            <a:off x="7783513" y="2676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41" name="Oval 37">
            <a:extLst>
              <a:ext uri="{FF2B5EF4-FFF2-40B4-BE49-F238E27FC236}">
                <a16:creationId xmlns:a16="http://schemas.microsoft.com/office/drawing/2014/main" id="{DAA6AD99-DCC3-8DED-D1D3-5A36E40F0BEB}"/>
              </a:ext>
            </a:extLst>
          </p:cNvPr>
          <p:cNvSpPr>
            <a:spLocks noChangeArrowheads="1"/>
          </p:cNvSpPr>
          <p:nvPr/>
        </p:nvSpPr>
        <p:spPr bwMode="auto">
          <a:xfrm>
            <a:off x="77724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42" name="Oval 38">
            <a:extLst>
              <a:ext uri="{FF2B5EF4-FFF2-40B4-BE49-F238E27FC236}">
                <a16:creationId xmlns:a16="http://schemas.microsoft.com/office/drawing/2014/main" id="{5E5448CC-E975-375F-140B-77DBC12F4557}"/>
              </a:ext>
            </a:extLst>
          </p:cNvPr>
          <p:cNvSpPr>
            <a:spLocks noChangeArrowheads="1"/>
          </p:cNvSpPr>
          <p:nvPr/>
        </p:nvSpPr>
        <p:spPr bwMode="auto">
          <a:xfrm>
            <a:off x="81534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43" name="Oval 39">
            <a:extLst>
              <a:ext uri="{FF2B5EF4-FFF2-40B4-BE49-F238E27FC236}">
                <a16:creationId xmlns:a16="http://schemas.microsoft.com/office/drawing/2014/main" id="{D5C5EAC8-17F2-4958-ACB4-CBD666616D7A}"/>
              </a:ext>
            </a:extLst>
          </p:cNvPr>
          <p:cNvSpPr>
            <a:spLocks noChangeArrowheads="1"/>
          </p:cNvSpPr>
          <p:nvPr/>
        </p:nvSpPr>
        <p:spPr bwMode="auto">
          <a:xfrm>
            <a:off x="81534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44" name="Oval 40">
            <a:extLst>
              <a:ext uri="{FF2B5EF4-FFF2-40B4-BE49-F238E27FC236}">
                <a16:creationId xmlns:a16="http://schemas.microsoft.com/office/drawing/2014/main" id="{1E34DD00-0093-6F9F-699D-2883E978E68D}"/>
              </a:ext>
            </a:extLst>
          </p:cNvPr>
          <p:cNvSpPr>
            <a:spLocks noChangeArrowheads="1"/>
          </p:cNvSpPr>
          <p:nvPr/>
        </p:nvSpPr>
        <p:spPr bwMode="auto">
          <a:xfrm>
            <a:off x="8077200" y="2057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45" name="Oval 41">
            <a:extLst>
              <a:ext uri="{FF2B5EF4-FFF2-40B4-BE49-F238E27FC236}">
                <a16:creationId xmlns:a16="http://schemas.microsoft.com/office/drawing/2014/main" id="{196657DA-E884-4947-398F-E4AE8758666F}"/>
              </a:ext>
            </a:extLst>
          </p:cNvPr>
          <p:cNvSpPr>
            <a:spLocks noChangeArrowheads="1"/>
          </p:cNvSpPr>
          <p:nvPr/>
        </p:nvSpPr>
        <p:spPr bwMode="auto">
          <a:xfrm>
            <a:off x="78486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46" name="Oval 42">
            <a:extLst>
              <a:ext uri="{FF2B5EF4-FFF2-40B4-BE49-F238E27FC236}">
                <a16:creationId xmlns:a16="http://schemas.microsoft.com/office/drawing/2014/main" id="{AAEAB67B-7259-AFC3-230B-09AFFEF2685A}"/>
              </a:ext>
            </a:extLst>
          </p:cNvPr>
          <p:cNvSpPr>
            <a:spLocks noChangeArrowheads="1"/>
          </p:cNvSpPr>
          <p:nvPr/>
        </p:nvSpPr>
        <p:spPr bwMode="auto">
          <a:xfrm>
            <a:off x="8458200" y="1295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47" name="Oval 43">
            <a:extLst>
              <a:ext uri="{FF2B5EF4-FFF2-40B4-BE49-F238E27FC236}">
                <a16:creationId xmlns:a16="http://schemas.microsoft.com/office/drawing/2014/main" id="{CC843CD0-6CBE-ABD5-837F-7C696233A4B3}"/>
              </a:ext>
            </a:extLst>
          </p:cNvPr>
          <p:cNvSpPr>
            <a:spLocks noChangeArrowheads="1"/>
          </p:cNvSpPr>
          <p:nvPr/>
        </p:nvSpPr>
        <p:spPr bwMode="auto">
          <a:xfrm>
            <a:off x="8534400" y="1752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48" name="Oval 44">
            <a:extLst>
              <a:ext uri="{FF2B5EF4-FFF2-40B4-BE49-F238E27FC236}">
                <a16:creationId xmlns:a16="http://schemas.microsoft.com/office/drawing/2014/main" id="{2E7111F0-2452-CD35-0053-45B54CAD8A78}"/>
              </a:ext>
            </a:extLst>
          </p:cNvPr>
          <p:cNvSpPr>
            <a:spLocks noChangeArrowheads="1"/>
          </p:cNvSpPr>
          <p:nvPr/>
        </p:nvSpPr>
        <p:spPr bwMode="auto">
          <a:xfrm>
            <a:off x="8839200" y="2362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49" name="Oval 45">
            <a:extLst>
              <a:ext uri="{FF2B5EF4-FFF2-40B4-BE49-F238E27FC236}">
                <a16:creationId xmlns:a16="http://schemas.microsoft.com/office/drawing/2014/main" id="{65EFE9B1-9C61-3795-6F38-6A2E7339560C}"/>
              </a:ext>
            </a:extLst>
          </p:cNvPr>
          <p:cNvSpPr>
            <a:spLocks noChangeArrowheads="1"/>
          </p:cNvSpPr>
          <p:nvPr/>
        </p:nvSpPr>
        <p:spPr bwMode="auto">
          <a:xfrm>
            <a:off x="8229600" y="3352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50" name="Oval 46">
            <a:extLst>
              <a:ext uri="{FF2B5EF4-FFF2-40B4-BE49-F238E27FC236}">
                <a16:creationId xmlns:a16="http://schemas.microsoft.com/office/drawing/2014/main" id="{24D4E3C0-3814-CE2E-D416-344322607F50}"/>
              </a:ext>
            </a:extLst>
          </p:cNvPr>
          <p:cNvSpPr>
            <a:spLocks noChangeArrowheads="1"/>
          </p:cNvSpPr>
          <p:nvPr/>
        </p:nvSpPr>
        <p:spPr bwMode="auto">
          <a:xfrm>
            <a:off x="86868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51" name="Oval 47">
            <a:extLst>
              <a:ext uri="{FF2B5EF4-FFF2-40B4-BE49-F238E27FC236}">
                <a16:creationId xmlns:a16="http://schemas.microsoft.com/office/drawing/2014/main" id="{B3300C94-58E6-A4E8-5E75-C91DD8A362AF}"/>
              </a:ext>
            </a:extLst>
          </p:cNvPr>
          <p:cNvSpPr>
            <a:spLocks noChangeArrowheads="1"/>
          </p:cNvSpPr>
          <p:nvPr/>
        </p:nvSpPr>
        <p:spPr bwMode="auto">
          <a:xfrm>
            <a:off x="9448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52" name="Oval 48">
            <a:extLst>
              <a:ext uri="{FF2B5EF4-FFF2-40B4-BE49-F238E27FC236}">
                <a16:creationId xmlns:a16="http://schemas.microsoft.com/office/drawing/2014/main" id="{97D80616-890D-52F8-06DD-931A04BF74DB}"/>
              </a:ext>
            </a:extLst>
          </p:cNvPr>
          <p:cNvSpPr>
            <a:spLocks noChangeArrowheads="1"/>
          </p:cNvSpPr>
          <p:nvPr/>
        </p:nvSpPr>
        <p:spPr bwMode="auto">
          <a:xfrm>
            <a:off x="8458200" y="3886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53" name="Oval 49">
            <a:extLst>
              <a:ext uri="{FF2B5EF4-FFF2-40B4-BE49-F238E27FC236}">
                <a16:creationId xmlns:a16="http://schemas.microsoft.com/office/drawing/2014/main" id="{3AE46E57-181D-7F7A-9A54-90EE2FA473A5}"/>
              </a:ext>
            </a:extLst>
          </p:cNvPr>
          <p:cNvSpPr>
            <a:spLocks noChangeArrowheads="1"/>
          </p:cNvSpPr>
          <p:nvPr/>
        </p:nvSpPr>
        <p:spPr bwMode="auto">
          <a:xfrm>
            <a:off x="9002713" y="3430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54" name="Oval 50">
            <a:extLst>
              <a:ext uri="{FF2B5EF4-FFF2-40B4-BE49-F238E27FC236}">
                <a16:creationId xmlns:a16="http://schemas.microsoft.com/office/drawing/2014/main" id="{9A80B6A2-0A63-6B2E-8E7B-052526817D0B}"/>
              </a:ext>
            </a:extLst>
          </p:cNvPr>
          <p:cNvSpPr>
            <a:spLocks noChangeArrowheads="1"/>
          </p:cNvSpPr>
          <p:nvPr/>
        </p:nvSpPr>
        <p:spPr bwMode="auto">
          <a:xfrm>
            <a:off x="80010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55" name="Oval 51">
            <a:extLst>
              <a:ext uri="{FF2B5EF4-FFF2-40B4-BE49-F238E27FC236}">
                <a16:creationId xmlns:a16="http://schemas.microsoft.com/office/drawing/2014/main" id="{38BC64AB-464B-24C3-CD45-9B230A3B5D49}"/>
              </a:ext>
            </a:extLst>
          </p:cNvPr>
          <p:cNvSpPr>
            <a:spLocks noChangeArrowheads="1"/>
          </p:cNvSpPr>
          <p:nvPr/>
        </p:nvSpPr>
        <p:spPr bwMode="auto">
          <a:xfrm>
            <a:off x="9067800" y="4343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56" name="Oval 52">
            <a:extLst>
              <a:ext uri="{FF2B5EF4-FFF2-40B4-BE49-F238E27FC236}">
                <a16:creationId xmlns:a16="http://schemas.microsoft.com/office/drawing/2014/main" id="{66CEB7F1-997F-EEF1-B604-D3794F0C85F2}"/>
              </a:ext>
            </a:extLst>
          </p:cNvPr>
          <p:cNvSpPr>
            <a:spLocks noChangeArrowheads="1"/>
          </p:cNvSpPr>
          <p:nvPr/>
        </p:nvSpPr>
        <p:spPr bwMode="auto">
          <a:xfrm>
            <a:off x="84582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57" name="Oval 53">
            <a:extLst>
              <a:ext uri="{FF2B5EF4-FFF2-40B4-BE49-F238E27FC236}">
                <a16:creationId xmlns:a16="http://schemas.microsoft.com/office/drawing/2014/main" id="{777BD4A5-0B52-F55A-AB9F-E4142267F486}"/>
              </a:ext>
            </a:extLst>
          </p:cNvPr>
          <p:cNvSpPr>
            <a:spLocks noChangeArrowheads="1"/>
          </p:cNvSpPr>
          <p:nvPr/>
        </p:nvSpPr>
        <p:spPr bwMode="auto">
          <a:xfrm>
            <a:off x="76200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58" name="Oval 54">
            <a:extLst>
              <a:ext uri="{FF2B5EF4-FFF2-40B4-BE49-F238E27FC236}">
                <a16:creationId xmlns:a16="http://schemas.microsoft.com/office/drawing/2014/main" id="{951A6039-18A5-7DEE-D425-FA15086D008E}"/>
              </a:ext>
            </a:extLst>
          </p:cNvPr>
          <p:cNvSpPr>
            <a:spLocks noChangeArrowheads="1"/>
          </p:cNvSpPr>
          <p:nvPr/>
        </p:nvSpPr>
        <p:spPr bwMode="auto">
          <a:xfrm>
            <a:off x="7162800" y="4495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59" name="Oval 55">
            <a:extLst>
              <a:ext uri="{FF2B5EF4-FFF2-40B4-BE49-F238E27FC236}">
                <a16:creationId xmlns:a16="http://schemas.microsoft.com/office/drawing/2014/main" id="{6611E410-C274-EAC6-CEA5-6A15B1F94DE7}"/>
              </a:ext>
            </a:extLst>
          </p:cNvPr>
          <p:cNvSpPr>
            <a:spLocks noChangeArrowheads="1"/>
          </p:cNvSpPr>
          <p:nvPr/>
        </p:nvSpPr>
        <p:spPr bwMode="auto">
          <a:xfrm>
            <a:off x="75438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60" name="Oval 56">
            <a:extLst>
              <a:ext uri="{FF2B5EF4-FFF2-40B4-BE49-F238E27FC236}">
                <a16:creationId xmlns:a16="http://schemas.microsoft.com/office/drawing/2014/main" id="{B489BAFD-F396-8249-30B9-3C7913C5AE44}"/>
              </a:ext>
            </a:extLst>
          </p:cNvPr>
          <p:cNvSpPr>
            <a:spLocks noChangeArrowheads="1"/>
          </p:cNvSpPr>
          <p:nvPr/>
        </p:nvSpPr>
        <p:spPr bwMode="auto">
          <a:xfrm>
            <a:off x="8001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61" name="Oval 57">
            <a:extLst>
              <a:ext uri="{FF2B5EF4-FFF2-40B4-BE49-F238E27FC236}">
                <a16:creationId xmlns:a16="http://schemas.microsoft.com/office/drawing/2014/main" id="{E2FAC744-9F2B-112E-4B36-7C7C69E1E4AD}"/>
              </a:ext>
            </a:extLst>
          </p:cNvPr>
          <p:cNvSpPr>
            <a:spLocks noChangeArrowheads="1"/>
          </p:cNvSpPr>
          <p:nvPr/>
        </p:nvSpPr>
        <p:spPr bwMode="auto">
          <a:xfrm>
            <a:off x="73914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62" name="Oval 58">
            <a:extLst>
              <a:ext uri="{FF2B5EF4-FFF2-40B4-BE49-F238E27FC236}">
                <a16:creationId xmlns:a16="http://schemas.microsoft.com/office/drawing/2014/main" id="{950C6116-B746-3CC7-6A4C-153E425E0DE1}"/>
              </a:ext>
            </a:extLst>
          </p:cNvPr>
          <p:cNvSpPr>
            <a:spLocks noChangeArrowheads="1"/>
          </p:cNvSpPr>
          <p:nvPr/>
        </p:nvSpPr>
        <p:spPr bwMode="auto">
          <a:xfrm>
            <a:off x="69342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63" name="Oval 59">
            <a:extLst>
              <a:ext uri="{FF2B5EF4-FFF2-40B4-BE49-F238E27FC236}">
                <a16:creationId xmlns:a16="http://schemas.microsoft.com/office/drawing/2014/main" id="{0A01A17C-1471-8276-F196-B928502974BC}"/>
              </a:ext>
            </a:extLst>
          </p:cNvPr>
          <p:cNvSpPr>
            <a:spLocks noChangeArrowheads="1"/>
          </p:cNvSpPr>
          <p:nvPr/>
        </p:nvSpPr>
        <p:spPr bwMode="auto">
          <a:xfrm>
            <a:off x="66294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64" name="Oval 60">
            <a:extLst>
              <a:ext uri="{FF2B5EF4-FFF2-40B4-BE49-F238E27FC236}">
                <a16:creationId xmlns:a16="http://schemas.microsoft.com/office/drawing/2014/main" id="{AFC86612-4ACD-18F0-5C55-46DB3E2F0327}"/>
              </a:ext>
            </a:extLst>
          </p:cNvPr>
          <p:cNvSpPr>
            <a:spLocks noChangeArrowheads="1"/>
          </p:cNvSpPr>
          <p:nvPr/>
        </p:nvSpPr>
        <p:spPr bwMode="auto">
          <a:xfrm>
            <a:off x="60198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65" name="Oval 61">
            <a:extLst>
              <a:ext uri="{FF2B5EF4-FFF2-40B4-BE49-F238E27FC236}">
                <a16:creationId xmlns:a16="http://schemas.microsoft.com/office/drawing/2014/main" id="{57B1FAD9-C154-F5BF-8CBA-41B694CEB4F5}"/>
              </a:ext>
            </a:extLst>
          </p:cNvPr>
          <p:cNvSpPr>
            <a:spLocks noChangeArrowheads="1"/>
          </p:cNvSpPr>
          <p:nvPr/>
        </p:nvSpPr>
        <p:spPr bwMode="auto">
          <a:xfrm>
            <a:off x="6248400" y="4953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66" name="Oval 62">
            <a:extLst>
              <a:ext uri="{FF2B5EF4-FFF2-40B4-BE49-F238E27FC236}">
                <a16:creationId xmlns:a16="http://schemas.microsoft.com/office/drawing/2014/main" id="{5EC323EE-B067-5505-B8E6-947D0DA57019}"/>
              </a:ext>
            </a:extLst>
          </p:cNvPr>
          <p:cNvSpPr>
            <a:spLocks noChangeArrowheads="1"/>
          </p:cNvSpPr>
          <p:nvPr/>
        </p:nvSpPr>
        <p:spPr bwMode="auto">
          <a:xfrm>
            <a:off x="6477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67" name="Oval 63">
            <a:extLst>
              <a:ext uri="{FF2B5EF4-FFF2-40B4-BE49-F238E27FC236}">
                <a16:creationId xmlns:a16="http://schemas.microsoft.com/office/drawing/2014/main" id="{0E83E2F0-B051-A6EE-8454-1BDCBF5742C5}"/>
              </a:ext>
            </a:extLst>
          </p:cNvPr>
          <p:cNvSpPr>
            <a:spLocks noChangeArrowheads="1"/>
          </p:cNvSpPr>
          <p:nvPr/>
        </p:nvSpPr>
        <p:spPr bwMode="auto">
          <a:xfrm>
            <a:off x="56388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68" name="Oval 64">
            <a:extLst>
              <a:ext uri="{FF2B5EF4-FFF2-40B4-BE49-F238E27FC236}">
                <a16:creationId xmlns:a16="http://schemas.microsoft.com/office/drawing/2014/main" id="{9C0252CB-FE73-83B1-1979-BB9A6652BC9F}"/>
              </a:ext>
            </a:extLst>
          </p:cNvPr>
          <p:cNvSpPr>
            <a:spLocks noChangeArrowheads="1"/>
          </p:cNvSpPr>
          <p:nvPr/>
        </p:nvSpPr>
        <p:spPr bwMode="auto">
          <a:xfrm>
            <a:off x="55626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69" name="Oval 65">
            <a:extLst>
              <a:ext uri="{FF2B5EF4-FFF2-40B4-BE49-F238E27FC236}">
                <a16:creationId xmlns:a16="http://schemas.microsoft.com/office/drawing/2014/main" id="{D64C7D2E-3D08-7D4D-C8B1-9234509E33BE}"/>
              </a:ext>
            </a:extLst>
          </p:cNvPr>
          <p:cNvSpPr>
            <a:spLocks noChangeArrowheads="1"/>
          </p:cNvSpPr>
          <p:nvPr/>
        </p:nvSpPr>
        <p:spPr bwMode="auto">
          <a:xfrm>
            <a:off x="50292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70" name="Oval 66">
            <a:extLst>
              <a:ext uri="{FF2B5EF4-FFF2-40B4-BE49-F238E27FC236}">
                <a16:creationId xmlns:a16="http://schemas.microsoft.com/office/drawing/2014/main" id="{7F0716DA-C070-BFC6-3777-9F8FF3214D26}"/>
              </a:ext>
            </a:extLst>
          </p:cNvPr>
          <p:cNvSpPr>
            <a:spLocks noChangeArrowheads="1"/>
          </p:cNvSpPr>
          <p:nvPr/>
        </p:nvSpPr>
        <p:spPr bwMode="auto">
          <a:xfrm>
            <a:off x="55626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71" name="Oval 67">
            <a:extLst>
              <a:ext uri="{FF2B5EF4-FFF2-40B4-BE49-F238E27FC236}">
                <a16:creationId xmlns:a16="http://schemas.microsoft.com/office/drawing/2014/main" id="{2688DB97-3B37-0A23-AC3E-382C552BBE76}"/>
              </a:ext>
            </a:extLst>
          </p:cNvPr>
          <p:cNvSpPr>
            <a:spLocks noChangeArrowheads="1"/>
          </p:cNvSpPr>
          <p:nvPr/>
        </p:nvSpPr>
        <p:spPr bwMode="auto">
          <a:xfrm>
            <a:off x="57912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72" name="Oval 68">
            <a:extLst>
              <a:ext uri="{FF2B5EF4-FFF2-40B4-BE49-F238E27FC236}">
                <a16:creationId xmlns:a16="http://schemas.microsoft.com/office/drawing/2014/main" id="{BA1F60BB-EE75-3A89-1355-D54AE45375BC}"/>
              </a:ext>
            </a:extLst>
          </p:cNvPr>
          <p:cNvSpPr>
            <a:spLocks noChangeArrowheads="1"/>
          </p:cNvSpPr>
          <p:nvPr/>
        </p:nvSpPr>
        <p:spPr bwMode="auto">
          <a:xfrm>
            <a:off x="5257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73" name="Oval 69">
            <a:extLst>
              <a:ext uri="{FF2B5EF4-FFF2-40B4-BE49-F238E27FC236}">
                <a16:creationId xmlns:a16="http://schemas.microsoft.com/office/drawing/2014/main" id="{3D9F7203-F0E0-1585-5D68-8C835E798EC5}"/>
              </a:ext>
            </a:extLst>
          </p:cNvPr>
          <p:cNvSpPr>
            <a:spLocks noChangeArrowheads="1"/>
          </p:cNvSpPr>
          <p:nvPr/>
        </p:nvSpPr>
        <p:spPr bwMode="auto">
          <a:xfrm>
            <a:off x="57912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74" name="Oval 70">
            <a:extLst>
              <a:ext uri="{FF2B5EF4-FFF2-40B4-BE49-F238E27FC236}">
                <a16:creationId xmlns:a16="http://schemas.microsoft.com/office/drawing/2014/main" id="{7AF8D321-FB7D-AF4C-A73A-6E27CD11530C}"/>
              </a:ext>
            </a:extLst>
          </p:cNvPr>
          <p:cNvSpPr>
            <a:spLocks noChangeArrowheads="1"/>
          </p:cNvSpPr>
          <p:nvPr/>
        </p:nvSpPr>
        <p:spPr bwMode="auto">
          <a:xfrm>
            <a:off x="6248400"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75" name="Oval 71">
            <a:extLst>
              <a:ext uri="{FF2B5EF4-FFF2-40B4-BE49-F238E27FC236}">
                <a16:creationId xmlns:a16="http://schemas.microsoft.com/office/drawing/2014/main" id="{70516B94-70A2-C717-2E8F-B7EF8A39DB51}"/>
              </a:ext>
            </a:extLst>
          </p:cNvPr>
          <p:cNvSpPr>
            <a:spLocks noChangeArrowheads="1"/>
          </p:cNvSpPr>
          <p:nvPr/>
        </p:nvSpPr>
        <p:spPr bwMode="auto">
          <a:xfrm>
            <a:off x="5867400" y="182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76" name="Oval 72">
            <a:extLst>
              <a:ext uri="{FF2B5EF4-FFF2-40B4-BE49-F238E27FC236}">
                <a16:creationId xmlns:a16="http://schemas.microsoft.com/office/drawing/2014/main" id="{3F3C918D-E49D-9421-7A0C-8611E557E362}"/>
              </a:ext>
            </a:extLst>
          </p:cNvPr>
          <p:cNvSpPr>
            <a:spLocks noChangeArrowheads="1"/>
          </p:cNvSpPr>
          <p:nvPr/>
        </p:nvSpPr>
        <p:spPr bwMode="auto">
          <a:xfrm>
            <a:off x="65532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77" name="Oval 73">
            <a:extLst>
              <a:ext uri="{FF2B5EF4-FFF2-40B4-BE49-F238E27FC236}">
                <a16:creationId xmlns:a16="http://schemas.microsoft.com/office/drawing/2014/main" id="{0E67E422-A12A-BC20-09A5-545284DE9872}"/>
              </a:ext>
            </a:extLst>
          </p:cNvPr>
          <p:cNvSpPr>
            <a:spLocks noChangeArrowheads="1"/>
          </p:cNvSpPr>
          <p:nvPr/>
        </p:nvSpPr>
        <p:spPr bwMode="auto">
          <a:xfrm>
            <a:off x="5715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78" name="Oval 74">
            <a:extLst>
              <a:ext uri="{FF2B5EF4-FFF2-40B4-BE49-F238E27FC236}">
                <a16:creationId xmlns:a16="http://schemas.microsoft.com/office/drawing/2014/main" id="{0925A42A-2B3E-4360-EA19-628E4A004A12}"/>
              </a:ext>
            </a:extLst>
          </p:cNvPr>
          <p:cNvSpPr>
            <a:spLocks noChangeArrowheads="1"/>
          </p:cNvSpPr>
          <p:nvPr/>
        </p:nvSpPr>
        <p:spPr bwMode="auto">
          <a:xfrm>
            <a:off x="52578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79" name="Oval 75">
            <a:extLst>
              <a:ext uri="{FF2B5EF4-FFF2-40B4-BE49-F238E27FC236}">
                <a16:creationId xmlns:a16="http://schemas.microsoft.com/office/drawing/2014/main" id="{7E75803B-68DD-928F-8A03-E08CB32288A8}"/>
              </a:ext>
            </a:extLst>
          </p:cNvPr>
          <p:cNvSpPr>
            <a:spLocks noChangeArrowheads="1"/>
          </p:cNvSpPr>
          <p:nvPr/>
        </p:nvSpPr>
        <p:spPr bwMode="auto">
          <a:xfrm>
            <a:off x="5181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80" name="Oval 76">
            <a:extLst>
              <a:ext uri="{FF2B5EF4-FFF2-40B4-BE49-F238E27FC236}">
                <a16:creationId xmlns:a16="http://schemas.microsoft.com/office/drawing/2014/main" id="{6E24AD98-6BB1-5CA0-96BF-FEC7BEF54622}"/>
              </a:ext>
            </a:extLst>
          </p:cNvPr>
          <p:cNvSpPr>
            <a:spLocks noChangeArrowheads="1"/>
          </p:cNvSpPr>
          <p:nvPr/>
        </p:nvSpPr>
        <p:spPr bwMode="auto">
          <a:xfrm>
            <a:off x="4800600" y="2667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81" name="Oval 77">
            <a:extLst>
              <a:ext uri="{FF2B5EF4-FFF2-40B4-BE49-F238E27FC236}">
                <a16:creationId xmlns:a16="http://schemas.microsoft.com/office/drawing/2014/main" id="{0F40E022-8D85-9392-2F3D-726AF33E057F}"/>
              </a:ext>
            </a:extLst>
          </p:cNvPr>
          <p:cNvSpPr>
            <a:spLocks noChangeArrowheads="1"/>
          </p:cNvSpPr>
          <p:nvPr/>
        </p:nvSpPr>
        <p:spPr bwMode="auto">
          <a:xfrm>
            <a:off x="51816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82" name="Oval 78">
            <a:extLst>
              <a:ext uri="{FF2B5EF4-FFF2-40B4-BE49-F238E27FC236}">
                <a16:creationId xmlns:a16="http://schemas.microsoft.com/office/drawing/2014/main" id="{8F628EEA-1D7F-7AE7-F02C-CA3748CAB937}"/>
              </a:ext>
            </a:extLst>
          </p:cNvPr>
          <p:cNvSpPr>
            <a:spLocks noChangeArrowheads="1"/>
          </p:cNvSpPr>
          <p:nvPr/>
        </p:nvSpPr>
        <p:spPr bwMode="auto">
          <a:xfrm>
            <a:off x="4419600" y="3581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83" name="Oval 79">
            <a:extLst>
              <a:ext uri="{FF2B5EF4-FFF2-40B4-BE49-F238E27FC236}">
                <a16:creationId xmlns:a16="http://schemas.microsoft.com/office/drawing/2014/main" id="{750BCF06-DAA3-BB18-DE12-483BF1F37724}"/>
              </a:ext>
            </a:extLst>
          </p:cNvPr>
          <p:cNvSpPr>
            <a:spLocks noChangeArrowheads="1"/>
          </p:cNvSpPr>
          <p:nvPr/>
        </p:nvSpPr>
        <p:spPr bwMode="auto">
          <a:xfrm>
            <a:off x="4343400" y="4419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84" name="Oval 80">
            <a:extLst>
              <a:ext uri="{FF2B5EF4-FFF2-40B4-BE49-F238E27FC236}">
                <a16:creationId xmlns:a16="http://schemas.microsoft.com/office/drawing/2014/main" id="{F869CD5B-0884-806C-1C7A-AD19D22E5DC2}"/>
              </a:ext>
            </a:extLst>
          </p:cNvPr>
          <p:cNvSpPr>
            <a:spLocks noChangeArrowheads="1"/>
          </p:cNvSpPr>
          <p:nvPr/>
        </p:nvSpPr>
        <p:spPr bwMode="auto">
          <a:xfrm>
            <a:off x="4572000" y="5257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85" name="Oval 81">
            <a:extLst>
              <a:ext uri="{FF2B5EF4-FFF2-40B4-BE49-F238E27FC236}">
                <a16:creationId xmlns:a16="http://schemas.microsoft.com/office/drawing/2014/main" id="{3B5F0DCE-DA6D-9DC9-BF01-963CA5C14FDA}"/>
              </a:ext>
            </a:extLst>
          </p:cNvPr>
          <p:cNvSpPr>
            <a:spLocks noChangeArrowheads="1"/>
          </p:cNvSpPr>
          <p:nvPr/>
        </p:nvSpPr>
        <p:spPr bwMode="auto">
          <a:xfrm>
            <a:off x="38862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86" name="Oval 82">
            <a:extLst>
              <a:ext uri="{FF2B5EF4-FFF2-40B4-BE49-F238E27FC236}">
                <a16:creationId xmlns:a16="http://schemas.microsoft.com/office/drawing/2014/main" id="{450F10F1-8FB4-3B95-1142-58DC7EC5F975}"/>
              </a:ext>
            </a:extLst>
          </p:cNvPr>
          <p:cNvSpPr>
            <a:spLocks noChangeArrowheads="1"/>
          </p:cNvSpPr>
          <p:nvPr/>
        </p:nvSpPr>
        <p:spPr bwMode="auto">
          <a:xfrm>
            <a:off x="3429000" y="487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87" name="Oval 83">
            <a:extLst>
              <a:ext uri="{FF2B5EF4-FFF2-40B4-BE49-F238E27FC236}">
                <a16:creationId xmlns:a16="http://schemas.microsoft.com/office/drawing/2014/main" id="{D6BED9A1-A018-388F-6391-2520E2488322}"/>
              </a:ext>
            </a:extLst>
          </p:cNvPr>
          <p:cNvSpPr>
            <a:spLocks noChangeArrowheads="1"/>
          </p:cNvSpPr>
          <p:nvPr/>
        </p:nvSpPr>
        <p:spPr bwMode="auto">
          <a:xfrm>
            <a:off x="34290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88" name="Oval 84">
            <a:extLst>
              <a:ext uri="{FF2B5EF4-FFF2-40B4-BE49-F238E27FC236}">
                <a16:creationId xmlns:a16="http://schemas.microsoft.com/office/drawing/2014/main" id="{327CCB60-3BB9-AB01-E9BE-66562B7AC939}"/>
              </a:ext>
            </a:extLst>
          </p:cNvPr>
          <p:cNvSpPr>
            <a:spLocks noChangeArrowheads="1"/>
          </p:cNvSpPr>
          <p:nvPr/>
        </p:nvSpPr>
        <p:spPr bwMode="auto">
          <a:xfrm>
            <a:off x="4038600" y="2743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89" name="Oval 85">
            <a:extLst>
              <a:ext uri="{FF2B5EF4-FFF2-40B4-BE49-F238E27FC236}">
                <a16:creationId xmlns:a16="http://schemas.microsoft.com/office/drawing/2014/main" id="{EB11B5D9-1660-A86F-D396-50F4BBF93561}"/>
              </a:ext>
            </a:extLst>
          </p:cNvPr>
          <p:cNvSpPr>
            <a:spLocks noChangeArrowheads="1"/>
          </p:cNvSpPr>
          <p:nvPr/>
        </p:nvSpPr>
        <p:spPr bwMode="auto">
          <a:xfrm>
            <a:off x="44196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90" name="Oval 86">
            <a:extLst>
              <a:ext uri="{FF2B5EF4-FFF2-40B4-BE49-F238E27FC236}">
                <a16:creationId xmlns:a16="http://schemas.microsoft.com/office/drawing/2014/main" id="{93E3D950-CCAE-2126-3AFF-35752D760E36}"/>
              </a:ext>
            </a:extLst>
          </p:cNvPr>
          <p:cNvSpPr>
            <a:spLocks noChangeArrowheads="1"/>
          </p:cNvSpPr>
          <p:nvPr/>
        </p:nvSpPr>
        <p:spPr bwMode="auto">
          <a:xfrm>
            <a:off x="35052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91" name="Oval 87">
            <a:extLst>
              <a:ext uri="{FF2B5EF4-FFF2-40B4-BE49-F238E27FC236}">
                <a16:creationId xmlns:a16="http://schemas.microsoft.com/office/drawing/2014/main" id="{729A6F67-9541-3DB6-4E14-79B06801383C}"/>
              </a:ext>
            </a:extLst>
          </p:cNvPr>
          <p:cNvSpPr>
            <a:spLocks noChangeArrowheads="1"/>
          </p:cNvSpPr>
          <p:nvPr/>
        </p:nvSpPr>
        <p:spPr bwMode="auto">
          <a:xfrm>
            <a:off x="335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92" name="Oval 88">
            <a:extLst>
              <a:ext uri="{FF2B5EF4-FFF2-40B4-BE49-F238E27FC236}">
                <a16:creationId xmlns:a16="http://schemas.microsoft.com/office/drawing/2014/main" id="{F4077721-17F5-113A-71FA-3EDD276B2700}"/>
              </a:ext>
            </a:extLst>
          </p:cNvPr>
          <p:cNvSpPr>
            <a:spLocks noChangeArrowheads="1"/>
          </p:cNvSpPr>
          <p:nvPr/>
        </p:nvSpPr>
        <p:spPr bwMode="auto">
          <a:xfrm>
            <a:off x="22860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93" name="Oval 89">
            <a:extLst>
              <a:ext uri="{FF2B5EF4-FFF2-40B4-BE49-F238E27FC236}">
                <a16:creationId xmlns:a16="http://schemas.microsoft.com/office/drawing/2014/main" id="{C830DB21-9BF3-8E64-78A1-56D9B559BAF2}"/>
              </a:ext>
            </a:extLst>
          </p:cNvPr>
          <p:cNvSpPr>
            <a:spLocks noChangeArrowheads="1"/>
          </p:cNvSpPr>
          <p:nvPr/>
        </p:nvSpPr>
        <p:spPr bwMode="auto">
          <a:xfrm>
            <a:off x="2362200" y="579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94" name="Oval 90">
            <a:extLst>
              <a:ext uri="{FF2B5EF4-FFF2-40B4-BE49-F238E27FC236}">
                <a16:creationId xmlns:a16="http://schemas.microsoft.com/office/drawing/2014/main" id="{C6ECC098-C9BF-729D-4BA5-95A599C31FB9}"/>
              </a:ext>
            </a:extLst>
          </p:cNvPr>
          <p:cNvSpPr>
            <a:spLocks noChangeArrowheads="1"/>
          </p:cNvSpPr>
          <p:nvPr/>
        </p:nvSpPr>
        <p:spPr bwMode="auto">
          <a:xfrm>
            <a:off x="23622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95" name="Oval 91">
            <a:extLst>
              <a:ext uri="{FF2B5EF4-FFF2-40B4-BE49-F238E27FC236}">
                <a16:creationId xmlns:a16="http://schemas.microsoft.com/office/drawing/2014/main" id="{3C153587-6402-76CE-DA44-20FC0F8A158A}"/>
              </a:ext>
            </a:extLst>
          </p:cNvPr>
          <p:cNvSpPr>
            <a:spLocks noChangeArrowheads="1"/>
          </p:cNvSpPr>
          <p:nvPr/>
        </p:nvSpPr>
        <p:spPr bwMode="auto">
          <a:xfrm>
            <a:off x="2514600" y="2286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96" name="Oval 92">
            <a:extLst>
              <a:ext uri="{FF2B5EF4-FFF2-40B4-BE49-F238E27FC236}">
                <a16:creationId xmlns:a16="http://schemas.microsoft.com/office/drawing/2014/main" id="{57C2389A-275D-8911-596E-B5214B312BCB}"/>
              </a:ext>
            </a:extLst>
          </p:cNvPr>
          <p:cNvSpPr>
            <a:spLocks noChangeArrowheads="1"/>
          </p:cNvSpPr>
          <p:nvPr/>
        </p:nvSpPr>
        <p:spPr bwMode="auto">
          <a:xfrm>
            <a:off x="2667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197" name="Oval 93">
            <a:extLst>
              <a:ext uri="{FF2B5EF4-FFF2-40B4-BE49-F238E27FC236}">
                <a16:creationId xmlns:a16="http://schemas.microsoft.com/office/drawing/2014/main" id="{6D3B77DF-7C41-D5D6-2B4E-CE490A3D7A44}"/>
              </a:ext>
            </a:extLst>
          </p:cNvPr>
          <p:cNvSpPr>
            <a:spLocks noChangeArrowheads="1"/>
          </p:cNvSpPr>
          <p:nvPr/>
        </p:nvSpPr>
        <p:spPr bwMode="auto">
          <a:xfrm>
            <a:off x="4114800" y="106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47198" name="Group 94">
            <a:extLst>
              <a:ext uri="{FF2B5EF4-FFF2-40B4-BE49-F238E27FC236}">
                <a16:creationId xmlns:a16="http://schemas.microsoft.com/office/drawing/2014/main" id="{E5478913-1BB5-2F10-1945-945CCCC5A08C}"/>
              </a:ext>
            </a:extLst>
          </p:cNvPr>
          <p:cNvGrpSpPr>
            <a:grpSpLocks/>
          </p:cNvGrpSpPr>
          <p:nvPr/>
        </p:nvGrpSpPr>
        <p:grpSpPr bwMode="auto">
          <a:xfrm>
            <a:off x="4691063" y="1676400"/>
            <a:ext cx="2819400" cy="2895600"/>
            <a:chOff x="3744" y="4464"/>
            <a:chExt cx="1776" cy="1824"/>
          </a:xfrm>
        </p:grpSpPr>
        <p:sp>
          <p:nvSpPr>
            <p:cNvPr id="47210" name="Oval 95">
              <a:extLst>
                <a:ext uri="{FF2B5EF4-FFF2-40B4-BE49-F238E27FC236}">
                  <a16:creationId xmlns:a16="http://schemas.microsoft.com/office/drawing/2014/main" id="{5F1E39FF-B7C3-B74B-6A05-665A19A9C4A5}"/>
                </a:ext>
              </a:extLst>
            </p:cNvPr>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47211" name="Group 96">
              <a:extLst>
                <a:ext uri="{FF2B5EF4-FFF2-40B4-BE49-F238E27FC236}">
                  <a16:creationId xmlns:a16="http://schemas.microsoft.com/office/drawing/2014/main" id="{62ABCE5B-89CD-5EF7-8A7C-98925F1215DC}"/>
                </a:ext>
              </a:extLst>
            </p:cNvPr>
            <p:cNvGrpSpPr>
              <a:grpSpLocks/>
            </p:cNvGrpSpPr>
            <p:nvPr/>
          </p:nvGrpSpPr>
          <p:grpSpPr bwMode="auto">
            <a:xfrm>
              <a:off x="4491" y="5231"/>
              <a:ext cx="288" cy="288"/>
              <a:chOff x="4486" y="3484"/>
              <a:chExt cx="288" cy="288"/>
            </a:xfrm>
          </p:grpSpPr>
          <p:sp>
            <p:nvSpPr>
              <p:cNvPr id="47212" name="Oval 97">
                <a:extLst>
                  <a:ext uri="{FF2B5EF4-FFF2-40B4-BE49-F238E27FC236}">
                    <a16:creationId xmlns:a16="http://schemas.microsoft.com/office/drawing/2014/main" id="{4564C1CF-3940-715E-1AA1-3DCEA5E82D5E}"/>
                  </a:ext>
                </a:extLst>
              </p:cNvPr>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213" name="Line 98">
                <a:extLst>
                  <a:ext uri="{FF2B5EF4-FFF2-40B4-BE49-F238E27FC236}">
                    <a16:creationId xmlns:a16="http://schemas.microsoft.com/office/drawing/2014/main" id="{6E6AD69A-3C2C-8348-F4E1-46860F11DC78}"/>
                  </a:ext>
                </a:extLst>
              </p:cNvPr>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14" name="Line 99">
                <a:extLst>
                  <a:ext uri="{FF2B5EF4-FFF2-40B4-BE49-F238E27FC236}">
                    <a16:creationId xmlns:a16="http://schemas.microsoft.com/office/drawing/2014/main" id="{35887F64-9D0C-2A88-F0B0-CB373A2BB276}"/>
                  </a:ext>
                </a:extLst>
              </p:cNvPr>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47199" name="AutoShape 100">
            <a:extLst>
              <a:ext uri="{FF2B5EF4-FFF2-40B4-BE49-F238E27FC236}">
                <a16:creationId xmlns:a16="http://schemas.microsoft.com/office/drawing/2014/main" id="{2E08D604-94F0-F85D-F851-76A64052B0B6}"/>
              </a:ext>
            </a:extLst>
          </p:cNvPr>
          <p:cNvSpPr>
            <a:spLocks noChangeArrowheads="1"/>
          </p:cNvSpPr>
          <p:nvPr/>
        </p:nvSpPr>
        <p:spPr bwMode="auto">
          <a:xfrm>
            <a:off x="8991600" y="91440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Region of</a:t>
            </a:r>
          </a:p>
          <a:p>
            <a:pPr algn="ctr" eaLnBrk="1" hangingPunct="1"/>
            <a:r>
              <a:rPr lang="en-US" altLang="en-US" sz="1600">
                <a:solidFill>
                  <a:srgbClr val="000000"/>
                </a:solidFill>
                <a:cs typeface="Arial" panose="020B0604020202020204" pitchFamily="34" charset="0"/>
              </a:rPr>
              <a:t>interest</a:t>
            </a:r>
          </a:p>
        </p:txBody>
      </p:sp>
      <p:sp>
        <p:nvSpPr>
          <p:cNvPr id="47200" name="AutoShape 101">
            <a:extLst>
              <a:ext uri="{FF2B5EF4-FFF2-40B4-BE49-F238E27FC236}">
                <a16:creationId xmlns:a16="http://schemas.microsoft.com/office/drawing/2014/main" id="{495510E0-9A7A-069E-B498-D768F690DD45}"/>
              </a:ext>
            </a:extLst>
          </p:cNvPr>
          <p:cNvSpPr>
            <a:spLocks noChangeArrowheads="1"/>
          </p:cNvSpPr>
          <p:nvPr/>
        </p:nvSpPr>
        <p:spPr bwMode="auto">
          <a:xfrm>
            <a:off x="8991600" y="160020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Center of</a:t>
            </a:r>
          </a:p>
          <a:p>
            <a:pPr algn="ctr" eaLnBrk="1" hangingPunct="1"/>
            <a:r>
              <a:rPr lang="en-US" altLang="en-US" sz="1600">
                <a:solidFill>
                  <a:srgbClr val="000000"/>
                </a:solidFill>
                <a:cs typeface="Arial" panose="020B0604020202020204" pitchFamily="34" charset="0"/>
              </a:rPr>
              <a:t>mass</a:t>
            </a:r>
          </a:p>
        </p:txBody>
      </p:sp>
      <p:sp>
        <p:nvSpPr>
          <p:cNvPr id="47201" name="AutoShape 102">
            <a:extLst>
              <a:ext uri="{FF2B5EF4-FFF2-40B4-BE49-F238E27FC236}">
                <a16:creationId xmlns:a16="http://schemas.microsoft.com/office/drawing/2014/main" id="{009F5381-8EE0-599C-08BE-88C683128004}"/>
              </a:ext>
            </a:extLst>
          </p:cNvPr>
          <p:cNvSpPr>
            <a:spLocks noChangeArrowheads="1"/>
          </p:cNvSpPr>
          <p:nvPr/>
        </p:nvSpPr>
        <p:spPr bwMode="auto">
          <a:xfrm>
            <a:off x="8991600" y="5410200"/>
            <a:ext cx="1447800" cy="609600"/>
          </a:xfrm>
          <a:prstGeom prst="roundRect">
            <a:avLst>
              <a:gd name="adj" fmla="val 16667"/>
            </a:avLst>
          </a:prstGeom>
          <a:solidFill>
            <a:srgbClr val="FFFF00"/>
          </a:solidFill>
          <a:ln w="190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Mean Shift</a:t>
            </a:r>
          </a:p>
          <a:p>
            <a:pPr algn="ctr" eaLnBrk="1" hangingPunct="1"/>
            <a:r>
              <a:rPr lang="en-US" altLang="en-US" sz="1600">
                <a:solidFill>
                  <a:srgbClr val="000000"/>
                </a:solidFill>
                <a:cs typeface="Arial" panose="020B0604020202020204" pitchFamily="34" charset="0"/>
              </a:rPr>
              <a:t>vector</a:t>
            </a:r>
          </a:p>
        </p:txBody>
      </p:sp>
      <p:grpSp>
        <p:nvGrpSpPr>
          <p:cNvPr id="4" name="Group 103">
            <a:extLst>
              <a:ext uri="{FF2B5EF4-FFF2-40B4-BE49-F238E27FC236}">
                <a16:creationId xmlns:a16="http://schemas.microsoft.com/office/drawing/2014/main" id="{9657ECE5-AB23-6F43-1654-96C00E0A9D07}"/>
              </a:ext>
            </a:extLst>
          </p:cNvPr>
          <p:cNvGrpSpPr>
            <a:grpSpLocks/>
          </p:cNvGrpSpPr>
          <p:nvPr/>
        </p:nvGrpSpPr>
        <p:grpSpPr bwMode="auto">
          <a:xfrm>
            <a:off x="6553200" y="3200400"/>
            <a:ext cx="457200" cy="457200"/>
            <a:chOff x="4486" y="3484"/>
            <a:chExt cx="288" cy="288"/>
          </a:xfrm>
        </p:grpSpPr>
        <p:sp>
          <p:nvSpPr>
            <p:cNvPr id="47207" name="Oval 104">
              <a:extLst>
                <a:ext uri="{FF2B5EF4-FFF2-40B4-BE49-F238E27FC236}">
                  <a16:creationId xmlns:a16="http://schemas.microsoft.com/office/drawing/2014/main" id="{B9497605-9443-2DE7-120E-F5C14E1E38C1}"/>
                </a:ext>
              </a:extLst>
            </p:cNvPr>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7208" name="Line 105">
              <a:extLst>
                <a:ext uri="{FF2B5EF4-FFF2-40B4-BE49-F238E27FC236}">
                  <a16:creationId xmlns:a16="http://schemas.microsoft.com/office/drawing/2014/main" id="{D98C8B17-AA15-E776-6905-1D6887763E7B}"/>
                </a:ext>
              </a:extLst>
            </p:cNvPr>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09" name="Line 106">
              <a:extLst>
                <a:ext uri="{FF2B5EF4-FFF2-40B4-BE49-F238E27FC236}">
                  <a16:creationId xmlns:a16="http://schemas.microsoft.com/office/drawing/2014/main" id="{E0B34F5A-682F-0C65-8298-86E6B1A65356}"/>
                </a:ext>
              </a:extLst>
            </p:cNvPr>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603" name="AutoShape 107">
            <a:extLst>
              <a:ext uri="{FF2B5EF4-FFF2-40B4-BE49-F238E27FC236}">
                <a16:creationId xmlns:a16="http://schemas.microsoft.com/office/drawing/2014/main" id="{8ACD5342-5E8A-6BEB-F032-FB4820D02C7E}"/>
              </a:ext>
            </a:extLst>
          </p:cNvPr>
          <p:cNvSpPr>
            <a:spLocks noChangeArrowheads="1"/>
          </p:cNvSpPr>
          <p:nvPr/>
        </p:nvSpPr>
        <p:spPr bwMode="auto">
          <a:xfrm rot="1324470">
            <a:off x="6089650" y="3200400"/>
            <a:ext cx="685800" cy="152400"/>
          </a:xfrm>
          <a:prstGeom prst="rightArrow">
            <a:avLst>
              <a:gd name="adj1" fmla="val 50000"/>
              <a:gd name="adj2" fmla="val 112500"/>
            </a:avLst>
          </a:prstGeom>
          <a:solidFill>
            <a:srgbClr val="FFFF00"/>
          </a:solidFill>
          <a:ln w="9525">
            <a:solidFill>
              <a:schemeClr val="tx1"/>
            </a:solidFill>
            <a:miter lim="800000"/>
            <a:headEnd/>
            <a:tailEnd/>
          </a:ln>
        </p:spPr>
        <p:txBody>
          <a:bodyPr wrap="none" anchor="b"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rgbClr val="000000"/>
              </a:solidFill>
              <a:cs typeface="Arial" panose="020B0604020202020204" pitchFamily="34" charset="0"/>
            </a:endParaRPr>
          </a:p>
        </p:txBody>
      </p:sp>
      <p:sp>
        <p:nvSpPr>
          <p:cNvPr id="47204" name="Rectangle 109">
            <a:extLst>
              <a:ext uri="{FF2B5EF4-FFF2-40B4-BE49-F238E27FC236}">
                <a16:creationId xmlns:a16="http://schemas.microsoft.com/office/drawing/2014/main" id="{F68EADDC-BC4A-2A61-9A1F-9B7BFCAD3DCD}"/>
              </a:ext>
            </a:extLst>
          </p:cNvPr>
          <p:cNvSpPr>
            <a:spLocks noChangeArrowheads="1"/>
          </p:cNvSpPr>
          <p:nvPr/>
        </p:nvSpPr>
        <p:spPr bwMode="auto">
          <a:xfrm>
            <a:off x="1644650" y="6524625"/>
            <a:ext cx="2622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cs typeface="Arial" panose="020B0604020202020204" pitchFamily="34" charset="0"/>
              </a:rPr>
              <a:t>Slide by Y. Ukrainitz &amp; B. Sarel</a:t>
            </a:r>
          </a:p>
        </p:txBody>
      </p:sp>
      <p:sp>
        <p:nvSpPr>
          <p:cNvPr id="47205" name="Title 110">
            <a:extLst>
              <a:ext uri="{FF2B5EF4-FFF2-40B4-BE49-F238E27FC236}">
                <a16:creationId xmlns:a16="http://schemas.microsoft.com/office/drawing/2014/main" id="{A9ECDD27-0362-D70C-5D36-8B388A339BC6}"/>
              </a:ext>
            </a:extLst>
          </p:cNvPr>
          <p:cNvSpPr>
            <a:spLocks noGrp="1"/>
          </p:cNvSpPr>
          <p:nvPr>
            <p:ph type="title"/>
          </p:nvPr>
        </p:nvSpPr>
        <p:spPr/>
        <p:txBody>
          <a:bodyPr/>
          <a:lstStyle/>
          <a:p>
            <a:r>
              <a:rPr lang="en-US" altLang="en-US" dirty="0">
                <a:solidFill>
                  <a:srgbClr val="000000"/>
                </a:solidFill>
                <a:latin typeface="+mj-lt"/>
                <a:ea typeface="+mj-ea"/>
              </a:rPr>
              <a:t>Mean shift</a:t>
            </a:r>
          </a:p>
        </p:txBody>
      </p:sp>
    </p:spTree>
    <p:extLst>
      <p:ext uri="{BB962C8B-B14F-4D97-AF65-F5344CB8AC3E}">
        <p14:creationId xmlns:p14="http://schemas.microsoft.com/office/powerpoint/2010/main" val="20623888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5000"/>
                                  </p:stCondLst>
                                  <p:childTnLst>
                                    <p:set>
                                      <p:cBhvr>
                                        <p:cTn id="11" dur="1" fill="hold">
                                          <p:stCondLst>
                                            <p:cond delay="0"/>
                                          </p:stCondLst>
                                        </p:cTn>
                                        <p:tgtEl>
                                          <p:spTgt spid="106603"/>
                                        </p:tgtEl>
                                        <p:attrNameLst>
                                          <p:attrName>style.visibility</p:attrName>
                                        </p:attrNameLst>
                                      </p:cBhvr>
                                      <p:to>
                                        <p:strVal val="visible"/>
                                      </p:to>
                                    </p:set>
                                    <p:animEffect transition="in" filter="wipe(left)">
                                      <p:cBhvr>
                                        <p:cTn id="12" dur="500"/>
                                        <p:tgtEl>
                                          <p:spTgt spid="106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60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077ED-4465-29FC-6C48-AEBB18096400}"/>
            </a:ext>
          </a:extLst>
        </p:cNvPr>
        <p:cNvGrpSpPr/>
        <p:nvPr/>
      </p:nvGrpSpPr>
      <p:grpSpPr>
        <a:xfrm>
          <a:off x="0" y="0"/>
          <a:ext cx="0" cy="0"/>
          <a:chOff x="0" y="0"/>
          <a:chExt cx="0" cy="0"/>
        </a:xfrm>
      </p:grpSpPr>
      <p:sp>
        <p:nvSpPr>
          <p:cNvPr id="48130" name="Oval 2">
            <a:extLst>
              <a:ext uri="{FF2B5EF4-FFF2-40B4-BE49-F238E27FC236}">
                <a16:creationId xmlns:a16="http://schemas.microsoft.com/office/drawing/2014/main" id="{4C982AA7-0D2D-DF4D-FFD2-29AB9ED1BCBB}"/>
              </a:ext>
            </a:extLst>
          </p:cNvPr>
          <p:cNvSpPr>
            <a:spLocks noChangeArrowheads="1"/>
          </p:cNvSpPr>
          <p:nvPr/>
        </p:nvSpPr>
        <p:spPr bwMode="auto">
          <a:xfrm>
            <a:off x="70866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31" name="Oval 3">
            <a:extLst>
              <a:ext uri="{FF2B5EF4-FFF2-40B4-BE49-F238E27FC236}">
                <a16:creationId xmlns:a16="http://schemas.microsoft.com/office/drawing/2014/main" id="{542CE478-A7C2-C906-D57C-F794E0CBD2E2}"/>
              </a:ext>
            </a:extLst>
          </p:cNvPr>
          <p:cNvSpPr>
            <a:spLocks noChangeArrowheads="1"/>
          </p:cNvSpPr>
          <p:nvPr/>
        </p:nvSpPr>
        <p:spPr bwMode="auto">
          <a:xfrm>
            <a:off x="7292975"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32" name="Oval 4">
            <a:extLst>
              <a:ext uri="{FF2B5EF4-FFF2-40B4-BE49-F238E27FC236}">
                <a16:creationId xmlns:a16="http://schemas.microsoft.com/office/drawing/2014/main" id="{B1B0093F-0497-77BA-373C-00AE40F88D17}"/>
              </a:ext>
            </a:extLst>
          </p:cNvPr>
          <p:cNvSpPr>
            <a:spLocks noChangeArrowheads="1"/>
          </p:cNvSpPr>
          <p:nvPr/>
        </p:nvSpPr>
        <p:spPr bwMode="auto">
          <a:xfrm>
            <a:off x="7216775" y="3276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33" name="Oval 5">
            <a:extLst>
              <a:ext uri="{FF2B5EF4-FFF2-40B4-BE49-F238E27FC236}">
                <a16:creationId xmlns:a16="http://schemas.microsoft.com/office/drawing/2014/main" id="{67F01511-0381-2B1A-AFAC-63C019982542}"/>
              </a:ext>
            </a:extLst>
          </p:cNvPr>
          <p:cNvSpPr>
            <a:spLocks noChangeArrowheads="1"/>
          </p:cNvSpPr>
          <p:nvPr/>
        </p:nvSpPr>
        <p:spPr bwMode="auto">
          <a:xfrm>
            <a:off x="6964363" y="32210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34" name="Oval 6">
            <a:extLst>
              <a:ext uri="{FF2B5EF4-FFF2-40B4-BE49-F238E27FC236}">
                <a16:creationId xmlns:a16="http://schemas.microsoft.com/office/drawing/2014/main" id="{27A71B25-3F1E-2367-C721-B73AFA27D195}"/>
              </a:ext>
            </a:extLst>
          </p:cNvPr>
          <p:cNvSpPr>
            <a:spLocks noChangeArrowheads="1"/>
          </p:cNvSpPr>
          <p:nvPr/>
        </p:nvSpPr>
        <p:spPr bwMode="auto">
          <a:xfrm>
            <a:off x="7205663"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35" name="Oval 7">
            <a:extLst>
              <a:ext uri="{FF2B5EF4-FFF2-40B4-BE49-F238E27FC236}">
                <a16:creationId xmlns:a16="http://schemas.microsoft.com/office/drawing/2014/main" id="{04A0FCDF-1984-0172-266D-34DC493A77D2}"/>
              </a:ext>
            </a:extLst>
          </p:cNvPr>
          <p:cNvSpPr>
            <a:spLocks noChangeArrowheads="1"/>
          </p:cNvSpPr>
          <p:nvPr/>
        </p:nvSpPr>
        <p:spPr bwMode="auto">
          <a:xfrm>
            <a:off x="6978650"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36" name="Oval 8">
            <a:extLst>
              <a:ext uri="{FF2B5EF4-FFF2-40B4-BE49-F238E27FC236}">
                <a16:creationId xmlns:a16="http://schemas.microsoft.com/office/drawing/2014/main" id="{7E446ED2-F49F-E93A-0615-088757F1DACC}"/>
              </a:ext>
            </a:extLst>
          </p:cNvPr>
          <p:cNvSpPr>
            <a:spLocks noChangeArrowheads="1"/>
          </p:cNvSpPr>
          <p:nvPr/>
        </p:nvSpPr>
        <p:spPr bwMode="auto">
          <a:xfrm>
            <a:off x="7456488" y="36147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37" name="Oval 9">
            <a:extLst>
              <a:ext uri="{FF2B5EF4-FFF2-40B4-BE49-F238E27FC236}">
                <a16:creationId xmlns:a16="http://schemas.microsoft.com/office/drawing/2014/main" id="{BAAF0C3D-F896-2126-A3E4-B8D3C042E4B4}"/>
              </a:ext>
            </a:extLst>
          </p:cNvPr>
          <p:cNvSpPr>
            <a:spLocks noChangeArrowheads="1"/>
          </p:cNvSpPr>
          <p:nvPr/>
        </p:nvSpPr>
        <p:spPr bwMode="auto">
          <a:xfrm>
            <a:off x="6846888"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38" name="Oval 10">
            <a:extLst>
              <a:ext uri="{FF2B5EF4-FFF2-40B4-BE49-F238E27FC236}">
                <a16:creationId xmlns:a16="http://schemas.microsoft.com/office/drawing/2014/main" id="{A75D96A7-2022-C88C-BAC0-78A0128D9B18}"/>
              </a:ext>
            </a:extLst>
          </p:cNvPr>
          <p:cNvSpPr>
            <a:spLocks noChangeArrowheads="1"/>
          </p:cNvSpPr>
          <p:nvPr/>
        </p:nvSpPr>
        <p:spPr bwMode="auto">
          <a:xfrm>
            <a:off x="7586663"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39" name="Oval 11">
            <a:extLst>
              <a:ext uri="{FF2B5EF4-FFF2-40B4-BE49-F238E27FC236}">
                <a16:creationId xmlns:a16="http://schemas.microsoft.com/office/drawing/2014/main" id="{CFAA1350-B6C7-B428-9D4A-3D0699889334}"/>
              </a:ext>
            </a:extLst>
          </p:cNvPr>
          <p:cNvSpPr>
            <a:spLocks noChangeArrowheads="1"/>
          </p:cNvSpPr>
          <p:nvPr/>
        </p:nvSpPr>
        <p:spPr bwMode="auto">
          <a:xfrm>
            <a:off x="7445375" y="31432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40" name="Oval 12">
            <a:extLst>
              <a:ext uri="{FF2B5EF4-FFF2-40B4-BE49-F238E27FC236}">
                <a16:creationId xmlns:a16="http://schemas.microsoft.com/office/drawing/2014/main" id="{03B4E2F1-3F50-BCE1-395B-BD5BBC96FF29}"/>
              </a:ext>
            </a:extLst>
          </p:cNvPr>
          <p:cNvSpPr>
            <a:spLocks noChangeArrowheads="1"/>
          </p:cNvSpPr>
          <p:nvPr/>
        </p:nvSpPr>
        <p:spPr bwMode="auto">
          <a:xfrm>
            <a:off x="716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41" name="Oval 13">
            <a:extLst>
              <a:ext uri="{FF2B5EF4-FFF2-40B4-BE49-F238E27FC236}">
                <a16:creationId xmlns:a16="http://schemas.microsoft.com/office/drawing/2014/main" id="{5DAD1694-65BE-E3D9-FCEB-EFAAAB7C626A}"/>
              </a:ext>
            </a:extLst>
          </p:cNvPr>
          <p:cNvSpPr>
            <a:spLocks noChangeArrowheads="1"/>
          </p:cNvSpPr>
          <p:nvPr/>
        </p:nvSpPr>
        <p:spPr bwMode="auto">
          <a:xfrm>
            <a:off x="7315200" y="3810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42" name="Oval 14">
            <a:extLst>
              <a:ext uri="{FF2B5EF4-FFF2-40B4-BE49-F238E27FC236}">
                <a16:creationId xmlns:a16="http://schemas.microsoft.com/office/drawing/2014/main" id="{1DE651C7-9ED6-677A-3506-06DA5F451B2D}"/>
              </a:ext>
            </a:extLst>
          </p:cNvPr>
          <p:cNvSpPr>
            <a:spLocks noChangeArrowheads="1"/>
          </p:cNvSpPr>
          <p:nvPr/>
        </p:nvSpPr>
        <p:spPr bwMode="auto">
          <a:xfrm>
            <a:off x="7010400" y="38306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43" name="Oval 15">
            <a:extLst>
              <a:ext uri="{FF2B5EF4-FFF2-40B4-BE49-F238E27FC236}">
                <a16:creationId xmlns:a16="http://schemas.microsoft.com/office/drawing/2014/main" id="{B4E16CAC-95DF-AAD1-FE86-35B60628A399}"/>
              </a:ext>
            </a:extLst>
          </p:cNvPr>
          <p:cNvSpPr>
            <a:spLocks noChangeArrowheads="1"/>
          </p:cNvSpPr>
          <p:nvPr/>
        </p:nvSpPr>
        <p:spPr bwMode="auto">
          <a:xfrm>
            <a:off x="6705600" y="36798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44" name="Oval 16">
            <a:extLst>
              <a:ext uri="{FF2B5EF4-FFF2-40B4-BE49-F238E27FC236}">
                <a16:creationId xmlns:a16="http://schemas.microsoft.com/office/drawing/2014/main" id="{953B4996-B725-7CDA-529B-849BA5BD4F62}"/>
              </a:ext>
            </a:extLst>
          </p:cNvPr>
          <p:cNvSpPr>
            <a:spLocks noChangeArrowheads="1"/>
          </p:cNvSpPr>
          <p:nvPr/>
        </p:nvSpPr>
        <p:spPr bwMode="auto">
          <a:xfrm>
            <a:off x="64770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45" name="Oval 17">
            <a:extLst>
              <a:ext uri="{FF2B5EF4-FFF2-40B4-BE49-F238E27FC236}">
                <a16:creationId xmlns:a16="http://schemas.microsoft.com/office/drawing/2014/main" id="{FDF6F8BB-F3F8-F5E0-5863-08F840AE3C60}"/>
              </a:ext>
            </a:extLst>
          </p:cNvPr>
          <p:cNvSpPr>
            <a:spLocks noChangeArrowheads="1"/>
          </p:cNvSpPr>
          <p:nvPr/>
        </p:nvSpPr>
        <p:spPr bwMode="auto">
          <a:xfrm>
            <a:off x="6705600" y="3200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46" name="Oval 18">
            <a:extLst>
              <a:ext uri="{FF2B5EF4-FFF2-40B4-BE49-F238E27FC236}">
                <a16:creationId xmlns:a16="http://schemas.microsoft.com/office/drawing/2014/main" id="{9CC8E079-B515-63E6-A6D7-019E9F055D73}"/>
              </a:ext>
            </a:extLst>
          </p:cNvPr>
          <p:cNvSpPr>
            <a:spLocks noChangeArrowheads="1"/>
          </p:cNvSpPr>
          <p:nvPr/>
        </p:nvSpPr>
        <p:spPr bwMode="auto">
          <a:xfrm>
            <a:off x="77724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47" name="Oval 19">
            <a:extLst>
              <a:ext uri="{FF2B5EF4-FFF2-40B4-BE49-F238E27FC236}">
                <a16:creationId xmlns:a16="http://schemas.microsoft.com/office/drawing/2014/main" id="{3CE01A0C-35A7-288E-A1A1-D26DE4DF4702}"/>
              </a:ext>
            </a:extLst>
          </p:cNvPr>
          <p:cNvSpPr>
            <a:spLocks noChangeArrowheads="1"/>
          </p:cNvSpPr>
          <p:nvPr/>
        </p:nvSpPr>
        <p:spPr bwMode="auto">
          <a:xfrm>
            <a:off x="7696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48" name="Oval 20">
            <a:extLst>
              <a:ext uri="{FF2B5EF4-FFF2-40B4-BE49-F238E27FC236}">
                <a16:creationId xmlns:a16="http://schemas.microsoft.com/office/drawing/2014/main" id="{24BE6A56-3A5C-6EBA-0C6B-1E8C81043D80}"/>
              </a:ext>
            </a:extLst>
          </p:cNvPr>
          <p:cNvSpPr>
            <a:spLocks noChangeArrowheads="1"/>
          </p:cNvSpPr>
          <p:nvPr/>
        </p:nvSpPr>
        <p:spPr bwMode="auto">
          <a:xfrm>
            <a:off x="7412038" y="40941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49" name="Oval 21">
            <a:extLst>
              <a:ext uri="{FF2B5EF4-FFF2-40B4-BE49-F238E27FC236}">
                <a16:creationId xmlns:a16="http://schemas.microsoft.com/office/drawing/2014/main" id="{9D7A4F0B-D195-690B-0BB3-6BC3567B739B}"/>
              </a:ext>
            </a:extLst>
          </p:cNvPr>
          <p:cNvSpPr>
            <a:spLocks noChangeArrowheads="1"/>
          </p:cNvSpPr>
          <p:nvPr/>
        </p:nvSpPr>
        <p:spPr bwMode="auto">
          <a:xfrm>
            <a:off x="7010400" y="4114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50" name="Oval 22">
            <a:extLst>
              <a:ext uri="{FF2B5EF4-FFF2-40B4-BE49-F238E27FC236}">
                <a16:creationId xmlns:a16="http://schemas.microsoft.com/office/drawing/2014/main" id="{505D9756-E030-6504-1625-3719B9F815E8}"/>
              </a:ext>
            </a:extLst>
          </p:cNvPr>
          <p:cNvSpPr>
            <a:spLocks noChangeArrowheads="1"/>
          </p:cNvSpPr>
          <p:nvPr/>
        </p:nvSpPr>
        <p:spPr bwMode="auto">
          <a:xfrm>
            <a:off x="6553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51" name="Oval 23">
            <a:extLst>
              <a:ext uri="{FF2B5EF4-FFF2-40B4-BE49-F238E27FC236}">
                <a16:creationId xmlns:a16="http://schemas.microsoft.com/office/drawing/2014/main" id="{7761B4E6-E3AF-766B-F424-A80D8B6B5D2A}"/>
              </a:ext>
            </a:extLst>
          </p:cNvPr>
          <p:cNvSpPr>
            <a:spLocks noChangeArrowheads="1"/>
          </p:cNvSpPr>
          <p:nvPr/>
        </p:nvSpPr>
        <p:spPr bwMode="auto">
          <a:xfrm>
            <a:off x="61722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52" name="Oval 24">
            <a:extLst>
              <a:ext uri="{FF2B5EF4-FFF2-40B4-BE49-F238E27FC236}">
                <a16:creationId xmlns:a16="http://schemas.microsoft.com/office/drawing/2014/main" id="{BE48BBB1-6C84-B3CE-2C93-3DE89EB5EECC}"/>
              </a:ext>
            </a:extLst>
          </p:cNvPr>
          <p:cNvSpPr>
            <a:spLocks noChangeArrowheads="1"/>
          </p:cNvSpPr>
          <p:nvPr/>
        </p:nvSpPr>
        <p:spPr bwMode="auto">
          <a:xfrm>
            <a:off x="60960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53" name="Oval 25">
            <a:extLst>
              <a:ext uri="{FF2B5EF4-FFF2-40B4-BE49-F238E27FC236}">
                <a16:creationId xmlns:a16="http://schemas.microsoft.com/office/drawing/2014/main" id="{80B04CA5-A2B4-D88C-C1BC-0FFEED21722D}"/>
              </a:ext>
            </a:extLst>
          </p:cNvPr>
          <p:cNvSpPr>
            <a:spLocks noChangeArrowheads="1"/>
          </p:cNvSpPr>
          <p:nvPr/>
        </p:nvSpPr>
        <p:spPr bwMode="auto">
          <a:xfrm>
            <a:off x="64770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54" name="Oval 26">
            <a:extLst>
              <a:ext uri="{FF2B5EF4-FFF2-40B4-BE49-F238E27FC236}">
                <a16:creationId xmlns:a16="http://schemas.microsoft.com/office/drawing/2014/main" id="{B7A24EE3-0A99-CF61-DA2B-FA9433CAC5A0}"/>
              </a:ext>
            </a:extLst>
          </p:cNvPr>
          <p:cNvSpPr>
            <a:spLocks noChangeArrowheads="1"/>
          </p:cNvSpPr>
          <p:nvPr/>
        </p:nvSpPr>
        <p:spPr bwMode="auto">
          <a:xfrm>
            <a:off x="68580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55" name="Oval 27">
            <a:extLst>
              <a:ext uri="{FF2B5EF4-FFF2-40B4-BE49-F238E27FC236}">
                <a16:creationId xmlns:a16="http://schemas.microsoft.com/office/drawing/2014/main" id="{065F5104-E657-75C0-98D6-AB146C98EAA7}"/>
              </a:ext>
            </a:extLst>
          </p:cNvPr>
          <p:cNvSpPr>
            <a:spLocks noChangeArrowheads="1"/>
          </p:cNvSpPr>
          <p:nvPr/>
        </p:nvSpPr>
        <p:spPr bwMode="auto">
          <a:xfrm>
            <a:off x="7445375"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56" name="Oval 28">
            <a:extLst>
              <a:ext uri="{FF2B5EF4-FFF2-40B4-BE49-F238E27FC236}">
                <a16:creationId xmlns:a16="http://schemas.microsoft.com/office/drawing/2014/main" id="{BFAACE5A-C665-47B5-C97C-0EE0B8518832}"/>
              </a:ext>
            </a:extLst>
          </p:cNvPr>
          <p:cNvSpPr>
            <a:spLocks noChangeArrowheads="1"/>
          </p:cNvSpPr>
          <p:nvPr/>
        </p:nvSpPr>
        <p:spPr bwMode="auto">
          <a:xfrm>
            <a:off x="71628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57" name="Oval 29">
            <a:extLst>
              <a:ext uri="{FF2B5EF4-FFF2-40B4-BE49-F238E27FC236}">
                <a16:creationId xmlns:a16="http://schemas.microsoft.com/office/drawing/2014/main" id="{B73F0FD6-E12A-2A8F-3BD7-5866D851B2E4}"/>
              </a:ext>
            </a:extLst>
          </p:cNvPr>
          <p:cNvSpPr>
            <a:spLocks noChangeArrowheads="1"/>
          </p:cNvSpPr>
          <p:nvPr/>
        </p:nvSpPr>
        <p:spPr bwMode="auto">
          <a:xfrm>
            <a:off x="62484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58" name="Oval 30">
            <a:extLst>
              <a:ext uri="{FF2B5EF4-FFF2-40B4-BE49-F238E27FC236}">
                <a16:creationId xmlns:a16="http://schemas.microsoft.com/office/drawing/2014/main" id="{A54B6131-1CFD-5FA0-0F07-D8D6CF2C0DA8}"/>
              </a:ext>
            </a:extLst>
          </p:cNvPr>
          <p:cNvSpPr>
            <a:spLocks noChangeArrowheads="1"/>
          </p:cNvSpPr>
          <p:nvPr/>
        </p:nvSpPr>
        <p:spPr bwMode="auto">
          <a:xfrm>
            <a:off x="66294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59" name="Oval 31">
            <a:extLst>
              <a:ext uri="{FF2B5EF4-FFF2-40B4-BE49-F238E27FC236}">
                <a16:creationId xmlns:a16="http://schemas.microsoft.com/office/drawing/2014/main" id="{760351D6-8478-3D35-E3C0-C02CF69D4274}"/>
              </a:ext>
            </a:extLst>
          </p:cNvPr>
          <p:cNvSpPr>
            <a:spLocks noChangeArrowheads="1"/>
          </p:cNvSpPr>
          <p:nvPr/>
        </p:nvSpPr>
        <p:spPr bwMode="auto">
          <a:xfrm>
            <a:off x="7162800" y="198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60" name="Oval 32">
            <a:extLst>
              <a:ext uri="{FF2B5EF4-FFF2-40B4-BE49-F238E27FC236}">
                <a16:creationId xmlns:a16="http://schemas.microsoft.com/office/drawing/2014/main" id="{BB4A67EF-1182-BCAE-85BA-8BBB5192EFCB}"/>
              </a:ext>
            </a:extLst>
          </p:cNvPr>
          <p:cNvSpPr>
            <a:spLocks noChangeArrowheads="1"/>
          </p:cNvSpPr>
          <p:nvPr/>
        </p:nvSpPr>
        <p:spPr bwMode="auto">
          <a:xfrm>
            <a:off x="6705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61" name="Oval 33">
            <a:extLst>
              <a:ext uri="{FF2B5EF4-FFF2-40B4-BE49-F238E27FC236}">
                <a16:creationId xmlns:a16="http://schemas.microsoft.com/office/drawing/2014/main" id="{C5B7B71E-EF89-50A2-0E6F-561F44685809}"/>
              </a:ext>
            </a:extLst>
          </p:cNvPr>
          <p:cNvSpPr>
            <a:spLocks noChangeArrowheads="1"/>
          </p:cNvSpPr>
          <p:nvPr/>
        </p:nvSpPr>
        <p:spPr bwMode="auto">
          <a:xfrm>
            <a:off x="7445375"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62" name="Oval 34">
            <a:extLst>
              <a:ext uri="{FF2B5EF4-FFF2-40B4-BE49-F238E27FC236}">
                <a16:creationId xmlns:a16="http://schemas.microsoft.com/office/drawing/2014/main" id="{F6B406F3-0866-5A4B-A638-AC1657CE4460}"/>
              </a:ext>
            </a:extLst>
          </p:cNvPr>
          <p:cNvSpPr>
            <a:spLocks noChangeArrowheads="1"/>
          </p:cNvSpPr>
          <p:nvPr/>
        </p:nvSpPr>
        <p:spPr bwMode="auto">
          <a:xfrm>
            <a:off x="7445375" y="1371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63" name="Oval 35">
            <a:extLst>
              <a:ext uri="{FF2B5EF4-FFF2-40B4-BE49-F238E27FC236}">
                <a16:creationId xmlns:a16="http://schemas.microsoft.com/office/drawing/2014/main" id="{0971567C-CFFE-C045-E0E0-561AE3D49F65}"/>
              </a:ext>
            </a:extLst>
          </p:cNvPr>
          <p:cNvSpPr>
            <a:spLocks noChangeArrowheads="1"/>
          </p:cNvSpPr>
          <p:nvPr/>
        </p:nvSpPr>
        <p:spPr bwMode="auto">
          <a:xfrm>
            <a:off x="7696200" y="2133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64" name="Oval 36">
            <a:extLst>
              <a:ext uri="{FF2B5EF4-FFF2-40B4-BE49-F238E27FC236}">
                <a16:creationId xmlns:a16="http://schemas.microsoft.com/office/drawing/2014/main" id="{BEC00EFE-51B8-56C6-2780-C28056FC21B6}"/>
              </a:ext>
            </a:extLst>
          </p:cNvPr>
          <p:cNvSpPr>
            <a:spLocks noChangeArrowheads="1"/>
          </p:cNvSpPr>
          <p:nvPr/>
        </p:nvSpPr>
        <p:spPr bwMode="auto">
          <a:xfrm>
            <a:off x="7783513" y="2676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65" name="Oval 37">
            <a:extLst>
              <a:ext uri="{FF2B5EF4-FFF2-40B4-BE49-F238E27FC236}">
                <a16:creationId xmlns:a16="http://schemas.microsoft.com/office/drawing/2014/main" id="{FC2F0CC8-6A8C-E732-B299-88A80DC4E0B0}"/>
              </a:ext>
            </a:extLst>
          </p:cNvPr>
          <p:cNvSpPr>
            <a:spLocks noChangeArrowheads="1"/>
          </p:cNvSpPr>
          <p:nvPr/>
        </p:nvSpPr>
        <p:spPr bwMode="auto">
          <a:xfrm>
            <a:off x="77724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66" name="Oval 38">
            <a:extLst>
              <a:ext uri="{FF2B5EF4-FFF2-40B4-BE49-F238E27FC236}">
                <a16:creationId xmlns:a16="http://schemas.microsoft.com/office/drawing/2014/main" id="{909A76E8-554B-E333-EB8D-D09EE8039DFD}"/>
              </a:ext>
            </a:extLst>
          </p:cNvPr>
          <p:cNvSpPr>
            <a:spLocks noChangeArrowheads="1"/>
          </p:cNvSpPr>
          <p:nvPr/>
        </p:nvSpPr>
        <p:spPr bwMode="auto">
          <a:xfrm>
            <a:off x="81534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67" name="Oval 39">
            <a:extLst>
              <a:ext uri="{FF2B5EF4-FFF2-40B4-BE49-F238E27FC236}">
                <a16:creationId xmlns:a16="http://schemas.microsoft.com/office/drawing/2014/main" id="{7E254B47-BEA4-DDCE-01FA-A2D1F5188BBA}"/>
              </a:ext>
            </a:extLst>
          </p:cNvPr>
          <p:cNvSpPr>
            <a:spLocks noChangeArrowheads="1"/>
          </p:cNvSpPr>
          <p:nvPr/>
        </p:nvSpPr>
        <p:spPr bwMode="auto">
          <a:xfrm>
            <a:off x="81534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68" name="Oval 40">
            <a:extLst>
              <a:ext uri="{FF2B5EF4-FFF2-40B4-BE49-F238E27FC236}">
                <a16:creationId xmlns:a16="http://schemas.microsoft.com/office/drawing/2014/main" id="{01578E31-A2C3-C1FA-F666-8C8E4E322F12}"/>
              </a:ext>
            </a:extLst>
          </p:cNvPr>
          <p:cNvSpPr>
            <a:spLocks noChangeArrowheads="1"/>
          </p:cNvSpPr>
          <p:nvPr/>
        </p:nvSpPr>
        <p:spPr bwMode="auto">
          <a:xfrm>
            <a:off x="8077200" y="2057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69" name="Oval 41">
            <a:extLst>
              <a:ext uri="{FF2B5EF4-FFF2-40B4-BE49-F238E27FC236}">
                <a16:creationId xmlns:a16="http://schemas.microsoft.com/office/drawing/2014/main" id="{0C4B5B13-938B-E59F-6A1D-9757B71834F9}"/>
              </a:ext>
            </a:extLst>
          </p:cNvPr>
          <p:cNvSpPr>
            <a:spLocks noChangeArrowheads="1"/>
          </p:cNvSpPr>
          <p:nvPr/>
        </p:nvSpPr>
        <p:spPr bwMode="auto">
          <a:xfrm>
            <a:off x="78486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70" name="Oval 42">
            <a:extLst>
              <a:ext uri="{FF2B5EF4-FFF2-40B4-BE49-F238E27FC236}">
                <a16:creationId xmlns:a16="http://schemas.microsoft.com/office/drawing/2014/main" id="{1AB40C0B-3185-207D-ECBD-2A5C4F92ECE9}"/>
              </a:ext>
            </a:extLst>
          </p:cNvPr>
          <p:cNvSpPr>
            <a:spLocks noChangeArrowheads="1"/>
          </p:cNvSpPr>
          <p:nvPr/>
        </p:nvSpPr>
        <p:spPr bwMode="auto">
          <a:xfrm>
            <a:off x="8458200" y="1295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71" name="Oval 43">
            <a:extLst>
              <a:ext uri="{FF2B5EF4-FFF2-40B4-BE49-F238E27FC236}">
                <a16:creationId xmlns:a16="http://schemas.microsoft.com/office/drawing/2014/main" id="{A3D430F9-72C9-DDDD-CDB0-E615C8273446}"/>
              </a:ext>
            </a:extLst>
          </p:cNvPr>
          <p:cNvSpPr>
            <a:spLocks noChangeArrowheads="1"/>
          </p:cNvSpPr>
          <p:nvPr/>
        </p:nvSpPr>
        <p:spPr bwMode="auto">
          <a:xfrm>
            <a:off x="8534400" y="1752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72" name="Oval 44">
            <a:extLst>
              <a:ext uri="{FF2B5EF4-FFF2-40B4-BE49-F238E27FC236}">
                <a16:creationId xmlns:a16="http://schemas.microsoft.com/office/drawing/2014/main" id="{26A1B527-9981-B984-6E7B-D55B1F5A40C1}"/>
              </a:ext>
            </a:extLst>
          </p:cNvPr>
          <p:cNvSpPr>
            <a:spLocks noChangeArrowheads="1"/>
          </p:cNvSpPr>
          <p:nvPr/>
        </p:nvSpPr>
        <p:spPr bwMode="auto">
          <a:xfrm>
            <a:off x="8839200" y="2362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73" name="Oval 45">
            <a:extLst>
              <a:ext uri="{FF2B5EF4-FFF2-40B4-BE49-F238E27FC236}">
                <a16:creationId xmlns:a16="http://schemas.microsoft.com/office/drawing/2014/main" id="{00B1E506-77BB-2B6B-1911-94673D4A739F}"/>
              </a:ext>
            </a:extLst>
          </p:cNvPr>
          <p:cNvSpPr>
            <a:spLocks noChangeArrowheads="1"/>
          </p:cNvSpPr>
          <p:nvPr/>
        </p:nvSpPr>
        <p:spPr bwMode="auto">
          <a:xfrm>
            <a:off x="8229600" y="3352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74" name="Oval 46">
            <a:extLst>
              <a:ext uri="{FF2B5EF4-FFF2-40B4-BE49-F238E27FC236}">
                <a16:creationId xmlns:a16="http://schemas.microsoft.com/office/drawing/2014/main" id="{DB7875DF-DE43-82B7-D234-B112CDD3FCB1}"/>
              </a:ext>
            </a:extLst>
          </p:cNvPr>
          <p:cNvSpPr>
            <a:spLocks noChangeArrowheads="1"/>
          </p:cNvSpPr>
          <p:nvPr/>
        </p:nvSpPr>
        <p:spPr bwMode="auto">
          <a:xfrm>
            <a:off x="86868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75" name="Oval 47">
            <a:extLst>
              <a:ext uri="{FF2B5EF4-FFF2-40B4-BE49-F238E27FC236}">
                <a16:creationId xmlns:a16="http://schemas.microsoft.com/office/drawing/2014/main" id="{9F981498-A29D-D568-5F97-E516829B2AE2}"/>
              </a:ext>
            </a:extLst>
          </p:cNvPr>
          <p:cNvSpPr>
            <a:spLocks noChangeArrowheads="1"/>
          </p:cNvSpPr>
          <p:nvPr/>
        </p:nvSpPr>
        <p:spPr bwMode="auto">
          <a:xfrm>
            <a:off x="9448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76" name="Oval 48">
            <a:extLst>
              <a:ext uri="{FF2B5EF4-FFF2-40B4-BE49-F238E27FC236}">
                <a16:creationId xmlns:a16="http://schemas.microsoft.com/office/drawing/2014/main" id="{29284BF1-7694-052C-75CD-C798C6C2EC0F}"/>
              </a:ext>
            </a:extLst>
          </p:cNvPr>
          <p:cNvSpPr>
            <a:spLocks noChangeArrowheads="1"/>
          </p:cNvSpPr>
          <p:nvPr/>
        </p:nvSpPr>
        <p:spPr bwMode="auto">
          <a:xfrm>
            <a:off x="8458200" y="3886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77" name="Oval 49">
            <a:extLst>
              <a:ext uri="{FF2B5EF4-FFF2-40B4-BE49-F238E27FC236}">
                <a16:creationId xmlns:a16="http://schemas.microsoft.com/office/drawing/2014/main" id="{1988AF61-2AF3-A04A-FCD8-463818413E2D}"/>
              </a:ext>
            </a:extLst>
          </p:cNvPr>
          <p:cNvSpPr>
            <a:spLocks noChangeArrowheads="1"/>
          </p:cNvSpPr>
          <p:nvPr/>
        </p:nvSpPr>
        <p:spPr bwMode="auto">
          <a:xfrm>
            <a:off x="9002713" y="3430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78" name="Oval 50">
            <a:extLst>
              <a:ext uri="{FF2B5EF4-FFF2-40B4-BE49-F238E27FC236}">
                <a16:creationId xmlns:a16="http://schemas.microsoft.com/office/drawing/2014/main" id="{F9BE31E8-A1D9-8695-6F34-EE99FE4992DF}"/>
              </a:ext>
            </a:extLst>
          </p:cNvPr>
          <p:cNvSpPr>
            <a:spLocks noChangeArrowheads="1"/>
          </p:cNvSpPr>
          <p:nvPr/>
        </p:nvSpPr>
        <p:spPr bwMode="auto">
          <a:xfrm>
            <a:off x="80010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79" name="Oval 51">
            <a:extLst>
              <a:ext uri="{FF2B5EF4-FFF2-40B4-BE49-F238E27FC236}">
                <a16:creationId xmlns:a16="http://schemas.microsoft.com/office/drawing/2014/main" id="{FAF94D8A-DFF2-91AA-A2F1-AFC9784564B0}"/>
              </a:ext>
            </a:extLst>
          </p:cNvPr>
          <p:cNvSpPr>
            <a:spLocks noChangeArrowheads="1"/>
          </p:cNvSpPr>
          <p:nvPr/>
        </p:nvSpPr>
        <p:spPr bwMode="auto">
          <a:xfrm>
            <a:off x="9067800" y="4343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80" name="Oval 52">
            <a:extLst>
              <a:ext uri="{FF2B5EF4-FFF2-40B4-BE49-F238E27FC236}">
                <a16:creationId xmlns:a16="http://schemas.microsoft.com/office/drawing/2014/main" id="{223A7D94-EE5B-EE6F-361F-489DCE832715}"/>
              </a:ext>
            </a:extLst>
          </p:cNvPr>
          <p:cNvSpPr>
            <a:spLocks noChangeArrowheads="1"/>
          </p:cNvSpPr>
          <p:nvPr/>
        </p:nvSpPr>
        <p:spPr bwMode="auto">
          <a:xfrm>
            <a:off x="84582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81" name="Oval 53">
            <a:extLst>
              <a:ext uri="{FF2B5EF4-FFF2-40B4-BE49-F238E27FC236}">
                <a16:creationId xmlns:a16="http://schemas.microsoft.com/office/drawing/2014/main" id="{9D2B46D9-3035-8DA8-340F-79F0FEB4A38E}"/>
              </a:ext>
            </a:extLst>
          </p:cNvPr>
          <p:cNvSpPr>
            <a:spLocks noChangeArrowheads="1"/>
          </p:cNvSpPr>
          <p:nvPr/>
        </p:nvSpPr>
        <p:spPr bwMode="auto">
          <a:xfrm>
            <a:off x="76200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82" name="Oval 54">
            <a:extLst>
              <a:ext uri="{FF2B5EF4-FFF2-40B4-BE49-F238E27FC236}">
                <a16:creationId xmlns:a16="http://schemas.microsoft.com/office/drawing/2014/main" id="{96A3DBAA-BD08-50C4-3CA7-0FF34CE908AB}"/>
              </a:ext>
            </a:extLst>
          </p:cNvPr>
          <p:cNvSpPr>
            <a:spLocks noChangeArrowheads="1"/>
          </p:cNvSpPr>
          <p:nvPr/>
        </p:nvSpPr>
        <p:spPr bwMode="auto">
          <a:xfrm>
            <a:off x="7162800" y="4495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83" name="Oval 55">
            <a:extLst>
              <a:ext uri="{FF2B5EF4-FFF2-40B4-BE49-F238E27FC236}">
                <a16:creationId xmlns:a16="http://schemas.microsoft.com/office/drawing/2014/main" id="{92403B31-7709-7191-0C46-210CC09F3E91}"/>
              </a:ext>
            </a:extLst>
          </p:cNvPr>
          <p:cNvSpPr>
            <a:spLocks noChangeArrowheads="1"/>
          </p:cNvSpPr>
          <p:nvPr/>
        </p:nvSpPr>
        <p:spPr bwMode="auto">
          <a:xfrm>
            <a:off x="75438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84" name="Oval 56">
            <a:extLst>
              <a:ext uri="{FF2B5EF4-FFF2-40B4-BE49-F238E27FC236}">
                <a16:creationId xmlns:a16="http://schemas.microsoft.com/office/drawing/2014/main" id="{62118066-C30C-8412-267A-4828D3B7639B}"/>
              </a:ext>
            </a:extLst>
          </p:cNvPr>
          <p:cNvSpPr>
            <a:spLocks noChangeArrowheads="1"/>
          </p:cNvSpPr>
          <p:nvPr/>
        </p:nvSpPr>
        <p:spPr bwMode="auto">
          <a:xfrm>
            <a:off x="8001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85" name="Oval 57">
            <a:extLst>
              <a:ext uri="{FF2B5EF4-FFF2-40B4-BE49-F238E27FC236}">
                <a16:creationId xmlns:a16="http://schemas.microsoft.com/office/drawing/2014/main" id="{E26960D1-C3C4-4111-F5B8-C28D1C66AC39}"/>
              </a:ext>
            </a:extLst>
          </p:cNvPr>
          <p:cNvSpPr>
            <a:spLocks noChangeArrowheads="1"/>
          </p:cNvSpPr>
          <p:nvPr/>
        </p:nvSpPr>
        <p:spPr bwMode="auto">
          <a:xfrm>
            <a:off x="73914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86" name="Oval 58">
            <a:extLst>
              <a:ext uri="{FF2B5EF4-FFF2-40B4-BE49-F238E27FC236}">
                <a16:creationId xmlns:a16="http://schemas.microsoft.com/office/drawing/2014/main" id="{AB4E9133-EFED-99BC-768C-CD8960F6F3C9}"/>
              </a:ext>
            </a:extLst>
          </p:cNvPr>
          <p:cNvSpPr>
            <a:spLocks noChangeArrowheads="1"/>
          </p:cNvSpPr>
          <p:nvPr/>
        </p:nvSpPr>
        <p:spPr bwMode="auto">
          <a:xfrm>
            <a:off x="69342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87" name="Oval 59">
            <a:extLst>
              <a:ext uri="{FF2B5EF4-FFF2-40B4-BE49-F238E27FC236}">
                <a16:creationId xmlns:a16="http://schemas.microsoft.com/office/drawing/2014/main" id="{28A841BC-D1DC-6ACB-9395-F7D8C5CD9908}"/>
              </a:ext>
            </a:extLst>
          </p:cNvPr>
          <p:cNvSpPr>
            <a:spLocks noChangeArrowheads="1"/>
          </p:cNvSpPr>
          <p:nvPr/>
        </p:nvSpPr>
        <p:spPr bwMode="auto">
          <a:xfrm>
            <a:off x="66294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88" name="Oval 60">
            <a:extLst>
              <a:ext uri="{FF2B5EF4-FFF2-40B4-BE49-F238E27FC236}">
                <a16:creationId xmlns:a16="http://schemas.microsoft.com/office/drawing/2014/main" id="{29BDE6C3-A78A-E54B-1782-23F08AB0E8EF}"/>
              </a:ext>
            </a:extLst>
          </p:cNvPr>
          <p:cNvSpPr>
            <a:spLocks noChangeArrowheads="1"/>
          </p:cNvSpPr>
          <p:nvPr/>
        </p:nvSpPr>
        <p:spPr bwMode="auto">
          <a:xfrm>
            <a:off x="60198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89" name="Oval 61">
            <a:extLst>
              <a:ext uri="{FF2B5EF4-FFF2-40B4-BE49-F238E27FC236}">
                <a16:creationId xmlns:a16="http://schemas.microsoft.com/office/drawing/2014/main" id="{DA96F30C-CCD5-BAC1-F68B-7C642F79E3F0}"/>
              </a:ext>
            </a:extLst>
          </p:cNvPr>
          <p:cNvSpPr>
            <a:spLocks noChangeArrowheads="1"/>
          </p:cNvSpPr>
          <p:nvPr/>
        </p:nvSpPr>
        <p:spPr bwMode="auto">
          <a:xfrm>
            <a:off x="6248400" y="4953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90" name="Oval 62">
            <a:extLst>
              <a:ext uri="{FF2B5EF4-FFF2-40B4-BE49-F238E27FC236}">
                <a16:creationId xmlns:a16="http://schemas.microsoft.com/office/drawing/2014/main" id="{309DAFED-9FC9-FB30-9405-8C68B1B4CAF4}"/>
              </a:ext>
            </a:extLst>
          </p:cNvPr>
          <p:cNvSpPr>
            <a:spLocks noChangeArrowheads="1"/>
          </p:cNvSpPr>
          <p:nvPr/>
        </p:nvSpPr>
        <p:spPr bwMode="auto">
          <a:xfrm>
            <a:off x="6477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91" name="Oval 63">
            <a:extLst>
              <a:ext uri="{FF2B5EF4-FFF2-40B4-BE49-F238E27FC236}">
                <a16:creationId xmlns:a16="http://schemas.microsoft.com/office/drawing/2014/main" id="{37C3EC14-816B-E9F2-5CE7-03A017076847}"/>
              </a:ext>
            </a:extLst>
          </p:cNvPr>
          <p:cNvSpPr>
            <a:spLocks noChangeArrowheads="1"/>
          </p:cNvSpPr>
          <p:nvPr/>
        </p:nvSpPr>
        <p:spPr bwMode="auto">
          <a:xfrm>
            <a:off x="56388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92" name="Oval 64">
            <a:extLst>
              <a:ext uri="{FF2B5EF4-FFF2-40B4-BE49-F238E27FC236}">
                <a16:creationId xmlns:a16="http://schemas.microsoft.com/office/drawing/2014/main" id="{A5827B0B-A946-339A-2BE9-83CAB2BE0031}"/>
              </a:ext>
            </a:extLst>
          </p:cNvPr>
          <p:cNvSpPr>
            <a:spLocks noChangeArrowheads="1"/>
          </p:cNvSpPr>
          <p:nvPr/>
        </p:nvSpPr>
        <p:spPr bwMode="auto">
          <a:xfrm>
            <a:off x="55626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93" name="Oval 65">
            <a:extLst>
              <a:ext uri="{FF2B5EF4-FFF2-40B4-BE49-F238E27FC236}">
                <a16:creationId xmlns:a16="http://schemas.microsoft.com/office/drawing/2014/main" id="{EEED26AE-E443-4C9D-4251-FC75A4CCAAFD}"/>
              </a:ext>
            </a:extLst>
          </p:cNvPr>
          <p:cNvSpPr>
            <a:spLocks noChangeArrowheads="1"/>
          </p:cNvSpPr>
          <p:nvPr/>
        </p:nvSpPr>
        <p:spPr bwMode="auto">
          <a:xfrm>
            <a:off x="50292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94" name="Oval 66">
            <a:extLst>
              <a:ext uri="{FF2B5EF4-FFF2-40B4-BE49-F238E27FC236}">
                <a16:creationId xmlns:a16="http://schemas.microsoft.com/office/drawing/2014/main" id="{ECCD33BE-5636-5B18-DAA3-17A59B93ACF5}"/>
              </a:ext>
            </a:extLst>
          </p:cNvPr>
          <p:cNvSpPr>
            <a:spLocks noChangeArrowheads="1"/>
          </p:cNvSpPr>
          <p:nvPr/>
        </p:nvSpPr>
        <p:spPr bwMode="auto">
          <a:xfrm>
            <a:off x="55626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95" name="Oval 67">
            <a:extLst>
              <a:ext uri="{FF2B5EF4-FFF2-40B4-BE49-F238E27FC236}">
                <a16:creationId xmlns:a16="http://schemas.microsoft.com/office/drawing/2014/main" id="{F72F293D-ADA2-75CF-065F-29F9209F0CDE}"/>
              </a:ext>
            </a:extLst>
          </p:cNvPr>
          <p:cNvSpPr>
            <a:spLocks noChangeArrowheads="1"/>
          </p:cNvSpPr>
          <p:nvPr/>
        </p:nvSpPr>
        <p:spPr bwMode="auto">
          <a:xfrm>
            <a:off x="57912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96" name="Oval 68">
            <a:extLst>
              <a:ext uri="{FF2B5EF4-FFF2-40B4-BE49-F238E27FC236}">
                <a16:creationId xmlns:a16="http://schemas.microsoft.com/office/drawing/2014/main" id="{316C9170-DB8A-8D4C-C6ED-53A8DB5EF36B}"/>
              </a:ext>
            </a:extLst>
          </p:cNvPr>
          <p:cNvSpPr>
            <a:spLocks noChangeArrowheads="1"/>
          </p:cNvSpPr>
          <p:nvPr/>
        </p:nvSpPr>
        <p:spPr bwMode="auto">
          <a:xfrm>
            <a:off x="5257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97" name="Oval 69">
            <a:extLst>
              <a:ext uri="{FF2B5EF4-FFF2-40B4-BE49-F238E27FC236}">
                <a16:creationId xmlns:a16="http://schemas.microsoft.com/office/drawing/2014/main" id="{4E5C33E4-B4EE-CDEA-E841-95767A6D2E77}"/>
              </a:ext>
            </a:extLst>
          </p:cNvPr>
          <p:cNvSpPr>
            <a:spLocks noChangeArrowheads="1"/>
          </p:cNvSpPr>
          <p:nvPr/>
        </p:nvSpPr>
        <p:spPr bwMode="auto">
          <a:xfrm>
            <a:off x="57912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98" name="Oval 70">
            <a:extLst>
              <a:ext uri="{FF2B5EF4-FFF2-40B4-BE49-F238E27FC236}">
                <a16:creationId xmlns:a16="http://schemas.microsoft.com/office/drawing/2014/main" id="{FB3A7DD5-3C0C-08AF-8522-E507A7374618}"/>
              </a:ext>
            </a:extLst>
          </p:cNvPr>
          <p:cNvSpPr>
            <a:spLocks noChangeArrowheads="1"/>
          </p:cNvSpPr>
          <p:nvPr/>
        </p:nvSpPr>
        <p:spPr bwMode="auto">
          <a:xfrm>
            <a:off x="6248400"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199" name="Oval 71">
            <a:extLst>
              <a:ext uri="{FF2B5EF4-FFF2-40B4-BE49-F238E27FC236}">
                <a16:creationId xmlns:a16="http://schemas.microsoft.com/office/drawing/2014/main" id="{BB67E2F1-325F-F77A-A61C-413634AB3E14}"/>
              </a:ext>
            </a:extLst>
          </p:cNvPr>
          <p:cNvSpPr>
            <a:spLocks noChangeArrowheads="1"/>
          </p:cNvSpPr>
          <p:nvPr/>
        </p:nvSpPr>
        <p:spPr bwMode="auto">
          <a:xfrm>
            <a:off x="5867400" y="182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00" name="Oval 72">
            <a:extLst>
              <a:ext uri="{FF2B5EF4-FFF2-40B4-BE49-F238E27FC236}">
                <a16:creationId xmlns:a16="http://schemas.microsoft.com/office/drawing/2014/main" id="{1069AB71-0B41-0186-5D36-BCD2CB487180}"/>
              </a:ext>
            </a:extLst>
          </p:cNvPr>
          <p:cNvSpPr>
            <a:spLocks noChangeArrowheads="1"/>
          </p:cNvSpPr>
          <p:nvPr/>
        </p:nvSpPr>
        <p:spPr bwMode="auto">
          <a:xfrm>
            <a:off x="65532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01" name="Oval 73">
            <a:extLst>
              <a:ext uri="{FF2B5EF4-FFF2-40B4-BE49-F238E27FC236}">
                <a16:creationId xmlns:a16="http://schemas.microsoft.com/office/drawing/2014/main" id="{EB32AC46-FACF-12A5-1E45-BE948C160FD7}"/>
              </a:ext>
            </a:extLst>
          </p:cNvPr>
          <p:cNvSpPr>
            <a:spLocks noChangeArrowheads="1"/>
          </p:cNvSpPr>
          <p:nvPr/>
        </p:nvSpPr>
        <p:spPr bwMode="auto">
          <a:xfrm>
            <a:off x="5715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02" name="Oval 74">
            <a:extLst>
              <a:ext uri="{FF2B5EF4-FFF2-40B4-BE49-F238E27FC236}">
                <a16:creationId xmlns:a16="http://schemas.microsoft.com/office/drawing/2014/main" id="{4B87DFCE-1EC3-7CF2-4D8B-25B8B64755ED}"/>
              </a:ext>
            </a:extLst>
          </p:cNvPr>
          <p:cNvSpPr>
            <a:spLocks noChangeArrowheads="1"/>
          </p:cNvSpPr>
          <p:nvPr/>
        </p:nvSpPr>
        <p:spPr bwMode="auto">
          <a:xfrm>
            <a:off x="52578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03" name="Oval 75">
            <a:extLst>
              <a:ext uri="{FF2B5EF4-FFF2-40B4-BE49-F238E27FC236}">
                <a16:creationId xmlns:a16="http://schemas.microsoft.com/office/drawing/2014/main" id="{228798FD-EC35-CF13-C04D-62EDC06D576B}"/>
              </a:ext>
            </a:extLst>
          </p:cNvPr>
          <p:cNvSpPr>
            <a:spLocks noChangeArrowheads="1"/>
          </p:cNvSpPr>
          <p:nvPr/>
        </p:nvSpPr>
        <p:spPr bwMode="auto">
          <a:xfrm>
            <a:off x="5181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04" name="Oval 76">
            <a:extLst>
              <a:ext uri="{FF2B5EF4-FFF2-40B4-BE49-F238E27FC236}">
                <a16:creationId xmlns:a16="http://schemas.microsoft.com/office/drawing/2014/main" id="{4DFD033A-DBA1-01C6-FC11-EABD977477BA}"/>
              </a:ext>
            </a:extLst>
          </p:cNvPr>
          <p:cNvSpPr>
            <a:spLocks noChangeArrowheads="1"/>
          </p:cNvSpPr>
          <p:nvPr/>
        </p:nvSpPr>
        <p:spPr bwMode="auto">
          <a:xfrm>
            <a:off x="4800600" y="2667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05" name="Oval 77">
            <a:extLst>
              <a:ext uri="{FF2B5EF4-FFF2-40B4-BE49-F238E27FC236}">
                <a16:creationId xmlns:a16="http://schemas.microsoft.com/office/drawing/2014/main" id="{EC6B0226-2853-A4F2-2153-7DA60AE45B09}"/>
              </a:ext>
            </a:extLst>
          </p:cNvPr>
          <p:cNvSpPr>
            <a:spLocks noChangeArrowheads="1"/>
          </p:cNvSpPr>
          <p:nvPr/>
        </p:nvSpPr>
        <p:spPr bwMode="auto">
          <a:xfrm>
            <a:off x="51816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06" name="Oval 78">
            <a:extLst>
              <a:ext uri="{FF2B5EF4-FFF2-40B4-BE49-F238E27FC236}">
                <a16:creationId xmlns:a16="http://schemas.microsoft.com/office/drawing/2014/main" id="{20ABA761-AAB9-4453-76A4-47EE46DBF619}"/>
              </a:ext>
            </a:extLst>
          </p:cNvPr>
          <p:cNvSpPr>
            <a:spLocks noChangeArrowheads="1"/>
          </p:cNvSpPr>
          <p:nvPr/>
        </p:nvSpPr>
        <p:spPr bwMode="auto">
          <a:xfrm>
            <a:off x="4419600" y="3581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07" name="Oval 79">
            <a:extLst>
              <a:ext uri="{FF2B5EF4-FFF2-40B4-BE49-F238E27FC236}">
                <a16:creationId xmlns:a16="http://schemas.microsoft.com/office/drawing/2014/main" id="{D4DCAB0D-A893-FBEE-E928-2B20F4936DC9}"/>
              </a:ext>
            </a:extLst>
          </p:cNvPr>
          <p:cNvSpPr>
            <a:spLocks noChangeArrowheads="1"/>
          </p:cNvSpPr>
          <p:nvPr/>
        </p:nvSpPr>
        <p:spPr bwMode="auto">
          <a:xfrm>
            <a:off x="4343400" y="4419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08" name="Oval 80">
            <a:extLst>
              <a:ext uri="{FF2B5EF4-FFF2-40B4-BE49-F238E27FC236}">
                <a16:creationId xmlns:a16="http://schemas.microsoft.com/office/drawing/2014/main" id="{C60DB456-4F1B-7C1C-956B-4174406A2181}"/>
              </a:ext>
            </a:extLst>
          </p:cNvPr>
          <p:cNvSpPr>
            <a:spLocks noChangeArrowheads="1"/>
          </p:cNvSpPr>
          <p:nvPr/>
        </p:nvSpPr>
        <p:spPr bwMode="auto">
          <a:xfrm>
            <a:off x="4572000" y="5257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09" name="Oval 81">
            <a:extLst>
              <a:ext uri="{FF2B5EF4-FFF2-40B4-BE49-F238E27FC236}">
                <a16:creationId xmlns:a16="http://schemas.microsoft.com/office/drawing/2014/main" id="{4ED2DEF8-3079-486A-0A2B-F9E93FF89C36}"/>
              </a:ext>
            </a:extLst>
          </p:cNvPr>
          <p:cNvSpPr>
            <a:spLocks noChangeArrowheads="1"/>
          </p:cNvSpPr>
          <p:nvPr/>
        </p:nvSpPr>
        <p:spPr bwMode="auto">
          <a:xfrm>
            <a:off x="38862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10" name="Oval 82">
            <a:extLst>
              <a:ext uri="{FF2B5EF4-FFF2-40B4-BE49-F238E27FC236}">
                <a16:creationId xmlns:a16="http://schemas.microsoft.com/office/drawing/2014/main" id="{CD4D2BB8-69E6-316D-83E7-3BA1B37F7EAA}"/>
              </a:ext>
            </a:extLst>
          </p:cNvPr>
          <p:cNvSpPr>
            <a:spLocks noChangeArrowheads="1"/>
          </p:cNvSpPr>
          <p:nvPr/>
        </p:nvSpPr>
        <p:spPr bwMode="auto">
          <a:xfrm>
            <a:off x="3429000" y="487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11" name="Oval 83">
            <a:extLst>
              <a:ext uri="{FF2B5EF4-FFF2-40B4-BE49-F238E27FC236}">
                <a16:creationId xmlns:a16="http://schemas.microsoft.com/office/drawing/2014/main" id="{1C8ADA96-CFE7-28B4-1B5A-CB39FAECCBEC}"/>
              </a:ext>
            </a:extLst>
          </p:cNvPr>
          <p:cNvSpPr>
            <a:spLocks noChangeArrowheads="1"/>
          </p:cNvSpPr>
          <p:nvPr/>
        </p:nvSpPr>
        <p:spPr bwMode="auto">
          <a:xfrm>
            <a:off x="34290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12" name="Oval 84">
            <a:extLst>
              <a:ext uri="{FF2B5EF4-FFF2-40B4-BE49-F238E27FC236}">
                <a16:creationId xmlns:a16="http://schemas.microsoft.com/office/drawing/2014/main" id="{5E1549C3-C46B-8A88-8960-DF24279226C1}"/>
              </a:ext>
            </a:extLst>
          </p:cNvPr>
          <p:cNvSpPr>
            <a:spLocks noChangeArrowheads="1"/>
          </p:cNvSpPr>
          <p:nvPr/>
        </p:nvSpPr>
        <p:spPr bwMode="auto">
          <a:xfrm>
            <a:off x="4038600" y="2743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13" name="Oval 85">
            <a:extLst>
              <a:ext uri="{FF2B5EF4-FFF2-40B4-BE49-F238E27FC236}">
                <a16:creationId xmlns:a16="http://schemas.microsoft.com/office/drawing/2014/main" id="{6CFD34A2-5C14-6B86-27F3-E47B0EC22ACB}"/>
              </a:ext>
            </a:extLst>
          </p:cNvPr>
          <p:cNvSpPr>
            <a:spLocks noChangeArrowheads="1"/>
          </p:cNvSpPr>
          <p:nvPr/>
        </p:nvSpPr>
        <p:spPr bwMode="auto">
          <a:xfrm>
            <a:off x="44196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14" name="Oval 86">
            <a:extLst>
              <a:ext uri="{FF2B5EF4-FFF2-40B4-BE49-F238E27FC236}">
                <a16:creationId xmlns:a16="http://schemas.microsoft.com/office/drawing/2014/main" id="{097295E9-2676-C86A-1723-DAE87CA32374}"/>
              </a:ext>
            </a:extLst>
          </p:cNvPr>
          <p:cNvSpPr>
            <a:spLocks noChangeArrowheads="1"/>
          </p:cNvSpPr>
          <p:nvPr/>
        </p:nvSpPr>
        <p:spPr bwMode="auto">
          <a:xfrm>
            <a:off x="35052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15" name="Oval 87">
            <a:extLst>
              <a:ext uri="{FF2B5EF4-FFF2-40B4-BE49-F238E27FC236}">
                <a16:creationId xmlns:a16="http://schemas.microsoft.com/office/drawing/2014/main" id="{F6A9A7B3-7658-0FDA-012B-BF95460EA5BA}"/>
              </a:ext>
            </a:extLst>
          </p:cNvPr>
          <p:cNvSpPr>
            <a:spLocks noChangeArrowheads="1"/>
          </p:cNvSpPr>
          <p:nvPr/>
        </p:nvSpPr>
        <p:spPr bwMode="auto">
          <a:xfrm>
            <a:off x="335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16" name="Oval 88">
            <a:extLst>
              <a:ext uri="{FF2B5EF4-FFF2-40B4-BE49-F238E27FC236}">
                <a16:creationId xmlns:a16="http://schemas.microsoft.com/office/drawing/2014/main" id="{AF3F1D49-88B3-495F-893E-6C98D5B1BC76}"/>
              </a:ext>
            </a:extLst>
          </p:cNvPr>
          <p:cNvSpPr>
            <a:spLocks noChangeArrowheads="1"/>
          </p:cNvSpPr>
          <p:nvPr/>
        </p:nvSpPr>
        <p:spPr bwMode="auto">
          <a:xfrm>
            <a:off x="22860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17" name="Oval 89">
            <a:extLst>
              <a:ext uri="{FF2B5EF4-FFF2-40B4-BE49-F238E27FC236}">
                <a16:creationId xmlns:a16="http://schemas.microsoft.com/office/drawing/2014/main" id="{8B085930-1C47-6169-131E-F33BEA0E1266}"/>
              </a:ext>
            </a:extLst>
          </p:cNvPr>
          <p:cNvSpPr>
            <a:spLocks noChangeArrowheads="1"/>
          </p:cNvSpPr>
          <p:nvPr/>
        </p:nvSpPr>
        <p:spPr bwMode="auto">
          <a:xfrm>
            <a:off x="2362200" y="579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18" name="Oval 90">
            <a:extLst>
              <a:ext uri="{FF2B5EF4-FFF2-40B4-BE49-F238E27FC236}">
                <a16:creationId xmlns:a16="http://schemas.microsoft.com/office/drawing/2014/main" id="{4CB7A5BB-FD5A-FFDB-0786-13445E7EFD53}"/>
              </a:ext>
            </a:extLst>
          </p:cNvPr>
          <p:cNvSpPr>
            <a:spLocks noChangeArrowheads="1"/>
          </p:cNvSpPr>
          <p:nvPr/>
        </p:nvSpPr>
        <p:spPr bwMode="auto">
          <a:xfrm>
            <a:off x="23622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19" name="Oval 91">
            <a:extLst>
              <a:ext uri="{FF2B5EF4-FFF2-40B4-BE49-F238E27FC236}">
                <a16:creationId xmlns:a16="http://schemas.microsoft.com/office/drawing/2014/main" id="{4B87CC80-D6B9-BA6E-E9AB-6954183E10D2}"/>
              </a:ext>
            </a:extLst>
          </p:cNvPr>
          <p:cNvSpPr>
            <a:spLocks noChangeArrowheads="1"/>
          </p:cNvSpPr>
          <p:nvPr/>
        </p:nvSpPr>
        <p:spPr bwMode="auto">
          <a:xfrm>
            <a:off x="2514600" y="2286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20" name="Oval 92">
            <a:extLst>
              <a:ext uri="{FF2B5EF4-FFF2-40B4-BE49-F238E27FC236}">
                <a16:creationId xmlns:a16="http://schemas.microsoft.com/office/drawing/2014/main" id="{0AFFB888-DE1B-A009-6C3F-D41DFBA9B0D0}"/>
              </a:ext>
            </a:extLst>
          </p:cNvPr>
          <p:cNvSpPr>
            <a:spLocks noChangeArrowheads="1"/>
          </p:cNvSpPr>
          <p:nvPr/>
        </p:nvSpPr>
        <p:spPr bwMode="auto">
          <a:xfrm>
            <a:off x="2667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21" name="Oval 93">
            <a:extLst>
              <a:ext uri="{FF2B5EF4-FFF2-40B4-BE49-F238E27FC236}">
                <a16:creationId xmlns:a16="http://schemas.microsoft.com/office/drawing/2014/main" id="{00CAAC23-539D-2010-8391-82A5AAFD7D5B}"/>
              </a:ext>
            </a:extLst>
          </p:cNvPr>
          <p:cNvSpPr>
            <a:spLocks noChangeArrowheads="1"/>
          </p:cNvSpPr>
          <p:nvPr/>
        </p:nvSpPr>
        <p:spPr bwMode="auto">
          <a:xfrm>
            <a:off x="4114800" y="106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2" name="Group 94">
            <a:extLst>
              <a:ext uri="{FF2B5EF4-FFF2-40B4-BE49-F238E27FC236}">
                <a16:creationId xmlns:a16="http://schemas.microsoft.com/office/drawing/2014/main" id="{38C1D6DA-DD88-8A47-1138-515AC81C9886}"/>
              </a:ext>
            </a:extLst>
          </p:cNvPr>
          <p:cNvGrpSpPr>
            <a:grpSpLocks/>
          </p:cNvGrpSpPr>
          <p:nvPr/>
        </p:nvGrpSpPr>
        <p:grpSpPr bwMode="auto">
          <a:xfrm>
            <a:off x="4691063" y="1676400"/>
            <a:ext cx="2819400" cy="2895600"/>
            <a:chOff x="3744" y="4464"/>
            <a:chExt cx="1776" cy="1824"/>
          </a:xfrm>
        </p:grpSpPr>
        <p:sp>
          <p:nvSpPr>
            <p:cNvPr id="48232" name="Oval 95">
              <a:extLst>
                <a:ext uri="{FF2B5EF4-FFF2-40B4-BE49-F238E27FC236}">
                  <a16:creationId xmlns:a16="http://schemas.microsoft.com/office/drawing/2014/main" id="{329C412F-9F1F-D0E8-F5EC-CDDBEE283F1B}"/>
                </a:ext>
              </a:extLst>
            </p:cNvPr>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48233" name="Group 96">
              <a:extLst>
                <a:ext uri="{FF2B5EF4-FFF2-40B4-BE49-F238E27FC236}">
                  <a16:creationId xmlns:a16="http://schemas.microsoft.com/office/drawing/2014/main" id="{90C7A493-9E66-F0EE-B07D-00F17F7C4268}"/>
                </a:ext>
              </a:extLst>
            </p:cNvPr>
            <p:cNvGrpSpPr>
              <a:grpSpLocks/>
            </p:cNvGrpSpPr>
            <p:nvPr/>
          </p:nvGrpSpPr>
          <p:grpSpPr bwMode="auto">
            <a:xfrm>
              <a:off x="4491" y="5231"/>
              <a:ext cx="288" cy="288"/>
              <a:chOff x="4486" y="3484"/>
              <a:chExt cx="288" cy="288"/>
            </a:xfrm>
          </p:grpSpPr>
          <p:sp>
            <p:nvSpPr>
              <p:cNvPr id="48234" name="Oval 97">
                <a:extLst>
                  <a:ext uri="{FF2B5EF4-FFF2-40B4-BE49-F238E27FC236}">
                    <a16:creationId xmlns:a16="http://schemas.microsoft.com/office/drawing/2014/main" id="{3E530EC5-88FF-2E98-1728-73B07F6D9362}"/>
                  </a:ext>
                </a:extLst>
              </p:cNvPr>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35" name="Line 98">
                <a:extLst>
                  <a:ext uri="{FF2B5EF4-FFF2-40B4-BE49-F238E27FC236}">
                    <a16:creationId xmlns:a16="http://schemas.microsoft.com/office/drawing/2014/main" id="{48BC6EC0-5515-3E3E-31C6-C1650AF1BC1E}"/>
                  </a:ext>
                </a:extLst>
              </p:cNvPr>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6" name="Line 99">
                <a:extLst>
                  <a:ext uri="{FF2B5EF4-FFF2-40B4-BE49-F238E27FC236}">
                    <a16:creationId xmlns:a16="http://schemas.microsoft.com/office/drawing/2014/main" id="{7453129C-1BE6-9417-ED34-36C6AA826FBF}"/>
                  </a:ext>
                </a:extLst>
              </p:cNvPr>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48223" name="AutoShape 100">
            <a:extLst>
              <a:ext uri="{FF2B5EF4-FFF2-40B4-BE49-F238E27FC236}">
                <a16:creationId xmlns:a16="http://schemas.microsoft.com/office/drawing/2014/main" id="{C1E34495-4E76-78EF-A1C4-53FC545A257D}"/>
              </a:ext>
            </a:extLst>
          </p:cNvPr>
          <p:cNvSpPr>
            <a:spLocks noChangeArrowheads="1"/>
          </p:cNvSpPr>
          <p:nvPr/>
        </p:nvSpPr>
        <p:spPr bwMode="auto">
          <a:xfrm>
            <a:off x="8991600" y="91440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Region of</a:t>
            </a:r>
          </a:p>
          <a:p>
            <a:pPr algn="ctr" eaLnBrk="1" hangingPunct="1"/>
            <a:r>
              <a:rPr lang="en-US" altLang="en-US" sz="1600">
                <a:solidFill>
                  <a:srgbClr val="000000"/>
                </a:solidFill>
                <a:cs typeface="Arial" panose="020B0604020202020204" pitchFamily="34" charset="0"/>
              </a:rPr>
              <a:t>interest</a:t>
            </a:r>
          </a:p>
        </p:txBody>
      </p:sp>
      <p:sp>
        <p:nvSpPr>
          <p:cNvPr id="48224" name="AutoShape 101">
            <a:extLst>
              <a:ext uri="{FF2B5EF4-FFF2-40B4-BE49-F238E27FC236}">
                <a16:creationId xmlns:a16="http://schemas.microsoft.com/office/drawing/2014/main" id="{87891C39-830D-EA59-AF93-9782AF6AD682}"/>
              </a:ext>
            </a:extLst>
          </p:cNvPr>
          <p:cNvSpPr>
            <a:spLocks noChangeArrowheads="1"/>
          </p:cNvSpPr>
          <p:nvPr/>
        </p:nvSpPr>
        <p:spPr bwMode="auto">
          <a:xfrm>
            <a:off x="8991600" y="160020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Center of</a:t>
            </a:r>
          </a:p>
          <a:p>
            <a:pPr algn="ctr" eaLnBrk="1" hangingPunct="1"/>
            <a:r>
              <a:rPr lang="en-US" altLang="en-US" sz="1600">
                <a:solidFill>
                  <a:srgbClr val="000000"/>
                </a:solidFill>
                <a:cs typeface="Arial" panose="020B0604020202020204" pitchFamily="34" charset="0"/>
              </a:rPr>
              <a:t>mass</a:t>
            </a:r>
          </a:p>
        </p:txBody>
      </p:sp>
      <p:sp>
        <p:nvSpPr>
          <p:cNvPr id="48225" name="AutoShape 102">
            <a:extLst>
              <a:ext uri="{FF2B5EF4-FFF2-40B4-BE49-F238E27FC236}">
                <a16:creationId xmlns:a16="http://schemas.microsoft.com/office/drawing/2014/main" id="{961BEACD-4477-5491-B181-ECB05B7AA27B}"/>
              </a:ext>
            </a:extLst>
          </p:cNvPr>
          <p:cNvSpPr>
            <a:spLocks noChangeArrowheads="1"/>
          </p:cNvSpPr>
          <p:nvPr/>
        </p:nvSpPr>
        <p:spPr bwMode="auto">
          <a:xfrm>
            <a:off x="8991600" y="5410200"/>
            <a:ext cx="1447800" cy="609600"/>
          </a:xfrm>
          <a:prstGeom prst="roundRect">
            <a:avLst>
              <a:gd name="adj" fmla="val 16667"/>
            </a:avLst>
          </a:prstGeom>
          <a:solidFill>
            <a:srgbClr val="FFFF00"/>
          </a:solidFill>
          <a:ln w="190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Mean Shift</a:t>
            </a:r>
          </a:p>
          <a:p>
            <a:pPr algn="ctr" eaLnBrk="1" hangingPunct="1"/>
            <a:r>
              <a:rPr lang="en-US" altLang="en-US" sz="1600">
                <a:solidFill>
                  <a:srgbClr val="000000"/>
                </a:solidFill>
                <a:cs typeface="Arial" panose="020B0604020202020204" pitchFamily="34" charset="0"/>
              </a:rPr>
              <a:t>vector</a:t>
            </a:r>
          </a:p>
        </p:txBody>
      </p:sp>
      <p:grpSp>
        <p:nvGrpSpPr>
          <p:cNvPr id="4" name="Group 103">
            <a:extLst>
              <a:ext uri="{FF2B5EF4-FFF2-40B4-BE49-F238E27FC236}">
                <a16:creationId xmlns:a16="http://schemas.microsoft.com/office/drawing/2014/main" id="{1854E495-11F7-09A8-9A2A-FD71E205926C}"/>
              </a:ext>
            </a:extLst>
          </p:cNvPr>
          <p:cNvGrpSpPr>
            <a:grpSpLocks/>
          </p:cNvGrpSpPr>
          <p:nvPr/>
        </p:nvGrpSpPr>
        <p:grpSpPr bwMode="auto">
          <a:xfrm>
            <a:off x="6553200" y="3200400"/>
            <a:ext cx="457200" cy="457200"/>
            <a:chOff x="4486" y="3484"/>
            <a:chExt cx="288" cy="288"/>
          </a:xfrm>
        </p:grpSpPr>
        <p:sp>
          <p:nvSpPr>
            <p:cNvPr id="48229" name="Oval 104">
              <a:extLst>
                <a:ext uri="{FF2B5EF4-FFF2-40B4-BE49-F238E27FC236}">
                  <a16:creationId xmlns:a16="http://schemas.microsoft.com/office/drawing/2014/main" id="{512C8210-342D-F158-097C-D4C539FD6E6B}"/>
                </a:ext>
              </a:extLst>
            </p:cNvPr>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8230" name="Line 105">
              <a:extLst>
                <a:ext uri="{FF2B5EF4-FFF2-40B4-BE49-F238E27FC236}">
                  <a16:creationId xmlns:a16="http://schemas.microsoft.com/office/drawing/2014/main" id="{5EDED2D2-FB94-4D7A-FDA6-BD1D93C91A3C}"/>
                </a:ext>
              </a:extLst>
            </p:cNvPr>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1" name="Line 106">
              <a:extLst>
                <a:ext uri="{FF2B5EF4-FFF2-40B4-BE49-F238E27FC236}">
                  <a16:creationId xmlns:a16="http://schemas.microsoft.com/office/drawing/2014/main" id="{E9071A2B-4FCC-20ED-3CF5-8FDD5ABFAD64}"/>
                </a:ext>
              </a:extLst>
            </p:cNvPr>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227" name="Rectangle 107">
            <a:extLst>
              <a:ext uri="{FF2B5EF4-FFF2-40B4-BE49-F238E27FC236}">
                <a16:creationId xmlns:a16="http://schemas.microsoft.com/office/drawing/2014/main" id="{4E5B3707-465E-189D-E472-01991E13DC12}"/>
              </a:ext>
            </a:extLst>
          </p:cNvPr>
          <p:cNvSpPr>
            <a:spLocks noGrp="1" noChangeArrowheads="1"/>
          </p:cNvSpPr>
          <p:nvPr>
            <p:ph type="title"/>
          </p:nvPr>
        </p:nvSpPr>
        <p:spPr/>
        <p:txBody>
          <a:bodyPr/>
          <a:lstStyle/>
          <a:p>
            <a:r>
              <a:rPr lang="en-US" altLang="en-US" dirty="0">
                <a:solidFill>
                  <a:srgbClr val="000000"/>
                </a:solidFill>
                <a:latin typeface="+mj-lt"/>
                <a:ea typeface="+mj-ea"/>
              </a:rPr>
              <a:t>Mean shift</a:t>
            </a:r>
          </a:p>
        </p:txBody>
      </p:sp>
    </p:spTree>
    <p:extLst>
      <p:ext uri="{BB962C8B-B14F-4D97-AF65-F5344CB8AC3E}">
        <p14:creationId xmlns:p14="http://schemas.microsoft.com/office/powerpoint/2010/main" val="3983961230"/>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 5.82929E-7 L 0.075 0.04441 " pathEditMode="relative" rAng="0" ptsTypes="AA">
                                      <p:cBhvr>
                                        <p:cTn id="6" dur="2000" fill="hold"/>
                                        <p:tgtEl>
                                          <p:spTgt spid="2"/>
                                        </p:tgtEl>
                                        <p:attrNameLst>
                                          <p:attrName>ppt_x</p:attrName>
                                          <p:attrName>ppt_y</p:attrName>
                                        </p:attrNameLst>
                                      </p:cBhvr>
                                      <p:rCtr x="3750" y="2221"/>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651DD-FF2C-0755-75EC-F61C37D0222F}"/>
            </a:ext>
          </a:extLst>
        </p:cNvPr>
        <p:cNvGrpSpPr/>
        <p:nvPr/>
      </p:nvGrpSpPr>
      <p:grpSpPr>
        <a:xfrm>
          <a:off x="0" y="0"/>
          <a:ext cx="0" cy="0"/>
          <a:chOff x="0" y="0"/>
          <a:chExt cx="0" cy="0"/>
        </a:xfrm>
      </p:grpSpPr>
      <p:sp>
        <p:nvSpPr>
          <p:cNvPr id="49154" name="Oval 2">
            <a:extLst>
              <a:ext uri="{FF2B5EF4-FFF2-40B4-BE49-F238E27FC236}">
                <a16:creationId xmlns:a16="http://schemas.microsoft.com/office/drawing/2014/main" id="{B38CF0A8-D8CD-9026-A4A3-DB9380D177AC}"/>
              </a:ext>
            </a:extLst>
          </p:cNvPr>
          <p:cNvSpPr>
            <a:spLocks noChangeArrowheads="1"/>
          </p:cNvSpPr>
          <p:nvPr/>
        </p:nvSpPr>
        <p:spPr bwMode="auto">
          <a:xfrm>
            <a:off x="70866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55" name="Oval 3">
            <a:extLst>
              <a:ext uri="{FF2B5EF4-FFF2-40B4-BE49-F238E27FC236}">
                <a16:creationId xmlns:a16="http://schemas.microsoft.com/office/drawing/2014/main" id="{554C484E-23C9-CA05-7707-E66B43DDFEE5}"/>
              </a:ext>
            </a:extLst>
          </p:cNvPr>
          <p:cNvSpPr>
            <a:spLocks noChangeArrowheads="1"/>
          </p:cNvSpPr>
          <p:nvPr/>
        </p:nvSpPr>
        <p:spPr bwMode="auto">
          <a:xfrm>
            <a:off x="7292975"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56" name="Oval 4">
            <a:extLst>
              <a:ext uri="{FF2B5EF4-FFF2-40B4-BE49-F238E27FC236}">
                <a16:creationId xmlns:a16="http://schemas.microsoft.com/office/drawing/2014/main" id="{28E610E9-ACFD-C38E-C401-7622FA0C0A28}"/>
              </a:ext>
            </a:extLst>
          </p:cNvPr>
          <p:cNvSpPr>
            <a:spLocks noChangeArrowheads="1"/>
          </p:cNvSpPr>
          <p:nvPr/>
        </p:nvSpPr>
        <p:spPr bwMode="auto">
          <a:xfrm>
            <a:off x="7216775" y="3276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57" name="Oval 5">
            <a:extLst>
              <a:ext uri="{FF2B5EF4-FFF2-40B4-BE49-F238E27FC236}">
                <a16:creationId xmlns:a16="http://schemas.microsoft.com/office/drawing/2014/main" id="{9ED29689-1A42-4367-9B00-A9437F85837F}"/>
              </a:ext>
            </a:extLst>
          </p:cNvPr>
          <p:cNvSpPr>
            <a:spLocks noChangeArrowheads="1"/>
          </p:cNvSpPr>
          <p:nvPr/>
        </p:nvSpPr>
        <p:spPr bwMode="auto">
          <a:xfrm>
            <a:off x="6964363" y="32210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58" name="Oval 6">
            <a:extLst>
              <a:ext uri="{FF2B5EF4-FFF2-40B4-BE49-F238E27FC236}">
                <a16:creationId xmlns:a16="http://schemas.microsoft.com/office/drawing/2014/main" id="{CBE94A5E-442A-22E8-3C67-F21C15714BAF}"/>
              </a:ext>
            </a:extLst>
          </p:cNvPr>
          <p:cNvSpPr>
            <a:spLocks noChangeArrowheads="1"/>
          </p:cNvSpPr>
          <p:nvPr/>
        </p:nvSpPr>
        <p:spPr bwMode="auto">
          <a:xfrm>
            <a:off x="7205663"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59" name="Oval 7">
            <a:extLst>
              <a:ext uri="{FF2B5EF4-FFF2-40B4-BE49-F238E27FC236}">
                <a16:creationId xmlns:a16="http://schemas.microsoft.com/office/drawing/2014/main" id="{838945B4-64CA-6662-1288-5325A0DC2B27}"/>
              </a:ext>
            </a:extLst>
          </p:cNvPr>
          <p:cNvSpPr>
            <a:spLocks noChangeArrowheads="1"/>
          </p:cNvSpPr>
          <p:nvPr/>
        </p:nvSpPr>
        <p:spPr bwMode="auto">
          <a:xfrm>
            <a:off x="6978650"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60" name="Oval 8">
            <a:extLst>
              <a:ext uri="{FF2B5EF4-FFF2-40B4-BE49-F238E27FC236}">
                <a16:creationId xmlns:a16="http://schemas.microsoft.com/office/drawing/2014/main" id="{07A4502B-9B66-76AB-DD5C-E76644ED5910}"/>
              </a:ext>
            </a:extLst>
          </p:cNvPr>
          <p:cNvSpPr>
            <a:spLocks noChangeArrowheads="1"/>
          </p:cNvSpPr>
          <p:nvPr/>
        </p:nvSpPr>
        <p:spPr bwMode="auto">
          <a:xfrm>
            <a:off x="7456488" y="36147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61" name="Oval 9">
            <a:extLst>
              <a:ext uri="{FF2B5EF4-FFF2-40B4-BE49-F238E27FC236}">
                <a16:creationId xmlns:a16="http://schemas.microsoft.com/office/drawing/2014/main" id="{45227750-F329-9C40-DBE3-52C234AA9C42}"/>
              </a:ext>
            </a:extLst>
          </p:cNvPr>
          <p:cNvSpPr>
            <a:spLocks noChangeArrowheads="1"/>
          </p:cNvSpPr>
          <p:nvPr/>
        </p:nvSpPr>
        <p:spPr bwMode="auto">
          <a:xfrm>
            <a:off x="6846888"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62" name="Oval 10">
            <a:extLst>
              <a:ext uri="{FF2B5EF4-FFF2-40B4-BE49-F238E27FC236}">
                <a16:creationId xmlns:a16="http://schemas.microsoft.com/office/drawing/2014/main" id="{E77E8FBB-A9B7-AC02-405F-27E49E3A4F12}"/>
              </a:ext>
            </a:extLst>
          </p:cNvPr>
          <p:cNvSpPr>
            <a:spLocks noChangeArrowheads="1"/>
          </p:cNvSpPr>
          <p:nvPr/>
        </p:nvSpPr>
        <p:spPr bwMode="auto">
          <a:xfrm>
            <a:off x="7586663"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63" name="Oval 11">
            <a:extLst>
              <a:ext uri="{FF2B5EF4-FFF2-40B4-BE49-F238E27FC236}">
                <a16:creationId xmlns:a16="http://schemas.microsoft.com/office/drawing/2014/main" id="{9A1050C2-F200-C8CA-D4BC-073016367A1A}"/>
              </a:ext>
            </a:extLst>
          </p:cNvPr>
          <p:cNvSpPr>
            <a:spLocks noChangeArrowheads="1"/>
          </p:cNvSpPr>
          <p:nvPr/>
        </p:nvSpPr>
        <p:spPr bwMode="auto">
          <a:xfrm>
            <a:off x="7445375" y="31432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64" name="Oval 12">
            <a:extLst>
              <a:ext uri="{FF2B5EF4-FFF2-40B4-BE49-F238E27FC236}">
                <a16:creationId xmlns:a16="http://schemas.microsoft.com/office/drawing/2014/main" id="{AEDED45A-BBE1-3420-D04B-A717D276D2FC}"/>
              </a:ext>
            </a:extLst>
          </p:cNvPr>
          <p:cNvSpPr>
            <a:spLocks noChangeArrowheads="1"/>
          </p:cNvSpPr>
          <p:nvPr/>
        </p:nvSpPr>
        <p:spPr bwMode="auto">
          <a:xfrm>
            <a:off x="716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65" name="Oval 13">
            <a:extLst>
              <a:ext uri="{FF2B5EF4-FFF2-40B4-BE49-F238E27FC236}">
                <a16:creationId xmlns:a16="http://schemas.microsoft.com/office/drawing/2014/main" id="{2931A15D-3470-693C-E641-8EA1F9B360B2}"/>
              </a:ext>
            </a:extLst>
          </p:cNvPr>
          <p:cNvSpPr>
            <a:spLocks noChangeArrowheads="1"/>
          </p:cNvSpPr>
          <p:nvPr/>
        </p:nvSpPr>
        <p:spPr bwMode="auto">
          <a:xfrm>
            <a:off x="7315200" y="3810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66" name="Oval 14">
            <a:extLst>
              <a:ext uri="{FF2B5EF4-FFF2-40B4-BE49-F238E27FC236}">
                <a16:creationId xmlns:a16="http://schemas.microsoft.com/office/drawing/2014/main" id="{935EDF30-D302-3816-3048-A6D548CDFEB8}"/>
              </a:ext>
            </a:extLst>
          </p:cNvPr>
          <p:cNvSpPr>
            <a:spLocks noChangeArrowheads="1"/>
          </p:cNvSpPr>
          <p:nvPr/>
        </p:nvSpPr>
        <p:spPr bwMode="auto">
          <a:xfrm>
            <a:off x="7010400" y="38306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67" name="Oval 15">
            <a:extLst>
              <a:ext uri="{FF2B5EF4-FFF2-40B4-BE49-F238E27FC236}">
                <a16:creationId xmlns:a16="http://schemas.microsoft.com/office/drawing/2014/main" id="{E02B2095-DBAC-E7F7-BC48-3C7B998C76F0}"/>
              </a:ext>
            </a:extLst>
          </p:cNvPr>
          <p:cNvSpPr>
            <a:spLocks noChangeArrowheads="1"/>
          </p:cNvSpPr>
          <p:nvPr/>
        </p:nvSpPr>
        <p:spPr bwMode="auto">
          <a:xfrm>
            <a:off x="6705600" y="36798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68" name="Oval 16">
            <a:extLst>
              <a:ext uri="{FF2B5EF4-FFF2-40B4-BE49-F238E27FC236}">
                <a16:creationId xmlns:a16="http://schemas.microsoft.com/office/drawing/2014/main" id="{A2EED603-21AA-D937-740A-3FEFCD54A22A}"/>
              </a:ext>
            </a:extLst>
          </p:cNvPr>
          <p:cNvSpPr>
            <a:spLocks noChangeArrowheads="1"/>
          </p:cNvSpPr>
          <p:nvPr/>
        </p:nvSpPr>
        <p:spPr bwMode="auto">
          <a:xfrm>
            <a:off x="64770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69" name="Oval 17">
            <a:extLst>
              <a:ext uri="{FF2B5EF4-FFF2-40B4-BE49-F238E27FC236}">
                <a16:creationId xmlns:a16="http://schemas.microsoft.com/office/drawing/2014/main" id="{FB25301D-B487-34E4-6057-F87F352BEC72}"/>
              </a:ext>
            </a:extLst>
          </p:cNvPr>
          <p:cNvSpPr>
            <a:spLocks noChangeArrowheads="1"/>
          </p:cNvSpPr>
          <p:nvPr/>
        </p:nvSpPr>
        <p:spPr bwMode="auto">
          <a:xfrm>
            <a:off x="6705600" y="3200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70" name="Oval 18">
            <a:extLst>
              <a:ext uri="{FF2B5EF4-FFF2-40B4-BE49-F238E27FC236}">
                <a16:creationId xmlns:a16="http://schemas.microsoft.com/office/drawing/2014/main" id="{AE395758-0DCE-C031-9C0C-B4DE7264DEC3}"/>
              </a:ext>
            </a:extLst>
          </p:cNvPr>
          <p:cNvSpPr>
            <a:spLocks noChangeArrowheads="1"/>
          </p:cNvSpPr>
          <p:nvPr/>
        </p:nvSpPr>
        <p:spPr bwMode="auto">
          <a:xfrm>
            <a:off x="77724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71" name="Oval 19">
            <a:extLst>
              <a:ext uri="{FF2B5EF4-FFF2-40B4-BE49-F238E27FC236}">
                <a16:creationId xmlns:a16="http://schemas.microsoft.com/office/drawing/2014/main" id="{5F94D9B9-6591-E63F-2C51-073ADD8E2631}"/>
              </a:ext>
            </a:extLst>
          </p:cNvPr>
          <p:cNvSpPr>
            <a:spLocks noChangeArrowheads="1"/>
          </p:cNvSpPr>
          <p:nvPr/>
        </p:nvSpPr>
        <p:spPr bwMode="auto">
          <a:xfrm>
            <a:off x="7696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72" name="Oval 20">
            <a:extLst>
              <a:ext uri="{FF2B5EF4-FFF2-40B4-BE49-F238E27FC236}">
                <a16:creationId xmlns:a16="http://schemas.microsoft.com/office/drawing/2014/main" id="{F42F0DDA-1F47-FE86-F1DA-C65F91D53748}"/>
              </a:ext>
            </a:extLst>
          </p:cNvPr>
          <p:cNvSpPr>
            <a:spLocks noChangeArrowheads="1"/>
          </p:cNvSpPr>
          <p:nvPr/>
        </p:nvSpPr>
        <p:spPr bwMode="auto">
          <a:xfrm>
            <a:off x="7412038" y="40941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73" name="Oval 21">
            <a:extLst>
              <a:ext uri="{FF2B5EF4-FFF2-40B4-BE49-F238E27FC236}">
                <a16:creationId xmlns:a16="http://schemas.microsoft.com/office/drawing/2014/main" id="{F56CF1F1-1FDB-3A32-75F7-7EE6A8858C77}"/>
              </a:ext>
            </a:extLst>
          </p:cNvPr>
          <p:cNvSpPr>
            <a:spLocks noChangeArrowheads="1"/>
          </p:cNvSpPr>
          <p:nvPr/>
        </p:nvSpPr>
        <p:spPr bwMode="auto">
          <a:xfrm>
            <a:off x="7010400" y="4114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74" name="Oval 22">
            <a:extLst>
              <a:ext uri="{FF2B5EF4-FFF2-40B4-BE49-F238E27FC236}">
                <a16:creationId xmlns:a16="http://schemas.microsoft.com/office/drawing/2014/main" id="{C1F88585-B01E-2BFB-65E7-4912683AB080}"/>
              </a:ext>
            </a:extLst>
          </p:cNvPr>
          <p:cNvSpPr>
            <a:spLocks noChangeArrowheads="1"/>
          </p:cNvSpPr>
          <p:nvPr/>
        </p:nvSpPr>
        <p:spPr bwMode="auto">
          <a:xfrm>
            <a:off x="6553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75" name="Oval 23">
            <a:extLst>
              <a:ext uri="{FF2B5EF4-FFF2-40B4-BE49-F238E27FC236}">
                <a16:creationId xmlns:a16="http://schemas.microsoft.com/office/drawing/2014/main" id="{2F52CBCE-1473-789E-2A7B-D0E0AB77E5F7}"/>
              </a:ext>
            </a:extLst>
          </p:cNvPr>
          <p:cNvSpPr>
            <a:spLocks noChangeArrowheads="1"/>
          </p:cNvSpPr>
          <p:nvPr/>
        </p:nvSpPr>
        <p:spPr bwMode="auto">
          <a:xfrm>
            <a:off x="61722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76" name="Oval 24">
            <a:extLst>
              <a:ext uri="{FF2B5EF4-FFF2-40B4-BE49-F238E27FC236}">
                <a16:creationId xmlns:a16="http://schemas.microsoft.com/office/drawing/2014/main" id="{C8B9E6D3-3052-3ECF-AA55-77FE55684916}"/>
              </a:ext>
            </a:extLst>
          </p:cNvPr>
          <p:cNvSpPr>
            <a:spLocks noChangeArrowheads="1"/>
          </p:cNvSpPr>
          <p:nvPr/>
        </p:nvSpPr>
        <p:spPr bwMode="auto">
          <a:xfrm>
            <a:off x="60960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77" name="Oval 25">
            <a:extLst>
              <a:ext uri="{FF2B5EF4-FFF2-40B4-BE49-F238E27FC236}">
                <a16:creationId xmlns:a16="http://schemas.microsoft.com/office/drawing/2014/main" id="{D7FEFCEB-1CCC-740C-4B71-18514A6DDA8E}"/>
              </a:ext>
            </a:extLst>
          </p:cNvPr>
          <p:cNvSpPr>
            <a:spLocks noChangeArrowheads="1"/>
          </p:cNvSpPr>
          <p:nvPr/>
        </p:nvSpPr>
        <p:spPr bwMode="auto">
          <a:xfrm>
            <a:off x="64770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78" name="Oval 26">
            <a:extLst>
              <a:ext uri="{FF2B5EF4-FFF2-40B4-BE49-F238E27FC236}">
                <a16:creationId xmlns:a16="http://schemas.microsoft.com/office/drawing/2014/main" id="{A767AEE6-03BC-610C-33C9-C26564DF9BC9}"/>
              </a:ext>
            </a:extLst>
          </p:cNvPr>
          <p:cNvSpPr>
            <a:spLocks noChangeArrowheads="1"/>
          </p:cNvSpPr>
          <p:nvPr/>
        </p:nvSpPr>
        <p:spPr bwMode="auto">
          <a:xfrm>
            <a:off x="68580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79" name="Oval 27">
            <a:extLst>
              <a:ext uri="{FF2B5EF4-FFF2-40B4-BE49-F238E27FC236}">
                <a16:creationId xmlns:a16="http://schemas.microsoft.com/office/drawing/2014/main" id="{0A4FCFCB-6D47-F68B-E5F7-0E725D4B05E8}"/>
              </a:ext>
            </a:extLst>
          </p:cNvPr>
          <p:cNvSpPr>
            <a:spLocks noChangeArrowheads="1"/>
          </p:cNvSpPr>
          <p:nvPr/>
        </p:nvSpPr>
        <p:spPr bwMode="auto">
          <a:xfrm>
            <a:off x="7445375"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80" name="Oval 28">
            <a:extLst>
              <a:ext uri="{FF2B5EF4-FFF2-40B4-BE49-F238E27FC236}">
                <a16:creationId xmlns:a16="http://schemas.microsoft.com/office/drawing/2014/main" id="{EAECBB1E-4A74-D5D6-5DD6-CF849AE0E26F}"/>
              </a:ext>
            </a:extLst>
          </p:cNvPr>
          <p:cNvSpPr>
            <a:spLocks noChangeArrowheads="1"/>
          </p:cNvSpPr>
          <p:nvPr/>
        </p:nvSpPr>
        <p:spPr bwMode="auto">
          <a:xfrm>
            <a:off x="71628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81" name="Oval 29">
            <a:extLst>
              <a:ext uri="{FF2B5EF4-FFF2-40B4-BE49-F238E27FC236}">
                <a16:creationId xmlns:a16="http://schemas.microsoft.com/office/drawing/2014/main" id="{58CA4B0F-455D-5408-9DCB-4C2FE4B16F31}"/>
              </a:ext>
            </a:extLst>
          </p:cNvPr>
          <p:cNvSpPr>
            <a:spLocks noChangeArrowheads="1"/>
          </p:cNvSpPr>
          <p:nvPr/>
        </p:nvSpPr>
        <p:spPr bwMode="auto">
          <a:xfrm>
            <a:off x="62484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82" name="Oval 30">
            <a:extLst>
              <a:ext uri="{FF2B5EF4-FFF2-40B4-BE49-F238E27FC236}">
                <a16:creationId xmlns:a16="http://schemas.microsoft.com/office/drawing/2014/main" id="{38E504FE-A359-068A-AD3D-76A42BBBD511}"/>
              </a:ext>
            </a:extLst>
          </p:cNvPr>
          <p:cNvSpPr>
            <a:spLocks noChangeArrowheads="1"/>
          </p:cNvSpPr>
          <p:nvPr/>
        </p:nvSpPr>
        <p:spPr bwMode="auto">
          <a:xfrm>
            <a:off x="66294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83" name="Oval 31">
            <a:extLst>
              <a:ext uri="{FF2B5EF4-FFF2-40B4-BE49-F238E27FC236}">
                <a16:creationId xmlns:a16="http://schemas.microsoft.com/office/drawing/2014/main" id="{E106E178-A38F-CFCB-65DB-0FE7C7E007ED}"/>
              </a:ext>
            </a:extLst>
          </p:cNvPr>
          <p:cNvSpPr>
            <a:spLocks noChangeArrowheads="1"/>
          </p:cNvSpPr>
          <p:nvPr/>
        </p:nvSpPr>
        <p:spPr bwMode="auto">
          <a:xfrm>
            <a:off x="7162800" y="198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84" name="Oval 32">
            <a:extLst>
              <a:ext uri="{FF2B5EF4-FFF2-40B4-BE49-F238E27FC236}">
                <a16:creationId xmlns:a16="http://schemas.microsoft.com/office/drawing/2014/main" id="{1E2F2857-9F29-EB84-DA68-FEEEB66059C2}"/>
              </a:ext>
            </a:extLst>
          </p:cNvPr>
          <p:cNvSpPr>
            <a:spLocks noChangeArrowheads="1"/>
          </p:cNvSpPr>
          <p:nvPr/>
        </p:nvSpPr>
        <p:spPr bwMode="auto">
          <a:xfrm>
            <a:off x="6705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85" name="Oval 33">
            <a:extLst>
              <a:ext uri="{FF2B5EF4-FFF2-40B4-BE49-F238E27FC236}">
                <a16:creationId xmlns:a16="http://schemas.microsoft.com/office/drawing/2014/main" id="{6ABDF75B-FFF7-6328-1818-1B4A66C3116E}"/>
              </a:ext>
            </a:extLst>
          </p:cNvPr>
          <p:cNvSpPr>
            <a:spLocks noChangeArrowheads="1"/>
          </p:cNvSpPr>
          <p:nvPr/>
        </p:nvSpPr>
        <p:spPr bwMode="auto">
          <a:xfrm>
            <a:off x="7445375"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86" name="Oval 34">
            <a:extLst>
              <a:ext uri="{FF2B5EF4-FFF2-40B4-BE49-F238E27FC236}">
                <a16:creationId xmlns:a16="http://schemas.microsoft.com/office/drawing/2014/main" id="{18CE6B15-2DE6-A39B-5EC9-20E725582605}"/>
              </a:ext>
            </a:extLst>
          </p:cNvPr>
          <p:cNvSpPr>
            <a:spLocks noChangeArrowheads="1"/>
          </p:cNvSpPr>
          <p:nvPr/>
        </p:nvSpPr>
        <p:spPr bwMode="auto">
          <a:xfrm>
            <a:off x="7445375" y="1371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87" name="Oval 35">
            <a:extLst>
              <a:ext uri="{FF2B5EF4-FFF2-40B4-BE49-F238E27FC236}">
                <a16:creationId xmlns:a16="http://schemas.microsoft.com/office/drawing/2014/main" id="{D1A21F12-64F5-E42C-D660-84A8E2D11D4B}"/>
              </a:ext>
            </a:extLst>
          </p:cNvPr>
          <p:cNvSpPr>
            <a:spLocks noChangeArrowheads="1"/>
          </p:cNvSpPr>
          <p:nvPr/>
        </p:nvSpPr>
        <p:spPr bwMode="auto">
          <a:xfrm>
            <a:off x="7696200" y="2133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88" name="Oval 36">
            <a:extLst>
              <a:ext uri="{FF2B5EF4-FFF2-40B4-BE49-F238E27FC236}">
                <a16:creationId xmlns:a16="http://schemas.microsoft.com/office/drawing/2014/main" id="{EF0F3287-6DA0-02E8-CF64-0F13B1D47E59}"/>
              </a:ext>
            </a:extLst>
          </p:cNvPr>
          <p:cNvSpPr>
            <a:spLocks noChangeArrowheads="1"/>
          </p:cNvSpPr>
          <p:nvPr/>
        </p:nvSpPr>
        <p:spPr bwMode="auto">
          <a:xfrm>
            <a:off x="7783513" y="2676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89" name="Oval 37">
            <a:extLst>
              <a:ext uri="{FF2B5EF4-FFF2-40B4-BE49-F238E27FC236}">
                <a16:creationId xmlns:a16="http://schemas.microsoft.com/office/drawing/2014/main" id="{691F33FF-B07D-5FD0-E861-D13444F2D256}"/>
              </a:ext>
            </a:extLst>
          </p:cNvPr>
          <p:cNvSpPr>
            <a:spLocks noChangeArrowheads="1"/>
          </p:cNvSpPr>
          <p:nvPr/>
        </p:nvSpPr>
        <p:spPr bwMode="auto">
          <a:xfrm>
            <a:off x="77724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90" name="Oval 38">
            <a:extLst>
              <a:ext uri="{FF2B5EF4-FFF2-40B4-BE49-F238E27FC236}">
                <a16:creationId xmlns:a16="http://schemas.microsoft.com/office/drawing/2014/main" id="{EBC7D7D6-3009-1E0C-AFCE-7E83664CBD18}"/>
              </a:ext>
            </a:extLst>
          </p:cNvPr>
          <p:cNvSpPr>
            <a:spLocks noChangeArrowheads="1"/>
          </p:cNvSpPr>
          <p:nvPr/>
        </p:nvSpPr>
        <p:spPr bwMode="auto">
          <a:xfrm>
            <a:off x="81534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91" name="Oval 39">
            <a:extLst>
              <a:ext uri="{FF2B5EF4-FFF2-40B4-BE49-F238E27FC236}">
                <a16:creationId xmlns:a16="http://schemas.microsoft.com/office/drawing/2014/main" id="{814AE20E-FAD2-A3C5-88A2-B36CAFF983D2}"/>
              </a:ext>
            </a:extLst>
          </p:cNvPr>
          <p:cNvSpPr>
            <a:spLocks noChangeArrowheads="1"/>
          </p:cNvSpPr>
          <p:nvPr/>
        </p:nvSpPr>
        <p:spPr bwMode="auto">
          <a:xfrm>
            <a:off x="81534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92" name="Oval 40">
            <a:extLst>
              <a:ext uri="{FF2B5EF4-FFF2-40B4-BE49-F238E27FC236}">
                <a16:creationId xmlns:a16="http://schemas.microsoft.com/office/drawing/2014/main" id="{2B0EF60D-A5B4-4ADD-CC09-27F2BBBB7DCE}"/>
              </a:ext>
            </a:extLst>
          </p:cNvPr>
          <p:cNvSpPr>
            <a:spLocks noChangeArrowheads="1"/>
          </p:cNvSpPr>
          <p:nvPr/>
        </p:nvSpPr>
        <p:spPr bwMode="auto">
          <a:xfrm>
            <a:off x="8077200" y="2057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93" name="Oval 41">
            <a:extLst>
              <a:ext uri="{FF2B5EF4-FFF2-40B4-BE49-F238E27FC236}">
                <a16:creationId xmlns:a16="http://schemas.microsoft.com/office/drawing/2014/main" id="{D4D5EB0D-DA39-41C2-9D91-85C2DC3FD7BC}"/>
              </a:ext>
            </a:extLst>
          </p:cNvPr>
          <p:cNvSpPr>
            <a:spLocks noChangeArrowheads="1"/>
          </p:cNvSpPr>
          <p:nvPr/>
        </p:nvSpPr>
        <p:spPr bwMode="auto">
          <a:xfrm>
            <a:off x="78486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94" name="Oval 42">
            <a:extLst>
              <a:ext uri="{FF2B5EF4-FFF2-40B4-BE49-F238E27FC236}">
                <a16:creationId xmlns:a16="http://schemas.microsoft.com/office/drawing/2014/main" id="{4BD0E944-0C43-DF82-E850-939480D62A1E}"/>
              </a:ext>
            </a:extLst>
          </p:cNvPr>
          <p:cNvSpPr>
            <a:spLocks noChangeArrowheads="1"/>
          </p:cNvSpPr>
          <p:nvPr/>
        </p:nvSpPr>
        <p:spPr bwMode="auto">
          <a:xfrm>
            <a:off x="8458200" y="1295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95" name="Oval 43">
            <a:extLst>
              <a:ext uri="{FF2B5EF4-FFF2-40B4-BE49-F238E27FC236}">
                <a16:creationId xmlns:a16="http://schemas.microsoft.com/office/drawing/2014/main" id="{15AAA0F0-B3BD-9EB4-C1CB-13287747A691}"/>
              </a:ext>
            </a:extLst>
          </p:cNvPr>
          <p:cNvSpPr>
            <a:spLocks noChangeArrowheads="1"/>
          </p:cNvSpPr>
          <p:nvPr/>
        </p:nvSpPr>
        <p:spPr bwMode="auto">
          <a:xfrm>
            <a:off x="8534400" y="1752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96" name="Oval 44">
            <a:extLst>
              <a:ext uri="{FF2B5EF4-FFF2-40B4-BE49-F238E27FC236}">
                <a16:creationId xmlns:a16="http://schemas.microsoft.com/office/drawing/2014/main" id="{1A2A1743-AE7D-1093-87C8-9741CEE2D3DE}"/>
              </a:ext>
            </a:extLst>
          </p:cNvPr>
          <p:cNvSpPr>
            <a:spLocks noChangeArrowheads="1"/>
          </p:cNvSpPr>
          <p:nvPr/>
        </p:nvSpPr>
        <p:spPr bwMode="auto">
          <a:xfrm>
            <a:off x="8839200" y="2362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97" name="Oval 45">
            <a:extLst>
              <a:ext uri="{FF2B5EF4-FFF2-40B4-BE49-F238E27FC236}">
                <a16:creationId xmlns:a16="http://schemas.microsoft.com/office/drawing/2014/main" id="{F17931C4-DBE7-87E4-768C-AB67E9603AE1}"/>
              </a:ext>
            </a:extLst>
          </p:cNvPr>
          <p:cNvSpPr>
            <a:spLocks noChangeArrowheads="1"/>
          </p:cNvSpPr>
          <p:nvPr/>
        </p:nvSpPr>
        <p:spPr bwMode="auto">
          <a:xfrm>
            <a:off x="8229600" y="3352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98" name="Oval 46">
            <a:extLst>
              <a:ext uri="{FF2B5EF4-FFF2-40B4-BE49-F238E27FC236}">
                <a16:creationId xmlns:a16="http://schemas.microsoft.com/office/drawing/2014/main" id="{32150057-28D8-BE36-B12C-5DFCDC3E6B86}"/>
              </a:ext>
            </a:extLst>
          </p:cNvPr>
          <p:cNvSpPr>
            <a:spLocks noChangeArrowheads="1"/>
          </p:cNvSpPr>
          <p:nvPr/>
        </p:nvSpPr>
        <p:spPr bwMode="auto">
          <a:xfrm>
            <a:off x="86868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199" name="Oval 47">
            <a:extLst>
              <a:ext uri="{FF2B5EF4-FFF2-40B4-BE49-F238E27FC236}">
                <a16:creationId xmlns:a16="http://schemas.microsoft.com/office/drawing/2014/main" id="{BE3258B5-E58B-4E22-92C9-56DAD57940E1}"/>
              </a:ext>
            </a:extLst>
          </p:cNvPr>
          <p:cNvSpPr>
            <a:spLocks noChangeArrowheads="1"/>
          </p:cNvSpPr>
          <p:nvPr/>
        </p:nvSpPr>
        <p:spPr bwMode="auto">
          <a:xfrm>
            <a:off x="9448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00" name="Oval 48">
            <a:extLst>
              <a:ext uri="{FF2B5EF4-FFF2-40B4-BE49-F238E27FC236}">
                <a16:creationId xmlns:a16="http://schemas.microsoft.com/office/drawing/2014/main" id="{EA53F681-A671-7EDA-5F8A-66D99482884D}"/>
              </a:ext>
            </a:extLst>
          </p:cNvPr>
          <p:cNvSpPr>
            <a:spLocks noChangeArrowheads="1"/>
          </p:cNvSpPr>
          <p:nvPr/>
        </p:nvSpPr>
        <p:spPr bwMode="auto">
          <a:xfrm>
            <a:off x="8458200" y="3886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01" name="Oval 49">
            <a:extLst>
              <a:ext uri="{FF2B5EF4-FFF2-40B4-BE49-F238E27FC236}">
                <a16:creationId xmlns:a16="http://schemas.microsoft.com/office/drawing/2014/main" id="{A3B69094-E166-37A3-2E88-F1F0FD249B74}"/>
              </a:ext>
            </a:extLst>
          </p:cNvPr>
          <p:cNvSpPr>
            <a:spLocks noChangeArrowheads="1"/>
          </p:cNvSpPr>
          <p:nvPr/>
        </p:nvSpPr>
        <p:spPr bwMode="auto">
          <a:xfrm>
            <a:off x="9002713" y="3430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02" name="Oval 50">
            <a:extLst>
              <a:ext uri="{FF2B5EF4-FFF2-40B4-BE49-F238E27FC236}">
                <a16:creationId xmlns:a16="http://schemas.microsoft.com/office/drawing/2014/main" id="{803B80EF-7007-A237-DAA3-6B33B00FBCA7}"/>
              </a:ext>
            </a:extLst>
          </p:cNvPr>
          <p:cNvSpPr>
            <a:spLocks noChangeArrowheads="1"/>
          </p:cNvSpPr>
          <p:nvPr/>
        </p:nvSpPr>
        <p:spPr bwMode="auto">
          <a:xfrm>
            <a:off x="80010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03" name="Oval 51">
            <a:extLst>
              <a:ext uri="{FF2B5EF4-FFF2-40B4-BE49-F238E27FC236}">
                <a16:creationId xmlns:a16="http://schemas.microsoft.com/office/drawing/2014/main" id="{59C547C9-6088-52E2-6B18-30E8E2AA4A4C}"/>
              </a:ext>
            </a:extLst>
          </p:cNvPr>
          <p:cNvSpPr>
            <a:spLocks noChangeArrowheads="1"/>
          </p:cNvSpPr>
          <p:nvPr/>
        </p:nvSpPr>
        <p:spPr bwMode="auto">
          <a:xfrm>
            <a:off x="9067800" y="4343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04" name="Oval 52">
            <a:extLst>
              <a:ext uri="{FF2B5EF4-FFF2-40B4-BE49-F238E27FC236}">
                <a16:creationId xmlns:a16="http://schemas.microsoft.com/office/drawing/2014/main" id="{F254F7E0-9DE1-A219-D015-AB036F38D18F}"/>
              </a:ext>
            </a:extLst>
          </p:cNvPr>
          <p:cNvSpPr>
            <a:spLocks noChangeArrowheads="1"/>
          </p:cNvSpPr>
          <p:nvPr/>
        </p:nvSpPr>
        <p:spPr bwMode="auto">
          <a:xfrm>
            <a:off x="84582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05" name="Oval 53">
            <a:extLst>
              <a:ext uri="{FF2B5EF4-FFF2-40B4-BE49-F238E27FC236}">
                <a16:creationId xmlns:a16="http://schemas.microsoft.com/office/drawing/2014/main" id="{BDD9FD1D-B084-5B09-1F22-E814222E02C1}"/>
              </a:ext>
            </a:extLst>
          </p:cNvPr>
          <p:cNvSpPr>
            <a:spLocks noChangeArrowheads="1"/>
          </p:cNvSpPr>
          <p:nvPr/>
        </p:nvSpPr>
        <p:spPr bwMode="auto">
          <a:xfrm>
            <a:off x="76200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06" name="Oval 54">
            <a:extLst>
              <a:ext uri="{FF2B5EF4-FFF2-40B4-BE49-F238E27FC236}">
                <a16:creationId xmlns:a16="http://schemas.microsoft.com/office/drawing/2014/main" id="{E1A4F8BC-CE1D-1484-8407-9CC98A2BDFD3}"/>
              </a:ext>
            </a:extLst>
          </p:cNvPr>
          <p:cNvSpPr>
            <a:spLocks noChangeArrowheads="1"/>
          </p:cNvSpPr>
          <p:nvPr/>
        </p:nvSpPr>
        <p:spPr bwMode="auto">
          <a:xfrm>
            <a:off x="7162800" y="4495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07" name="Oval 55">
            <a:extLst>
              <a:ext uri="{FF2B5EF4-FFF2-40B4-BE49-F238E27FC236}">
                <a16:creationId xmlns:a16="http://schemas.microsoft.com/office/drawing/2014/main" id="{28E5AC64-82D6-3EB4-2DFE-F1A07FF7301F}"/>
              </a:ext>
            </a:extLst>
          </p:cNvPr>
          <p:cNvSpPr>
            <a:spLocks noChangeArrowheads="1"/>
          </p:cNvSpPr>
          <p:nvPr/>
        </p:nvSpPr>
        <p:spPr bwMode="auto">
          <a:xfrm>
            <a:off x="75438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08" name="Oval 56">
            <a:extLst>
              <a:ext uri="{FF2B5EF4-FFF2-40B4-BE49-F238E27FC236}">
                <a16:creationId xmlns:a16="http://schemas.microsoft.com/office/drawing/2014/main" id="{EBBAC4F5-8199-9A94-66C7-1B8252748FF3}"/>
              </a:ext>
            </a:extLst>
          </p:cNvPr>
          <p:cNvSpPr>
            <a:spLocks noChangeArrowheads="1"/>
          </p:cNvSpPr>
          <p:nvPr/>
        </p:nvSpPr>
        <p:spPr bwMode="auto">
          <a:xfrm>
            <a:off x="8001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09" name="Oval 57">
            <a:extLst>
              <a:ext uri="{FF2B5EF4-FFF2-40B4-BE49-F238E27FC236}">
                <a16:creationId xmlns:a16="http://schemas.microsoft.com/office/drawing/2014/main" id="{2657D615-7F25-434E-97A0-AA23854591E6}"/>
              </a:ext>
            </a:extLst>
          </p:cNvPr>
          <p:cNvSpPr>
            <a:spLocks noChangeArrowheads="1"/>
          </p:cNvSpPr>
          <p:nvPr/>
        </p:nvSpPr>
        <p:spPr bwMode="auto">
          <a:xfrm>
            <a:off x="73914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10" name="Oval 58">
            <a:extLst>
              <a:ext uri="{FF2B5EF4-FFF2-40B4-BE49-F238E27FC236}">
                <a16:creationId xmlns:a16="http://schemas.microsoft.com/office/drawing/2014/main" id="{5B74C761-2724-827E-0CC7-8EA978B7A697}"/>
              </a:ext>
            </a:extLst>
          </p:cNvPr>
          <p:cNvSpPr>
            <a:spLocks noChangeArrowheads="1"/>
          </p:cNvSpPr>
          <p:nvPr/>
        </p:nvSpPr>
        <p:spPr bwMode="auto">
          <a:xfrm>
            <a:off x="69342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11" name="Oval 59">
            <a:extLst>
              <a:ext uri="{FF2B5EF4-FFF2-40B4-BE49-F238E27FC236}">
                <a16:creationId xmlns:a16="http://schemas.microsoft.com/office/drawing/2014/main" id="{67324D9D-4975-BAA9-C641-FC4AE08B9E09}"/>
              </a:ext>
            </a:extLst>
          </p:cNvPr>
          <p:cNvSpPr>
            <a:spLocks noChangeArrowheads="1"/>
          </p:cNvSpPr>
          <p:nvPr/>
        </p:nvSpPr>
        <p:spPr bwMode="auto">
          <a:xfrm>
            <a:off x="66294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12" name="Oval 60">
            <a:extLst>
              <a:ext uri="{FF2B5EF4-FFF2-40B4-BE49-F238E27FC236}">
                <a16:creationId xmlns:a16="http://schemas.microsoft.com/office/drawing/2014/main" id="{0289DD17-9530-4FB6-A09D-6581C0D796C4}"/>
              </a:ext>
            </a:extLst>
          </p:cNvPr>
          <p:cNvSpPr>
            <a:spLocks noChangeArrowheads="1"/>
          </p:cNvSpPr>
          <p:nvPr/>
        </p:nvSpPr>
        <p:spPr bwMode="auto">
          <a:xfrm>
            <a:off x="60198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13" name="Oval 61">
            <a:extLst>
              <a:ext uri="{FF2B5EF4-FFF2-40B4-BE49-F238E27FC236}">
                <a16:creationId xmlns:a16="http://schemas.microsoft.com/office/drawing/2014/main" id="{ED1639B1-62C5-5D2E-BBBE-8A9A9FA54BF2}"/>
              </a:ext>
            </a:extLst>
          </p:cNvPr>
          <p:cNvSpPr>
            <a:spLocks noChangeArrowheads="1"/>
          </p:cNvSpPr>
          <p:nvPr/>
        </p:nvSpPr>
        <p:spPr bwMode="auto">
          <a:xfrm>
            <a:off x="6248400" y="4953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14" name="Oval 62">
            <a:extLst>
              <a:ext uri="{FF2B5EF4-FFF2-40B4-BE49-F238E27FC236}">
                <a16:creationId xmlns:a16="http://schemas.microsoft.com/office/drawing/2014/main" id="{9B76B91D-FA08-A4CE-31E8-7F1AD8765479}"/>
              </a:ext>
            </a:extLst>
          </p:cNvPr>
          <p:cNvSpPr>
            <a:spLocks noChangeArrowheads="1"/>
          </p:cNvSpPr>
          <p:nvPr/>
        </p:nvSpPr>
        <p:spPr bwMode="auto">
          <a:xfrm>
            <a:off x="6477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15" name="Oval 63">
            <a:extLst>
              <a:ext uri="{FF2B5EF4-FFF2-40B4-BE49-F238E27FC236}">
                <a16:creationId xmlns:a16="http://schemas.microsoft.com/office/drawing/2014/main" id="{65F7F0A9-7FBA-25CD-DC6A-A36694879D62}"/>
              </a:ext>
            </a:extLst>
          </p:cNvPr>
          <p:cNvSpPr>
            <a:spLocks noChangeArrowheads="1"/>
          </p:cNvSpPr>
          <p:nvPr/>
        </p:nvSpPr>
        <p:spPr bwMode="auto">
          <a:xfrm>
            <a:off x="56388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16" name="Oval 64">
            <a:extLst>
              <a:ext uri="{FF2B5EF4-FFF2-40B4-BE49-F238E27FC236}">
                <a16:creationId xmlns:a16="http://schemas.microsoft.com/office/drawing/2014/main" id="{0E60461A-2FE4-409F-6042-BF92D4B8DAA8}"/>
              </a:ext>
            </a:extLst>
          </p:cNvPr>
          <p:cNvSpPr>
            <a:spLocks noChangeArrowheads="1"/>
          </p:cNvSpPr>
          <p:nvPr/>
        </p:nvSpPr>
        <p:spPr bwMode="auto">
          <a:xfrm>
            <a:off x="55626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17" name="Oval 65">
            <a:extLst>
              <a:ext uri="{FF2B5EF4-FFF2-40B4-BE49-F238E27FC236}">
                <a16:creationId xmlns:a16="http://schemas.microsoft.com/office/drawing/2014/main" id="{6A8E6856-B226-6ABF-5D44-3DE8A55C498A}"/>
              </a:ext>
            </a:extLst>
          </p:cNvPr>
          <p:cNvSpPr>
            <a:spLocks noChangeArrowheads="1"/>
          </p:cNvSpPr>
          <p:nvPr/>
        </p:nvSpPr>
        <p:spPr bwMode="auto">
          <a:xfrm>
            <a:off x="50292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18" name="Oval 66">
            <a:extLst>
              <a:ext uri="{FF2B5EF4-FFF2-40B4-BE49-F238E27FC236}">
                <a16:creationId xmlns:a16="http://schemas.microsoft.com/office/drawing/2014/main" id="{0311C858-15FB-ACA1-E7CF-66E6D7FB34C1}"/>
              </a:ext>
            </a:extLst>
          </p:cNvPr>
          <p:cNvSpPr>
            <a:spLocks noChangeArrowheads="1"/>
          </p:cNvSpPr>
          <p:nvPr/>
        </p:nvSpPr>
        <p:spPr bwMode="auto">
          <a:xfrm>
            <a:off x="55626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19" name="Oval 67">
            <a:extLst>
              <a:ext uri="{FF2B5EF4-FFF2-40B4-BE49-F238E27FC236}">
                <a16:creationId xmlns:a16="http://schemas.microsoft.com/office/drawing/2014/main" id="{84729982-A34B-460C-7E2C-B3B04C87F9E4}"/>
              </a:ext>
            </a:extLst>
          </p:cNvPr>
          <p:cNvSpPr>
            <a:spLocks noChangeArrowheads="1"/>
          </p:cNvSpPr>
          <p:nvPr/>
        </p:nvSpPr>
        <p:spPr bwMode="auto">
          <a:xfrm>
            <a:off x="57912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20" name="Oval 68">
            <a:extLst>
              <a:ext uri="{FF2B5EF4-FFF2-40B4-BE49-F238E27FC236}">
                <a16:creationId xmlns:a16="http://schemas.microsoft.com/office/drawing/2014/main" id="{32F3BFC9-37B2-C672-6986-464385E4E445}"/>
              </a:ext>
            </a:extLst>
          </p:cNvPr>
          <p:cNvSpPr>
            <a:spLocks noChangeArrowheads="1"/>
          </p:cNvSpPr>
          <p:nvPr/>
        </p:nvSpPr>
        <p:spPr bwMode="auto">
          <a:xfrm>
            <a:off x="5257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21" name="Oval 69">
            <a:extLst>
              <a:ext uri="{FF2B5EF4-FFF2-40B4-BE49-F238E27FC236}">
                <a16:creationId xmlns:a16="http://schemas.microsoft.com/office/drawing/2014/main" id="{995573E9-308A-0DDC-220B-13F29122D990}"/>
              </a:ext>
            </a:extLst>
          </p:cNvPr>
          <p:cNvSpPr>
            <a:spLocks noChangeArrowheads="1"/>
          </p:cNvSpPr>
          <p:nvPr/>
        </p:nvSpPr>
        <p:spPr bwMode="auto">
          <a:xfrm>
            <a:off x="57912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22" name="Oval 70">
            <a:extLst>
              <a:ext uri="{FF2B5EF4-FFF2-40B4-BE49-F238E27FC236}">
                <a16:creationId xmlns:a16="http://schemas.microsoft.com/office/drawing/2014/main" id="{7B00AE74-0975-D1DE-9674-7D88100CE5C2}"/>
              </a:ext>
            </a:extLst>
          </p:cNvPr>
          <p:cNvSpPr>
            <a:spLocks noChangeArrowheads="1"/>
          </p:cNvSpPr>
          <p:nvPr/>
        </p:nvSpPr>
        <p:spPr bwMode="auto">
          <a:xfrm>
            <a:off x="6248400"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23" name="Oval 71">
            <a:extLst>
              <a:ext uri="{FF2B5EF4-FFF2-40B4-BE49-F238E27FC236}">
                <a16:creationId xmlns:a16="http://schemas.microsoft.com/office/drawing/2014/main" id="{CC5B9E2D-29B3-61D7-C612-0288FCF71FCE}"/>
              </a:ext>
            </a:extLst>
          </p:cNvPr>
          <p:cNvSpPr>
            <a:spLocks noChangeArrowheads="1"/>
          </p:cNvSpPr>
          <p:nvPr/>
        </p:nvSpPr>
        <p:spPr bwMode="auto">
          <a:xfrm>
            <a:off x="5867400" y="182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24" name="Oval 72">
            <a:extLst>
              <a:ext uri="{FF2B5EF4-FFF2-40B4-BE49-F238E27FC236}">
                <a16:creationId xmlns:a16="http://schemas.microsoft.com/office/drawing/2014/main" id="{CEE91D0E-CF46-1EE3-8238-6F8D38AAEBF8}"/>
              </a:ext>
            </a:extLst>
          </p:cNvPr>
          <p:cNvSpPr>
            <a:spLocks noChangeArrowheads="1"/>
          </p:cNvSpPr>
          <p:nvPr/>
        </p:nvSpPr>
        <p:spPr bwMode="auto">
          <a:xfrm>
            <a:off x="65532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25" name="Oval 73">
            <a:extLst>
              <a:ext uri="{FF2B5EF4-FFF2-40B4-BE49-F238E27FC236}">
                <a16:creationId xmlns:a16="http://schemas.microsoft.com/office/drawing/2014/main" id="{F0FA6C99-9BC3-1E7C-80C8-DA96633BB9AE}"/>
              </a:ext>
            </a:extLst>
          </p:cNvPr>
          <p:cNvSpPr>
            <a:spLocks noChangeArrowheads="1"/>
          </p:cNvSpPr>
          <p:nvPr/>
        </p:nvSpPr>
        <p:spPr bwMode="auto">
          <a:xfrm>
            <a:off x="5715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26" name="Oval 74">
            <a:extLst>
              <a:ext uri="{FF2B5EF4-FFF2-40B4-BE49-F238E27FC236}">
                <a16:creationId xmlns:a16="http://schemas.microsoft.com/office/drawing/2014/main" id="{D01B169B-DE76-CE77-D3F4-D0B002D7020C}"/>
              </a:ext>
            </a:extLst>
          </p:cNvPr>
          <p:cNvSpPr>
            <a:spLocks noChangeArrowheads="1"/>
          </p:cNvSpPr>
          <p:nvPr/>
        </p:nvSpPr>
        <p:spPr bwMode="auto">
          <a:xfrm>
            <a:off x="52578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27" name="Oval 75">
            <a:extLst>
              <a:ext uri="{FF2B5EF4-FFF2-40B4-BE49-F238E27FC236}">
                <a16:creationId xmlns:a16="http://schemas.microsoft.com/office/drawing/2014/main" id="{7E771C06-0EFF-C306-52FB-CDDD88A5760D}"/>
              </a:ext>
            </a:extLst>
          </p:cNvPr>
          <p:cNvSpPr>
            <a:spLocks noChangeArrowheads="1"/>
          </p:cNvSpPr>
          <p:nvPr/>
        </p:nvSpPr>
        <p:spPr bwMode="auto">
          <a:xfrm>
            <a:off x="5181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28" name="Oval 76">
            <a:extLst>
              <a:ext uri="{FF2B5EF4-FFF2-40B4-BE49-F238E27FC236}">
                <a16:creationId xmlns:a16="http://schemas.microsoft.com/office/drawing/2014/main" id="{3F05DD9E-2D43-B413-53C5-F9747E972451}"/>
              </a:ext>
            </a:extLst>
          </p:cNvPr>
          <p:cNvSpPr>
            <a:spLocks noChangeArrowheads="1"/>
          </p:cNvSpPr>
          <p:nvPr/>
        </p:nvSpPr>
        <p:spPr bwMode="auto">
          <a:xfrm>
            <a:off x="4800600" y="2667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29" name="Oval 77">
            <a:extLst>
              <a:ext uri="{FF2B5EF4-FFF2-40B4-BE49-F238E27FC236}">
                <a16:creationId xmlns:a16="http://schemas.microsoft.com/office/drawing/2014/main" id="{F5C48469-C901-351E-1099-CEAB42FFD616}"/>
              </a:ext>
            </a:extLst>
          </p:cNvPr>
          <p:cNvSpPr>
            <a:spLocks noChangeArrowheads="1"/>
          </p:cNvSpPr>
          <p:nvPr/>
        </p:nvSpPr>
        <p:spPr bwMode="auto">
          <a:xfrm>
            <a:off x="51816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30" name="Oval 78">
            <a:extLst>
              <a:ext uri="{FF2B5EF4-FFF2-40B4-BE49-F238E27FC236}">
                <a16:creationId xmlns:a16="http://schemas.microsoft.com/office/drawing/2014/main" id="{0A7394E0-AD55-A118-9FA9-A5A4D308D134}"/>
              </a:ext>
            </a:extLst>
          </p:cNvPr>
          <p:cNvSpPr>
            <a:spLocks noChangeArrowheads="1"/>
          </p:cNvSpPr>
          <p:nvPr/>
        </p:nvSpPr>
        <p:spPr bwMode="auto">
          <a:xfrm>
            <a:off x="4419600" y="3581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31" name="Oval 79">
            <a:extLst>
              <a:ext uri="{FF2B5EF4-FFF2-40B4-BE49-F238E27FC236}">
                <a16:creationId xmlns:a16="http://schemas.microsoft.com/office/drawing/2014/main" id="{3EAC80C2-1748-E7DC-05D5-C8EEAC3D2059}"/>
              </a:ext>
            </a:extLst>
          </p:cNvPr>
          <p:cNvSpPr>
            <a:spLocks noChangeArrowheads="1"/>
          </p:cNvSpPr>
          <p:nvPr/>
        </p:nvSpPr>
        <p:spPr bwMode="auto">
          <a:xfrm>
            <a:off x="4343400" y="4419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32" name="Oval 80">
            <a:extLst>
              <a:ext uri="{FF2B5EF4-FFF2-40B4-BE49-F238E27FC236}">
                <a16:creationId xmlns:a16="http://schemas.microsoft.com/office/drawing/2014/main" id="{7D4E3DD9-1B42-6F43-BBAD-0F607DEDFA14}"/>
              </a:ext>
            </a:extLst>
          </p:cNvPr>
          <p:cNvSpPr>
            <a:spLocks noChangeArrowheads="1"/>
          </p:cNvSpPr>
          <p:nvPr/>
        </p:nvSpPr>
        <p:spPr bwMode="auto">
          <a:xfrm>
            <a:off x="4572000" y="5257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33" name="Oval 81">
            <a:extLst>
              <a:ext uri="{FF2B5EF4-FFF2-40B4-BE49-F238E27FC236}">
                <a16:creationId xmlns:a16="http://schemas.microsoft.com/office/drawing/2014/main" id="{B0B24C4E-8CAD-D0BA-31E5-6089E071D8FB}"/>
              </a:ext>
            </a:extLst>
          </p:cNvPr>
          <p:cNvSpPr>
            <a:spLocks noChangeArrowheads="1"/>
          </p:cNvSpPr>
          <p:nvPr/>
        </p:nvSpPr>
        <p:spPr bwMode="auto">
          <a:xfrm>
            <a:off x="38862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34" name="Oval 82">
            <a:extLst>
              <a:ext uri="{FF2B5EF4-FFF2-40B4-BE49-F238E27FC236}">
                <a16:creationId xmlns:a16="http://schemas.microsoft.com/office/drawing/2014/main" id="{E38631E3-CCBB-9669-5069-87EEA8167C96}"/>
              </a:ext>
            </a:extLst>
          </p:cNvPr>
          <p:cNvSpPr>
            <a:spLocks noChangeArrowheads="1"/>
          </p:cNvSpPr>
          <p:nvPr/>
        </p:nvSpPr>
        <p:spPr bwMode="auto">
          <a:xfrm>
            <a:off x="3429000" y="487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35" name="Oval 83">
            <a:extLst>
              <a:ext uri="{FF2B5EF4-FFF2-40B4-BE49-F238E27FC236}">
                <a16:creationId xmlns:a16="http://schemas.microsoft.com/office/drawing/2014/main" id="{E4743F3A-ACF3-A776-16EC-C6EEA1E9235F}"/>
              </a:ext>
            </a:extLst>
          </p:cNvPr>
          <p:cNvSpPr>
            <a:spLocks noChangeArrowheads="1"/>
          </p:cNvSpPr>
          <p:nvPr/>
        </p:nvSpPr>
        <p:spPr bwMode="auto">
          <a:xfrm>
            <a:off x="34290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36" name="Oval 84">
            <a:extLst>
              <a:ext uri="{FF2B5EF4-FFF2-40B4-BE49-F238E27FC236}">
                <a16:creationId xmlns:a16="http://schemas.microsoft.com/office/drawing/2014/main" id="{5EF82A44-59A8-FD2D-F6EA-ECF55C336830}"/>
              </a:ext>
            </a:extLst>
          </p:cNvPr>
          <p:cNvSpPr>
            <a:spLocks noChangeArrowheads="1"/>
          </p:cNvSpPr>
          <p:nvPr/>
        </p:nvSpPr>
        <p:spPr bwMode="auto">
          <a:xfrm>
            <a:off x="4038600" y="2743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37" name="Oval 85">
            <a:extLst>
              <a:ext uri="{FF2B5EF4-FFF2-40B4-BE49-F238E27FC236}">
                <a16:creationId xmlns:a16="http://schemas.microsoft.com/office/drawing/2014/main" id="{9DCB4D3E-C0E4-B986-FEF5-C32A2F49D7A6}"/>
              </a:ext>
            </a:extLst>
          </p:cNvPr>
          <p:cNvSpPr>
            <a:spLocks noChangeArrowheads="1"/>
          </p:cNvSpPr>
          <p:nvPr/>
        </p:nvSpPr>
        <p:spPr bwMode="auto">
          <a:xfrm>
            <a:off x="44196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38" name="Oval 86">
            <a:extLst>
              <a:ext uri="{FF2B5EF4-FFF2-40B4-BE49-F238E27FC236}">
                <a16:creationId xmlns:a16="http://schemas.microsoft.com/office/drawing/2014/main" id="{F96F6B5D-DE02-8A52-1CD1-605CA4E04DF4}"/>
              </a:ext>
            </a:extLst>
          </p:cNvPr>
          <p:cNvSpPr>
            <a:spLocks noChangeArrowheads="1"/>
          </p:cNvSpPr>
          <p:nvPr/>
        </p:nvSpPr>
        <p:spPr bwMode="auto">
          <a:xfrm>
            <a:off x="35052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39" name="Oval 87">
            <a:extLst>
              <a:ext uri="{FF2B5EF4-FFF2-40B4-BE49-F238E27FC236}">
                <a16:creationId xmlns:a16="http://schemas.microsoft.com/office/drawing/2014/main" id="{6DF663C8-12A2-5067-C2C3-3718846148FB}"/>
              </a:ext>
            </a:extLst>
          </p:cNvPr>
          <p:cNvSpPr>
            <a:spLocks noChangeArrowheads="1"/>
          </p:cNvSpPr>
          <p:nvPr/>
        </p:nvSpPr>
        <p:spPr bwMode="auto">
          <a:xfrm>
            <a:off x="335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40" name="Oval 88">
            <a:extLst>
              <a:ext uri="{FF2B5EF4-FFF2-40B4-BE49-F238E27FC236}">
                <a16:creationId xmlns:a16="http://schemas.microsoft.com/office/drawing/2014/main" id="{F16FC4AE-02EC-D586-B170-60DB365D6729}"/>
              </a:ext>
            </a:extLst>
          </p:cNvPr>
          <p:cNvSpPr>
            <a:spLocks noChangeArrowheads="1"/>
          </p:cNvSpPr>
          <p:nvPr/>
        </p:nvSpPr>
        <p:spPr bwMode="auto">
          <a:xfrm>
            <a:off x="22860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41" name="Oval 89">
            <a:extLst>
              <a:ext uri="{FF2B5EF4-FFF2-40B4-BE49-F238E27FC236}">
                <a16:creationId xmlns:a16="http://schemas.microsoft.com/office/drawing/2014/main" id="{BE7B7891-3BA5-5320-F3B6-B0309F294890}"/>
              </a:ext>
            </a:extLst>
          </p:cNvPr>
          <p:cNvSpPr>
            <a:spLocks noChangeArrowheads="1"/>
          </p:cNvSpPr>
          <p:nvPr/>
        </p:nvSpPr>
        <p:spPr bwMode="auto">
          <a:xfrm>
            <a:off x="2362200" y="579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42" name="Oval 90">
            <a:extLst>
              <a:ext uri="{FF2B5EF4-FFF2-40B4-BE49-F238E27FC236}">
                <a16:creationId xmlns:a16="http://schemas.microsoft.com/office/drawing/2014/main" id="{45302DBD-C3CF-4159-EA5D-190BD7684761}"/>
              </a:ext>
            </a:extLst>
          </p:cNvPr>
          <p:cNvSpPr>
            <a:spLocks noChangeArrowheads="1"/>
          </p:cNvSpPr>
          <p:nvPr/>
        </p:nvSpPr>
        <p:spPr bwMode="auto">
          <a:xfrm>
            <a:off x="23622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43" name="Oval 91">
            <a:extLst>
              <a:ext uri="{FF2B5EF4-FFF2-40B4-BE49-F238E27FC236}">
                <a16:creationId xmlns:a16="http://schemas.microsoft.com/office/drawing/2014/main" id="{63616F1D-48F1-704E-3E00-EB1BF3E2E47B}"/>
              </a:ext>
            </a:extLst>
          </p:cNvPr>
          <p:cNvSpPr>
            <a:spLocks noChangeArrowheads="1"/>
          </p:cNvSpPr>
          <p:nvPr/>
        </p:nvSpPr>
        <p:spPr bwMode="auto">
          <a:xfrm>
            <a:off x="2514600" y="2286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44" name="Oval 92">
            <a:extLst>
              <a:ext uri="{FF2B5EF4-FFF2-40B4-BE49-F238E27FC236}">
                <a16:creationId xmlns:a16="http://schemas.microsoft.com/office/drawing/2014/main" id="{7DB11167-3B22-EFF2-92FA-0FBDBB34A1EB}"/>
              </a:ext>
            </a:extLst>
          </p:cNvPr>
          <p:cNvSpPr>
            <a:spLocks noChangeArrowheads="1"/>
          </p:cNvSpPr>
          <p:nvPr/>
        </p:nvSpPr>
        <p:spPr bwMode="auto">
          <a:xfrm>
            <a:off x="2667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45" name="Oval 93">
            <a:extLst>
              <a:ext uri="{FF2B5EF4-FFF2-40B4-BE49-F238E27FC236}">
                <a16:creationId xmlns:a16="http://schemas.microsoft.com/office/drawing/2014/main" id="{B805726E-86BD-5172-9898-98CD2E22DF40}"/>
              </a:ext>
            </a:extLst>
          </p:cNvPr>
          <p:cNvSpPr>
            <a:spLocks noChangeArrowheads="1"/>
          </p:cNvSpPr>
          <p:nvPr/>
        </p:nvSpPr>
        <p:spPr bwMode="auto">
          <a:xfrm>
            <a:off x="4114800" y="106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49246" name="Group 94">
            <a:extLst>
              <a:ext uri="{FF2B5EF4-FFF2-40B4-BE49-F238E27FC236}">
                <a16:creationId xmlns:a16="http://schemas.microsoft.com/office/drawing/2014/main" id="{7D8B82B9-AB02-898A-A62B-124E9443A6AA}"/>
              </a:ext>
            </a:extLst>
          </p:cNvPr>
          <p:cNvGrpSpPr>
            <a:grpSpLocks/>
          </p:cNvGrpSpPr>
          <p:nvPr/>
        </p:nvGrpSpPr>
        <p:grpSpPr bwMode="auto">
          <a:xfrm>
            <a:off x="5365750" y="1981200"/>
            <a:ext cx="2819400" cy="2895600"/>
            <a:chOff x="3744" y="4464"/>
            <a:chExt cx="1776" cy="1824"/>
          </a:xfrm>
        </p:grpSpPr>
        <p:sp>
          <p:nvSpPr>
            <p:cNvPr id="49257" name="Oval 95">
              <a:extLst>
                <a:ext uri="{FF2B5EF4-FFF2-40B4-BE49-F238E27FC236}">
                  <a16:creationId xmlns:a16="http://schemas.microsoft.com/office/drawing/2014/main" id="{7D77D820-D162-6EED-87FD-FC42B1362CAB}"/>
                </a:ext>
              </a:extLst>
            </p:cNvPr>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49258" name="Group 96">
              <a:extLst>
                <a:ext uri="{FF2B5EF4-FFF2-40B4-BE49-F238E27FC236}">
                  <a16:creationId xmlns:a16="http://schemas.microsoft.com/office/drawing/2014/main" id="{D447273B-A011-7B88-8523-0CDCF32E83CA}"/>
                </a:ext>
              </a:extLst>
            </p:cNvPr>
            <p:cNvGrpSpPr>
              <a:grpSpLocks/>
            </p:cNvGrpSpPr>
            <p:nvPr/>
          </p:nvGrpSpPr>
          <p:grpSpPr bwMode="auto">
            <a:xfrm>
              <a:off x="4491" y="5231"/>
              <a:ext cx="288" cy="288"/>
              <a:chOff x="4486" y="3484"/>
              <a:chExt cx="288" cy="288"/>
            </a:xfrm>
          </p:grpSpPr>
          <p:sp>
            <p:nvSpPr>
              <p:cNvPr id="49259" name="Oval 97">
                <a:extLst>
                  <a:ext uri="{FF2B5EF4-FFF2-40B4-BE49-F238E27FC236}">
                    <a16:creationId xmlns:a16="http://schemas.microsoft.com/office/drawing/2014/main" id="{C1B1F348-E9B5-D89C-E7B5-17A8EE973A32}"/>
                  </a:ext>
                </a:extLst>
              </p:cNvPr>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60" name="Line 98">
                <a:extLst>
                  <a:ext uri="{FF2B5EF4-FFF2-40B4-BE49-F238E27FC236}">
                    <a16:creationId xmlns:a16="http://schemas.microsoft.com/office/drawing/2014/main" id="{548AB2EC-A823-2B1A-77D6-43896EBCD7CD}"/>
                  </a:ext>
                </a:extLst>
              </p:cNvPr>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61" name="Line 99">
                <a:extLst>
                  <a:ext uri="{FF2B5EF4-FFF2-40B4-BE49-F238E27FC236}">
                    <a16:creationId xmlns:a16="http://schemas.microsoft.com/office/drawing/2014/main" id="{F106FB33-676B-42C9-7439-DEB07484E35C}"/>
                  </a:ext>
                </a:extLst>
              </p:cNvPr>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49247" name="AutoShape 100">
            <a:extLst>
              <a:ext uri="{FF2B5EF4-FFF2-40B4-BE49-F238E27FC236}">
                <a16:creationId xmlns:a16="http://schemas.microsoft.com/office/drawing/2014/main" id="{6861C990-ACB5-7380-5807-BC4288F8BB48}"/>
              </a:ext>
            </a:extLst>
          </p:cNvPr>
          <p:cNvSpPr>
            <a:spLocks noChangeArrowheads="1"/>
          </p:cNvSpPr>
          <p:nvPr/>
        </p:nvSpPr>
        <p:spPr bwMode="auto">
          <a:xfrm>
            <a:off x="8991600" y="91440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Region of</a:t>
            </a:r>
          </a:p>
          <a:p>
            <a:pPr algn="ctr" eaLnBrk="1" hangingPunct="1"/>
            <a:r>
              <a:rPr lang="en-US" altLang="en-US" sz="1600">
                <a:solidFill>
                  <a:srgbClr val="000000"/>
                </a:solidFill>
                <a:cs typeface="Arial" panose="020B0604020202020204" pitchFamily="34" charset="0"/>
              </a:rPr>
              <a:t>interest</a:t>
            </a:r>
          </a:p>
        </p:txBody>
      </p:sp>
      <p:sp>
        <p:nvSpPr>
          <p:cNvPr id="49248" name="AutoShape 101">
            <a:extLst>
              <a:ext uri="{FF2B5EF4-FFF2-40B4-BE49-F238E27FC236}">
                <a16:creationId xmlns:a16="http://schemas.microsoft.com/office/drawing/2014/main" id="{9E6242E1-54E1-1F43-7A37-CFBC8F97F0AE}"/>
              </a:ext>
            </a:extLst>
          </p:cNvPr>
          <p:cNvSpPr>
            <a:spLocks noChangeArrowheads="1"/>
          </p:cNvSpPr>
          <p:nvPr/>
        </p:nvSpPr>
        <p:spPr bwMode="auto">
          <a:xfrm>
            <a:off x="8991600" y="160020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Center of</a:t>
            </a:r>
          </a:p>
          <a:p>
            <a:pPr algn="ctr" eaLnBrk="1" hangingPunct="1"/>
            <a:r>
              <a:rPr lang="en-US" altLang="en-US" sz="1600">
                <a:solidFill>
                  <a:srgbClr val="000000"/>
                </a:solidFill>
                <a:cs typeface="Arial" panose="020B0604020202020204" pitchFamily="34" charset="0"/>
              </a:rPr>
              <a:t>mass</a:t>
            </a:r>
          </a:p>
        </p:txBody>
      </p:sp>
      <p:sp>
        <p:nvSpPr>
          <p:cNvPr id="49249" name="AutoShape 102">
            <a:extLst>
              <a:ext uri="{FF2B5EF4-FFF2-40B4-BE49-F238E27FC236}">
                <a16:creationId xmlns:a16="http://schemas.microsoft.com/office/drawing/2014/main" id="{89F630D5-B9AC-D7C9-2B8E-38EA718482B9}"/>
              </a:ext>
            </a:extLst>
          </p:cNvPr>
          <p:cNvSpPr>
            <a:spLocks noChangeArrowheads="1"/>
          </p:cNvSpPr>
          <p:nvPr/>
        </p:nvSpPr>
        <p:spPr bwMode="auto">
          <a:xfrm>
            <a:off x="8991600" y="5410200"/>
            <a:ext cx="1447800" cy="609600"/>
          </a:xfrm>
          <a:prstGeom prst="roundRect">
            <a:avLst>
              <a:gd name="adj" fmla="val 16667"/>
            </a:avLst>
          </a:prstGeom>
          <a:solidFill>
            <a:srgbClr val="FFFF00"/>
          </a:solidFill>
          <a:ln w="190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Mean Shift</a:t>
            </a:r>
          </a:p>
          <a:p>
            <a:pPr algn="ctr" eaLnBrk="1" hangingPunct="1"/>
            <a:r>
              <a:rPr lang="en-US" altLang="en-US" sz="1600">
                <a:solidFill>
                  <a:srgbClr val="000000"/>
                </a:solidFill>
                <a:cs typeface="Arial" panose="020B0604020202020204" pitchFamily="34" charset="0"/>
              </a:rPr>
              <a:t>vector</a:t>
            </a:r>
          </a:p>
        </p:txBody>
      </p:sp>
      <p:grpSp>
        <p:nvGrpSpPr>
          <p:cNvPr id="4" name="Group 103">
            <a:extLst>
              <a:ext uri="{FF2B5EF4-FFF2-40B4-BE49-F238E27FC236}">
                <a16:creationId xmlns:a16="http://schemas.microsoft.com/office/drawing/2014/main" id="{3C21A60B-C6CD-D17C-8AA0-B59120FFEE11}"/>
              </a:ext>
            </a:extLst>
          </p:cNvPr>
          <p:cNvGrpSpPr>
            <a:grpSpLocks/>
          </p:cNvGrpSpPr>
          <p:nvPr/>
        </p:nvGrpSpPr>
        <p:grpSpPr bwMode="auto">
          <a:xfrm>
            <a:off x="6913563" y="3265488"/>
            <a:ext cx="457200" cy="457200"/>
            <a:chOff x="4486" y="3484"/>
            <a:chExt cx="288" cy="288"/>
          </a:xfrm>
        </p:grpSpPr>
        <p:sp>
          <p:nvSpPr>
            <p:cNvPr id="49254" name="Oval 104">
              <a:extLst>
                <a:ext uri="{FF2B5EF4-FFF2-40B4-BE49-F238E27FC236}">
                  <a16:creationId xmlns:a16="http://schemas.microsoft.com/office/drawing/2014/main" id="{A603D768-3641-E6F6-A96B-BD260CE82B00}"/>
                </a:ext>
              </a:extLst>
            </p:cNvPr>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55" name="Line 105">
              <a:extLst>
                <a:ext uri="{FF2B5EF4-FFF2-40B4-BE49-F238E27FC236}">
                  <a16:creationId xmlns:a16="http://schemas.microsoft.com/office/drawing/2014/main" id="{8A06382B-AA13-B830-1BE3-A4F46EB46BEC}"/>
                </a:ext>
              </a:extLst>
            </p:cNvPr>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56" name="Line 106">
              <a:extLst>
                <a:ext uri="{FF2B5EF4-FFF2-40B4-BE49-F238E27FC236}">
                  <a16:creationId xmlns:a16="http://schemas.microsoft.com/office/drawing/2014/main" id="{3AA547CA-C6BE-D910-EAE5-2524C3C06958}"/>
                </a:ext>
              </a:extLst>
            </p:cNvPr>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0699" name="AutoShape 107">
            <a:extLst>
              <a:ext uri="{FF2B5EF4-FFF2-40B4-BE49-F238E27FC236}">
                <a16:creationId xmlns:a16="http://schemas.microsoft.com/office/drawing/2014/main" id="{13B4D06E-A481-0A74-83E8-F61F5CB25EB0}"/>
              </a:ext>
            </a:extLst>
          </p:cNvPr>
          <p:cNvSpPr>
            <a:spLocks noChangeArrowheads="1"/>
          </p:cNvSpPr>
          <p:nvPr/>
        </p:nvSpPr>
        <p:spPr bwMode="auto">
          <a:xfrm rot="618372">
            <a:off x="6804025" y="3375025"/>
            <a:ext cx="381000" cy="152400"/>
          </a:xfrm>
          <a:prstGeom prst="rightArrow">
            <a:avLst>
              <a:gd name="adj1" fmla="val 50000"/>
              <a:gd name="adj2" fmla="val 62500"/>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9253" name="Title 110">
            <a:extLst>
              <a:ext uri="{FF2B5EF4-FFF2-40B4-BE49-F238E27FC236}">
                <a16:creationId xmlns:a16="http://schemas.microsoft.com/office/drawing/2014/main" id="{CEE029BD-BFB0-FE44-C86A-EDB2556A2F4C}"/>
              </a:ext>
            </a:extLst>
          </p:cNvPr>
          <p:cNvSpPr>
            <a:spLocks noGrp="1"/>
          </p:cNvSpPr>
          <p:nvPr>
            <p:ph type="title"/>
          </p:nvPr>
        </p:nvSpPr>
        <p:spPr/>
        <p:txBody>
          <a:bodyPr/>
          <a:lstStyle/>
          <a:p>
            <a:r>
              <a:rPr lang="en-US" altLang="en-US" dirty="0"/>
              <a:t>Mean shift</a:t>
            </a:r>
          </a:p>
        </p:txBody>
      </p:sp>
    </p:spTree>
    <p:extLst>
      <p:ext uri="{BB962C8B-B14F-4D97-AF65-F5344CB8AC3E}">
        <p14:creationId xmlns:p14="http://schemas.microsoft.com/office/powerpoint/2010/main" val="15787347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3000"/>
                                  </p:stCondLst>
                                  <p:childTnLst>
                                    <p:set>
                                      <p:cBhvr>
                                        <p:cTn id="11" dur="1" fill="hold">
                                          <p:stCondLst>
                                            <p:cond delay="0"/>
                                          </p:stCondLst>
                                        </p:cTn>
                                        <p:tgtEl>
                                          <p:spTgt spid="110699"/>
                                        </p:tgtEl>
                                        <p:attrNameLst>
                                          <p:attrName>style.visibility</p:attrName>
                                        </p:attrNameLst>
                                      </p:cBhvr>
                                      <p:to>
                                        <p:strVal val="visible"/>
                                      </p:to>
                                    </p:set>
                                    <p:animEffect transition="in" filter="wipe(left)">
                                      <p:cBhvr>
                                        <p:cTn id="12" dur="500"/>
                                        <p:tgtEl>
                                          <p:spTgt spid="110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9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C7786-B21C-A641-5AA7-C95B8006BF00}"/>
            </a:ext>
          </a:extLst>
        </p:cNvPr>
        <p:cNvGrpSpPr/>
        <p:nvPr/>
      </p:nvGrpSpPr>
      <p:grpSpPr>
        <a:xfrm>
          <a:off x="0" y="0"/>
          <a:ext cx="0" cy="0"/>
          <a:chOff x="0" y="0"/>
          <a:chExt cx="0" cy="0"/>
        </a:xfrm>
      </p:grpSpPr>
      <p:sp>
        <p:nvSpPr>
          <p:cNvPr id="50178" name="Oval 2">
            <a:extLst>
              <a:ext uri="{FF2B5EF4-FFF2-40B4-BE49-F238E27FC236}">
                <a16:creationId xmlns:a16="http://schemas.microsoft.com/office/drawing/2014/main" id="{2AAD7354-4978-D9C0-F775-3E4DDA3C3D67}"/>
              </a:ext>
            </a:extLst>
          </p:cNvPr>
          <p:cNvSpPr>
            <a:spLocks noChangeArrowheads="1"/>
          </p:cNvSpPr>
          <p:nvPr/>
        </p:nvSpPr>
        <p:spPr bwMode="auto">
          <a:xfrm>
            <a:off x="70866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79" name="Oval 3">
            <a:extLst>
              <a:ext uri="{FF2B5EF4-FFF2-40B4-BE49-F238E27FC236}">
                <a16:creationId xmlns:a16="http://schemas.microsoft.com/office/drawing/2014/main" id="{AF8899D3-C031-91EF-362B-D064F461C01A}"/>
              </a:ext>
            </a:extLst>
          </p:cNvPr>
          <p:cNvSpPr>
            <a:spLocks noChangeArrowheads="1"/>
          </p:cNvSpPr>
          <p:nvPr/>
        </p:nvSpPr>
        <p:spPr bwMode="auto">
          <a:xfrm>
            <a:off x="7292975"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80" name="Oval 4">
            <a:extLst>
              <a:ext uri="{FF2B5EF4-FFF2-40B4-BE49-F238E27FC236}">
                <a16:creationId xmlns:a16="http://schemas.microsoft.com/office/drawing/2014/main" id="{5FAE0EB6-6432-EF45-4608-044A468654AD}"/>
              </a:ext>
            </a:extLst>
          </p:cNvPr>
          <p:cNvSpPr>
            <a:spLocks noChangeArrowheads="1"/>
          </p:cNvSpPr>
          <p:nvPr/>
        </p:nvSpPr>
        <p:spPr bwMode="auto">
          <a:xfrm>
            <a:off x="7216775" y="3276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81" name="Oval 5">
            <a:extLst>
              <a:ext uri="{FF2B5EF4-FFF2-40B4-BE49-F238E27FC236}">
                <a16:creationId xmlns:a16="http://schemas.microsoft.com/office/drawing/2014/main" id="{55B6B0F1-FC7D-9F0D-8C83-16B663A33ADB}"/>
              </a:ext>
            </a:extLst>
          </p:cNvPr>
          <p:cNvSpPr>
            <a:spLocks noChangeArrowheads="1"/>
          </p:cNvSpPr>
          <p:nvPr/>
        </p:nvSpPr>
        <p:spPr bwMode="auto">
          <a:xfrm>
            <a:off x="6964363" y="32210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82" name="Oval 6">
            <a:extLst>
              <a:ext uri="{FF2B5EF4-FFF2-40B4-BE49-F238E27FC236}">
                <a16:creationId xmlns:a16="http://schemas.microsoft.com/office/drawing/2014/main" id="{FCE82DB4-1D30-CF25-FE3F-86EEF4953678}"/>
              </a:ext>
            </a:extLst>
          </p:cNvPr>
          <p:cNvSpPr>
            <a:spLocks noChangeArrowheads="1"/>
          </p:cNvSpPr>
          <p:nvPr/>
        </p:nvSpPr>
        <p:spPr bwMode="auto">
          <a:xfrm>
            <a:off x="7205663"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83" name="Oval 7">
            <a:extLst>
              <a:ext uri="{FF2B5EF4-FFF2-40B4-BE49-F238E27FC236}">
                <a16:creationId xmlns:a16="http://schemas.microsoft.com/office/drawing/2014/main" id="{F569460E-6E7D-F730-2821-8A518F614D8C}"/>
              </a:ext>
            </a:extLst>
          </p:cNvPr>
          <p:cNvSpPr>
            <a:spLocks noChangeArrowheads="1"/>
          </p:cNvSpPr>
          <p:nvPr/>
        </p:nvSpPr>
        <p:spPr bwMode="auto">
          <a:xfrm>
            <a:off x="6978650"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84" name="Oval 8">
            <a:extLst>
              <a:ext uri="{FF2B5EF4-FFF2-40B4-BE49-F238E27FC236}">
                <a16:creationId xmlns:a16="http://schemas.microsoft.com/office/drawing/2014/main" id="{6E0792D3-6CAF-06F8-23AD-7EEA1226DCAF}"/>
              </a:ext>
            </a:extLst>
          </p:cNvPr>
          <p:cNvSpPr>
            <a:spLocks noChangeArrowheads="1"/>
          </p:cNvSpPr>
          <p:nvPr/>
        </p:nvSpPr>
        <p:spPr bwMode="auto">
          <a:xfrm>
            <a:off x="7456488" y="36147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85" name="Oval 9">
            <a:extLst>
              <a:ext uri="{FF2B5EF4-FFF2-40B4-BE49-F238E27FC236}">
                <a16:creationId xmlns:a16="http://schemas.microsoft.com/office/drawing/2014/main" id="{456B6244-07AD-1D79-4FD1-34C6CAAA33E6}"/>
              </a:ext>
            </a:extLst>
          </p:cNvPr>
          <p:cNvSpPr>
            <a:spLocks noChangeArrowheads="1"/>
          </p:cNvSpPr>
          <p:nvPr/>
        </p:nvSpPr>
        <p:spPr bwMode="auto">
          <a:xfrm>
            <a:off x="6846888"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86" name="Oval 10">
            <a:extLst>
              <a:ext uri="{FF2B5EF4-FFF2-40B4-BE49-F238E27FC236}">
                <a16:creationId xmlns:a16="http://schemas.microsoft.com/office/drawing/2014/main" id="{F521B75D-49D5-13DB-4B27-F38361A7FE06}"/>
              </a:ext>
            </a:extLst>
          </p:cNvPr>
          <p:cNvSpPr>
            <a:spLocks noChangeArrowheads="1"/>
          </p:cNvSpPr>
          <p:nvPr/>
        </p:nvSpPr>
        <p:spPr bwMode="auto">
          <a:xfrm>
            <a:off x="7586663"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87" name="Oval 11">
            <a:extLst>
              <a:ext uri="{FF2B5EF4-FFF2-40B4-BE49-F238E27FC236}">
                <a16:creationId xmlns:a16="http://schemas.microsoft.com/office/drawing/2014/main" id="{E5BABEA0-D4C5-3B3C-4EAA-18A704FB5377}"/>
              </a:ext>
            </a:extLst>
          </p:cNvPr>
          <p:cNvSpPr>
            <a:spLocks noChangeArrowheads="1"/>
          </p:cNvSpPr>
          <p:nvPr/>
        </p:nvSpPr>
        <p:spPr bwMode="auto">
          <a:xfrm>
            <a:off x="7445375" y="31432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88" name="Oval 12">
            <a:extLst>
              <a:ext uri="{FF2B5EF4-FFF2-40B4-BE49-F238E27FC236}">
                <a16:creationId xmlns:a16="http://schemas.microsoft.com/office/drawing/2014/main" id="{25518174-8756-A83C-0F43-5DA0CED3C910}"/>
              </a:ext>
            </a:extLst>
          </p:cNvPr>
          <p:cNvSpPr>
            <a:spLocks noChangeArrowheads="1"/>
          </p:cNvSpPr>
          <p:nvPr/>
        </p:nvSpPr>
        <p:spPr bwMode="auto">
          <a:xfrm>
            <a:off x="716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89" name="Oval 13">
            <a:extLst>
              <a:ext uri="{FF2B5EF4-FFF2-40B4-BE49-F238E27FC236}">
                <a16:creationId xmlns:a16="http://schemas.microsoft.com/office/drawing/2014/main" id="{0A280E81-3C07-4701-89E0-2778630992C5}"/>
              </a:ext>
            </a:extLst>
          </p:cNvPr>
          <p:cNvSpPr>
            <a:spLocks noChangeArrowheads="1"/>
          </p:cNvSpPr>
          <p:nvPr/>
        </p:nvSpPr>
        <p:spPr bwMode="auto">
          <a:xfrm>
            <a:off x="7315200" y="3810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90" name="Oval 14">
            <a:extLst>
              <a:ext uri="{FF2B5EF4-FFF2-40B4-BE49-F238E27FC236}">
                <a16:creationId xmlns:a16="http://schemas.microsoft.com/office/drawing/2014/main" id="{AB332341-0C14-9222-FDF8-91CCB7F5AE72}"/>
              </a:ext>
            </a:extLst>
          </p:cNvPr>
          <p:cNvSpPr>
            <a:spLocks noChangeArrowheads="1"/>
          </p:cNvSpPr>
          <p:nvPr/>
        </p:nvSpPr>
        <p:spPr bwMode="auto">
          <a:xfrm>
            <a:off x="7010400" y="38306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91" name="Oval 15">
            <a:extLst>
              <a:ext uri="{FF2B5EF4-FFF2-40B4-BE49-F238E27FC236}">
                <a16:creationId xmlns:a16="http://schemas.microsoft.com/office/drawing/2014/main" id="{381A8488-9E0A-315B-94AA-BCB46A02A37F}"/>
              </a:ext>
            </a:extLst>
          </p:cNvPr>
          <p:cNvSpPr>
            <a:spLocks noChangeArrowheads="1"/>
          </p:cNvSpPr>
          <p:nvPr/>
        </p:nvSpPr>
        <p:spPr bwMode="auto">
          <a:xfrm>
            <a:off x="6705600" y="36798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92" name="Oval 16">
            <a:extLst>
              <a:ext uri="{FF2B5EF4-FFF2-40B4-BE49-F238E27FC236}">
                <a16:creationId xmlns:a16="http://schemas.microsoft.com/office/drawing/2014/main" id="{F13D4D39-718B-62C8-5C0A-937042A1F7F3}"/>
              </a:ext>
            </a:extLst>
          </p:cNvPr>
          <p:cNvSpPr>
            <a:spLocks noChangeArrowheads="1"/>
          </p:cNvSpPr>
          <p:nvPr/>
        </p:nvSpPr>
        <p:spPr bwMode="auto">
          <a:xfrm>
            <a:off x="64770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93" name="Oval 17">
            <a:extLst>
              <a:ext uri="{FF2B5EF4-FFF2-40B4-BE49-F238E27FC236}">
                <a16:creationId xmlns:a16="http://schemas.microsoft.com/office/drawing/2014/main" id="{70211F1B-E169-E722-F3E9-D841DF038075}"/>
              </a:ext>
            </a:extLst>
          </p:cNvPr>
          <p:cNvSpPr>
            <a:spLocks noChangeArrowheads="1"/>
          </p:cNvSpPr>
          <p:nvPr/>
        </p:nvSpPr>
        <p:spPr bwMode="auto">
          <a:xfrm>
            <a:off x="6705600" y="3200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94" name="Oval 18">
            <a:extLst>
              <a:ext uri="{FF2B5EF4-FFF2-40B4-BE49-F238E27FC236}">
                <a16:creationId xmlns:a16="http://schemas.microsoft.com/office/drawing/2014/main" id="{13D61FBE-FD60-9301-A0F0-BF273A86644A}"/>
              </a:ext>
            </a:extLst>
          </p:cNvPr>
          <p:cNvSpPr>
            <a:spLocks noChangeArrowheads="1"/>
          </p:cNvSpPr>
          <p:nvPr/>
        </p:nvSpPr>
        <p:spPr bwMode="auto">
          <a:xfrm>
            <a:off x="77724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95" name="Oval 19">
            <a:extLst>
              <a:ext uri="{FF2B5EF4-FFF2-40B4-BE49-F238E27FC236}">
                <a16:creationId xmlns:a16="http://schemas.microsoft.com/office/drawing/2014/main" id="{DE844D5D-494C-5041-5C6F-FE17A3774BC4}"/>
              </a:ext>
            </a:extLst>
          </p:cNvPr>
          <p:cNvSpPr>
            <a:spLocks noChangeArrowheads="1"/>
          </p:cNvSpPr>
          <p:nvPr/>
        </p:nvSpPr>
        <p:spPr bwMode="auto">
          <a:xfrm>
            <a:off x="7696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96" name="Oval 20">
            <a:extLst>
              <a:ext uri="{FF2B5EF4-FFF2-40B4-BE49-F238E27FC236}">
                <a16:creationId xmlns:a16="http://schemas.microsoft.com/office/drawing/2014/main" id="{4E060E6E-A9D7-7B1E-A1F5-71E9C2F19BFB}"/>
              </a:ext>
            </a:extLst>
          </p:cNvPr>
          <p:cNvSpPr>
            <a:spLocks noChangeArrowheads="1"/>
          </p:cNvSpPr>
          <p:nvPr/>
        </p:nvSpPr>
        <p:spPr bwMode="auto">
          <a:xfrm>
            <a:off x="7412038" y="40941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97" name="Oval 21">
            <a:extLst>
              <a:ext uri="{FF2B5EF4-FFF2-40B4-BE49-F238E27FC236}">
                <a16:creationId xmlns:a16="http://schemas.microsoft.com/office/drawing/2014/main" id="{F6CE7773-CDFC-06A8-67FC-DDF3C705F9C3}"/>
              </a:ext>
            </a:extLst>
          </p:cNvPr>
          <p:cNvSpPr>
            <a:spLocks noChangeArrowheads="1"/>
          </p:cNvSpPr>
          <p:nvPr/>
        </p:nvSpPr>
        <p:spPr bwMode="auto">
          <a:xfrm>
            <a:off x="7010400" y="4114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98" name="Oval 22">
            <a:extLst>
              <a:ext uri="{FF2B5EF4-FFF2-40B4-BE49-F238E27FC236}">
                <a16:creationId xmlns:a16="http://schemas.microsoft.com/office/drawing/2014/main" id="{44D46008-DF18-B6CB-0D04-28FB9347016B}"/>
              </a:ext>
            </a:extLst>
          </p:cNvPr>
          <p:cNvSpPr>
            <a:spLocks noChangeArrowheads="1"/>
          </p:cNvSpPr>
          <p:nvPr/>
        </p:nvSpPr>
        <p:spPr bwMode="auto">
          <a:xfrm>
            <a:off x="6553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199" name="Oval 23">
            <a:extLst>
              <a:ext uri="{FF2B5EF4-FFF2-40B4-BE49-F238E27FC236}">
                <a16:creationId xmlns:a16="http://schemas.microsoft.com/office/drawing/2014/main" id="{607598B0-1998-5DAE-1410-B27030ECDAB8}"/>
              </a:ext>
            </a:extLst>
          </p:cNvPr>
          <p:cNvSpPr>
            <a:spLocks noChangeArrowheads="1"/>
          </p:cNvSpPr>
          <p:nvPr/>
        </p:nvSpPr>
        <p:spPr bwMode="auto">
          <a:xfrm>
            <a:off x="61722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00" name="Oval 24">
            <a:extLst>
              <a:ext uri="{FF2B5EF4-FFF2-40B4-BE49-F238E27FC236}">
                <a16:creationId xmlns:a16="http://schemas.microsoft.com/office/drawing/2014/main" id="{9AE1A64D-D27C-83A1-169E-7A12282D8988}"/>
              </a:ext>
            </a:extLst>
          </p:cNvPr>
          <p:cNvSpPr>
            <a:spLocks noChangeArrowheads="1"/>
          </p:cNvSpPr>
          <p:nvPr/>
        </p:nvSpPr>
        <p:spPr bwMode="auto">
          <a:xfrm>
            <a:off x="60960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01" name="Oval 25">
            <a:extLst>
              <a:ext uri="{FF2B5EF4-FFF2-40B4-BE49-F238E27FC236}">
                <a16:creationId xmlns:a16="http://schemas.microsoft.com/office/drawing/2014/main" id="{771AC922-F689-AF90-4832-9F74389D58F0}"/>
              </a:ext>
            </a:extLst>
          </p:cNvPr>
          <p:cNvSpPr>
            <a:spLocks noChangeArrowheads="1"/>
          </p:cNvSpPr>
          <p:nvPr/>
        </p:nvSpPr>
        <p:spPr bwMode="auto">
          <a:xfrm>
            <a:off x="64770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02" name="Oval 26">
            <a:extLst>
              <a:ext uri="{FF2B5EF4-FFF2-40B4-BE49-F238E27FC236}">
                <a16:creationId xmlns:a16="http://schemas.microsoft.com/office/drawing/2014/main" id="{5A9728A9-418F-8722-D0CC-7ECF9D617F76}"/>
              </a:ext>
            </a:extLst>
          </p:cNvPr>
          <p:cNvSpPr>
            <a:spLocks noChangeArrowheads="1"/>
          </p:cNvSpPr>
          <p:nvPr/>
        </p:nvSpPr>
        <p:spPr bwMode="auto">
          <a:xfrm>
            <a:off x="68580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03" name="Oval 27">
            <a:extLst>
              <a:ext uri="{FF2B5EF4-FFF2-40B4-BE49-F238E27FC236}">
                <a16:creationId xmlns:a16="http://schemas.microsoft.com/office/drawing/2014/main" id="{E481CB8D-AE4C-7A5C-AF76-FEAFCBCFCB86}"/>
              </a:ext>
            </a:extLst>
          </p:cNvPr>
          <p:cNvSpPr>
            <a:spLocks noChangeArrowheads="1"/>
          </p:cNvSpPr>
          <p:nvPr/>
        </p:nvSpPr>
        <p:spPr bwMode="auto">
          <a:xfrm>
            <a:off x="7445375"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04" name="Oval 28">
            <a:extLst>
              <a:ext uri="{FF2B5EF4-FFF2-40B4-BE49-F238E27FC236}">
                <a16:creationId xmlns:a16="http://schemas.microsoft.com/office/drawing/2014/main" id="{88C3BD16-B2B9-B534-2395-6A593831BCF1}"/>
              </a:ext>
            </a:extLst>
          </p:cNvPr>
          <p:cNvSpPr>
            <a:spLocks noChangeArrowheads="1"/>
          </p:cNvSpPr>
          <p:nvPr/>
        </p:nvSpPr>
        <p:spPr bwMode="auto">
          <a:xfrm>
            <a:off x="71628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05" name="Oval 29">
            <a:extLst>
              <a:ext uri="{FF2B5EF4-FFF2-40B4-BE49-F238E27FC236}">
                <a16:creationId xmlns:a16="http://schemas.microsoft.com/office/drawing/2014/main" id="{5B6950E8-94D9-4C1D-7020-49B02543D199}"/>
              </a:ext>
            </a:extLst>
          </p:cNvPr>
          <p:cNvSpPr>
            <a:spLocks noChangeArrowheads="1"/>
          </p:cNvSpPr>
          <p:nvPr/>
        </p:nvSpPr>
        <p:spPr bwMode="auto">
          <a:xfrm>
            <a:off x="62484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06" name="Oval 30">
            <a:extLst>
              <a:ext uri="{FF2B5EF4-FFF2-40B4-BE49-F238E27FC236}">
                <a16:creationId xmlns:a16="http://schemas.microsoft.com/office/drawing/2014/main" id="{66A90999-D124-5D4C-6934-4D71E34C83EF}"/>
              </a:ext>
            </a:extLst>
          </p:cNvPr>
          <p:cNvSpPr>
            <a:spLocks noChangeArrowheads="1"/>
          </p:cNvSpPr>
          <p:nvPr/>
        </p:nvSpPr>
        <p:spPr bwMode="auto">
          <a:xfrm>
            <a:off x="66294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07" name="Oval 31">
            <a:extLst>
              <a:ext uri="{FF2B5EF4-FFF2-40B4-BE49-F238E27FC236}">
                <a16:creationId xmlns:a16="http://schemas.microsoft.com/office/drawing/2014/main" id="{959A074F-1504-ACBE-A2FC-FE31B079ED0A}"/>
              </a:ext>
            </a:extLst>
          </p:cNvPr>
          <p:cNvSpPr>
            <a:spLocks noChangeArrowheads="1"/>
          </p:cNvSpPr>
          <p:nvPr/>
        </p:nvSpPr>
        <p:spPr bwMode="auto">
          <a:xfrm>
            <a:off x="7162800" y="198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08" name="Oval 32">
            <a:extLst>
              <a:ext uri="{FF2B5EF4-FFF2-40B4-BE49-F238E27FC236}">
                <a16:creationId xmlns:a16="http://schemas.microsoft.com/office/drawing/2014/main" id="{9C525653-D0FA-BDC1-B15B-E46BF4998503}"/>
              </a:ext>
            </a:extLst>
          </p:cNvPr>
          <p:cNvSpPr>
            <a:spLocks noChangeArrowheads="1"/>
          </p:cNvSpPr>
          <p:nvPr/>
        </p:nvSpPr>
        <p:spPr bwMode="auto">
          <a:xfrm>
            <a:off x="6705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09" name="Oval 33">
            <a:extLst>
              <a:ext uri="{FF2B5EF4-FFF2-40B4-BE49-F238E27FC236}">
                <a16:creationId xmlns:a16="http://schemas.microsoft.com/office/drawing/2014/main" id="{F8A07212-9D5D-5547-0D90-3F172D1D3006}"/>
              </a:ext>
            </a:extLst>
          </p:cNvPr>
          <p:cNvSpPr>
            <a:spLocks noChangeArrowheads="1"/>
          </p:cNvSpPr>
          <p:nvPr/>
        </p:nvSpPr>
        <p:spPr bwMode="auto">
          <a:xfrm>
            <a:off x="7445375"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10" name="Oval 34">
            <a:extLst>
              <a:ext uri="{FF2B5EF4-FFF2-40B4-BE49-F238E27FC236}">
                <a16:creationId xmlns:a16="http://schemas.microsoft.com/office/drawing/2014/main" id="{899A66BF-0319-7E86-9FD4-52BE3B03F056}"/>
              </a:ext>
            </a:extLst>
          </p:cNvPr>
          <p:cNvSpPr>
            <a:spLocks noChangeArrowheads="1"/>
          </p:cNvSpPr>
          <p:nvPr/>
        </p:nvSpPr>
        <p:spPr bwMode="auto">
          <a:xfrm>
            <a:off x="7445375" y="1371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11" name="Oval 35">
            <a:extLst>
              <a:ext uri="{FF2B5EF4-FFF2-40B4-BE49-F238E27FC236}">
                <a16:creationId xmlns:a16="http://schemas.microsoft.com/office/drawing/2014/main" id="{84AEA1D9-388E-2FA5-6F9C-042E9DDF8595}"/>
              </a:ext>
            </a:extLst>
          </p:cNvPr>
          <p:cNvSpPr>
            <a:spLocks noChangeArrowheads="1"/>
          </p:cNvSpPr>
          <p:nvPr/>
        </p:nvSpPr>
        <p:spPr bwMode="auto">
          <a:xfrm>
            <a:off x="7696200" y="2133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12" name="Oval 36">
            <a:extLst>
              <a:ext uri="{FF2B5EF4-FFF2-40B4-BE49-F238E27FC236}">
                <a16:creationId xmlns:a16="http://schemas.microsoft.com/office/drawing/2014/main" id="{A607CEC6-A805-7904-0C3E-EFADBF3EA2A6}"/>
              </a:ext>
            </a:extLst>
          </p:cNvPr>
          <p:cNvSpPr>
            <a:spLocks noChangeArrowheads="1"/>
          </p:cNvSpPr>
          <p:nvPr/>
        </p:nvSpPr>
        <p:spPr bwMode="auto">
          <a:xfrm>
            <a:off x="7783513" y="2676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13" name="Oval 37">
            <a:extLst>
              <a:ext uri="{FF2B5EF4-FFF2-40B4-BE49-F238E27FC236}">
                <a16:creationId xmlns:a16="http://schemas.microsoft.com/office/drawing/2014/main" id="{E0CF62C4-60E0-2452-0660-F4A0F31B4A5C}"/>
              </a:ext>
            </a:extLst>
          </p:cNvPr>
          <p:cNvSpPr>
            <a:spLocks noChangeArrowheads="1"/>
          </p:cNvSpPr>
          <p:nvPr/>
        </p:nvSpPr>
        <p:spPr bwMode="auto">
          <a:xfrm>
            <a:off x="77724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14" name="Oval 38">
            <a:extLst>
              <a:ext uri="{FF2B5EF4-FFF2-40B4-BE49-F238E27FC236}">
                <a16:creationId xmlns:a16="http://schemas.microsoft.com/office/drawing/2014/main" id="{0FE654A2-5888-2650-CF69-9D46C8F06224}"/>
              </a:ext>
            </a:extLst>
          </p:cNvPr>
          <p:cNvSpPr>
            <a:spLocks noChangeArrowheads="1"/>
          </p:cNvSpPr>
          <p:nvPr/>
        </p:nvSpPr>
        <p:spPr bwMode="auto">
          <a:xfrm>
            <a:off x="81534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15" name="Oval 39">
            <a:extLst>
              <a:ext uri="{FF2B5EF4-FFF2-40B4-BE49-F238E27FC236}">
                <a16:creationId xmlns:a16="http://schemas.microsoft.com/office/drawing/2014/main" id="{D4B72EB4-63A8-3397-A781-C815F255EEE6}"/>
              </a:ext>
            </a:extLst>
          </p:cNvPr>
          <p:cNvSpPr>
            <a:spLocks noChangeArrowheads="1"/>
          </p:cNvSpPr>
          <p:nvPr/>
        </p:nvSpPr>
        <p:spPr bwMode="auto">
          <a:xfrm>
            <a:off x="81534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16" name="Oval 40">
            <a:extLst>
              <a:ext uri="{FF2B5EF4-FFF2-40B4-BE49-F238E27FC236}">
                <a16:creationId xmlns:a16="http://schemas.microsoft.com/office/drawing/2014/main" id="{C292E177-A532-B788-2D3C-0CB407E0AB9D}"/>
              </a:ext>
            </a:extLst>
          </p:cNvPr>
          <p:cNvSpPr>
            <a:spLocks noChangeArrowheads="1"/>
          </p:cNvSpPr>
          <p:nvPr/>
        </p:nvSpPr>
        <p:spPr bwMode="auto">
          <a:xfrm>
            <a:off x="8077200" y="2057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17" name="Oval 41">
            <a:extLst>
              <a:ext uri="{FF2B5EF4-FFF2-40B4-BE49-F238E27FC236}">
                <a16:creationId xmlns:a16="http://schemas.microsoft.com/office/drawing/2014/main" id="{2D2FFCA8-328A-C3B9-CA16-545CFCB6865A}"/>
              </a:ext>
            </a:extLst>
          </p:cNvPr>
          <p:cNvSpPr>
            <a:spLocks noChangeArrowheads="1"/>
          </p:cNvSpPr>
          <p:nvPr/>
        </p:nvSpPr>
        <p:spPr bwMode="auto">
          <a:xfrm>
            <a:off x="78486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18" name="Oval 42">
            <a:extLst>
              <a:ext uri="{FF2B5EF4-FFF2-40B4-BE49-F238E27FC236}">
                <a16:creationId xmlns:a16="http://schemas.microsoft.com/office/drawing/2014/main" id="{AD7161EF-46D9-064A-D534-4FF291C67E16}"/>
              </a:ext>
            </a:extLst>
          </p:cNvPr>
          <p:cNvSpPr>
            <a:spLocks noChangeArrowheads="1"/>
          </p:cNvSpPr>
          <p:nvPr/>
        </p:nvSpPr>
        <p:spPr bwMode="auto">
          <a:xfrm>
            <a:off x="8458200" y="1295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19" name="Oval 43">
            <a:extLst>
              <a:ext uri="{FF2B5EF4-FFF2-40B4-BE49-F238E27FC236}">
                <a16:creationId xmlns:a16="http://schemas.microsoft.com/office/drawing/2014/main" id="{6CAA6B27-8084-FC40-417A-3AAC51B01531}"/>
              </a:ext>
            </a:extLst>
          </p:cNvPr>
          <p:cNvSpPr>
            <a:spLocks noChangeArrowheads="1"/>
          </p:cNvSpPr>
          <p:nvPr/>
        </p:nvSpPr>
        <p:spPr bwMode="auto">
          <a:xfrm>
            <a:off x="8534400" y="1752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20" name="Oval 44">
            <a:extLst>
              <a:ext uri="{FF2B5EF4-FFF2-40B4-BE49-F238E27FC236}">
                <a16:creationId xmlns:a16="http://schemas.microsoft.com/office/drawing/2014/main" id="{58387601-3126-06F9-B6DE-1B567B9D0AFC}"/>
              </a:ext>
            </a:extLst>
          </p:cNvPr>
          <p:cNvSpPr>
            <a:spLocks noChangeArrowheads="1"/>
          </p:cNvSpPr>
          <p:nvPr/>
        </p:nvSpPr>
        <p:spPr bwMode="auto">
          <a:xfrm>
            <a:off x="8839200" y="2362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21" name="Oval 45">
            <a:extLst>
              <a:ext uri="{FF2B5EF4-FFF2-40B4-BE49-F238E27FC236}">
                <a16:creationId xmlns:a16="http://schemas.microsoft.com/office/drawing/2014/main" id="{4F5C73A7-150D-5605-E3FD-CFD598408E03}"/>
              </a:ext>
            </a:extLst>
          </p:cNvPr>
          <p:cNvSpPr>
            <a:spLocks noChangeArrowheads="1"/>
          </p:cNvSpPr>
          <p:nvPr/>
        </p:nvSpPr>
        <p:spPr bwMode="auto">
          <a:xfrm>
            <a:off x="8229600" y="3352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22" name="Oval 46">
            <a:extLst>
              <a:ext uri="{FF2B5EF4-FFF2-40B4-BE49-F238E27FC236}">
                <a16:creationId xmlns:a16="http://schemas.microsoft.com/office/drawing/2014/main" id="{64BAF602-5BF3-F334-19AF-686C08285C16}"/>
              </a:ext>
            </a:extLst>
          </p:cNvPr>
          <p:cNvSpPr>
            <a:spLocks noChangeArrowheads="1"/>
          </p:cNvSpPr>
          <p:nvPr/>
        </p:nvSpPr>
        <p:spPr bwMode="auto">
          <a:xfrm>
            <a:off x="86868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23" name="Oval 47">
            <a:extLst>
              <a:ext uri="{FF2B5EF4-FFF2-40B4-BE49-F238E27FC236}">
                <a16:creationId xmlns:a16="http://schemas.microsoft.com/office/drawing/2014/main" id="{A5B922DC-2DDD-7BB9-B0CE-5D2F9B1B0A6A}"/>
              </a:ext>
            </a:extLst>
          </p:cNvPr>
          <p:cNvSpPr>
            <a:spLocks noChangeArrowheads="1"/>
          </p:cNvSpPr>
          <p:nvPr/>
        </p:nvSpPr>
        <p:spPr bwMode="auto">
          <a:xfrm>
            <a:off x="9448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24" name="Oval 48">
            <a:extLst>
              <a:ext uri="{FF2B5EF4-FFF2-40B4-BE49-F238E27FC236}">
                <a16:creationId xmlns:a16="http://schemas.microsoft.com/office/drawing/2014/main" id="{3FE10087-EB74-FE9A-1704-2D5797E2EDB7}"/>
              </a:ext>
            </a:extLst>
          </p:cNvPr>
          <p:cNvSpPr>
            <a:spLocks noChangeArrowheads="1"/>
          </p:cNvSpPr>
          <p:nvPr/>
        </p:nvSpPr>
        <p:spPr bwMode="auto">
          <a:xfrm>
            <a:off x="8458200" y="3886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25" name="Oval 49">
            <a:extLst>
              <a:ext uri="{FF2B5EF4-FFF2-40B4-BE49-F238E27FC236}">
                <a16:creationId xmlns:a16="http://schemas.microsoft.com/office/drawing/2014/main" id="{3B488237-2DF7-3F59-6BEE-8F40FC112679}"/>
              </a:ext>
            </a:extLst>
          </p:cNvPr>
          <p:cNvSpPr>
            <a:spLocks noChangeArrowheads="1"/>
          </p:cNvSpPr>
          <p:nvPr/>
        </p:nvSpPr>
        <p:spPr bwMode="auto">
          <a:xfrm>
            <a:off x="9002713" y="3430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26" name="Oval 50">
            <a:extLst>
              <a:ext uri="{FF2B5EF4-FFF2-40B4-BE49-F238E27FC236}">
                <a16:creationId xmlns:a16="http://schemas.microsoft.com/office/drawing/2014/main" id="{25AE86F2-26B8-5F5E-4C8D-255A190326C0}"/>
              </a:ext>
            </a:extLst>
          </p:cNvPr>
          <p:cNvSpPr>
            <a:spLocks noChangeArrowheads="1"/>
          </p:cNvSpPr>
          <p:nvPr/>
        </p:nvSpPr>
        <p:spPr bwMode="auto">
          <a:xfrm>
            <a:off x="80010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27" name="Oval 51">
            <a:extLst>
              <a:ext uri="{FF2B5EF4-FFF2-40B4-BE49-F238E27FC236}">
                <a16:creationId xmlns:a16="http://schemas.microsoft.com/office/drawing/2014/main" id="{9B962409-2DAB-9FC7-F64F-3E8B03860679}"/>
              </a:ext>
            </a:extLst>
          </p:cNvPr>
          <p:cNvSpPr>
            <a:spLocks noChangeArrowheads="1"/>
          </p:cNvSpPr>
          <p:nvPr/>
        </p:nvSpPr>
        <p:spPr bwMode="auto">
          <a:xfrm>
            <a:off x="9067800" y="4343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28" name="Oval 52">
            <a:extLst>
              <a:ext uri="{FF2B5EF4-FFF2-40B4-BE49-F238E27FC236}">
                <a16:creationId xmlns:a16="http://schemas.microsoft.com/office/drawing/2014/main" id="{4BD51EFD-3D34-0CDC-4AFC-FECA81DBCF02}"/>
              </a:ext>
            </a:extLst>
          </p:cNvPr>
          <p:cNvSpPr>
            <a:spLocks noChangeArrowheads="1"/>
          </p:cNvSpPr>
          <p:nvPr/>
        </p:nvSpPr>
        <p:spPr bwMode="auto">
          <a:xfrm>
            <a:off x="84582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29" name="Oval 53">
            <a:extLst>
              <a:ext uri="{FF2B5EF4-FFF2-40B4-BE49-F238E27FC236}">
                <a16:creationId xmlns:a16="http://schemas.microsoft.com/office/drawing/2014/main" id="{CA409184-90DC-D8FE-D738-21BC503A026A}"/>
              </a:ext>
            </a:extLst>
          </p:cNvPr>
          <p:cNvSpPr>
            <a:spLocks noChangeArrowheads="1"/>
          </p:cNvSpPr>
          <p:nvPr/>
        </p:nvSpPr>
        <p:spPr bwMode="auto">
          <a:xfrm>
            <a:off x="76200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30" name="Oval 54">
            <a:extLst>
              <a:ext uri="{FF2B5EF4-FFF2-40B4-BE49-F238E27FC236}">
                <a16:creationId xmlns:a16="http://schemas.microsoft.com/office/drawing/2014/main" id="{06635EF2-0FC9-2BC1-C8BA-B7473A80528D}"/>
              </a:ext>
            </a:extLst>
          </p:cNvPr>
          <p:cNvSpPr>
            <a:spLocks noChangeArrowheads="1"/>
          </p:cNvSpPr>
          <p:nvPr/>
        </p:nvSpPr>
        <p:spPr bwMode="auto">
          <a:xfrm>
            <a:off x="7162800" y="4495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31" name="Oval 55">
            <a:extLst>
              <a:ext uri="{FF2B5EF4-FFF2-40B4-BE49-F238E27FC236}">
                <a16:creationId xmlns:a16="http://schemas.microsoft.com/office/drawing/2014/main" id="{DE0C58D2-F7F8-3FB8-BB44-D263B642D04E}"/>
              </a:ext>
            </a:extLst>
          </p:cNvPr>
          <p:cNvSpPr>
            <a:spLocks noChangeArrowheads="1"/>
          </p:cNvSpPr>
          <p:nvPr/>
        </p:nvSpPr>
        <p:spPr bwMode="auto">
          <a:xfrm>
            <a:off x="75438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32" name="Oval 56">
            <a:extLst>
              <a:ext uri="{FF2B5EF4-FFF2-40B4-BE49-F238E27FC236}">
                <a16:creationId xmlns:a16="http://schemas.microsoft.com/office/drawing/2014/main" id="{A9647AE7-9CDE-E3AB-F43E-3A64080A64BB}"/>
              </a:ext>
            </a:extLst>
          </p:cNvPr>
          <p:cNvSpPr>
            <a:spLocks noChangeArrowheads="1"/>
          </p:cNvSpPr>
          <p:nvPr/>
        </p:nvSpPr>
        <p:spPr bwMode="auto">
          <a:xfrm>
            <a:off x="8001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33" name="Oval 57">
            <a:extLst>
              <a:ext uri="{FF2B5EF4-FFF2-40B4-BE49-F238E27FC236}">
                <a16:creationId xmlns:a16="http://schemas.microsoft.com/office/drawing/2014/main" id="{3BEF12E0-F425-008F-C506-60E2A586A672}"/>
              </a:ext>
            </a:extLst>
          </p:cNvPr>
          <p:cNvSpPr>
            <a:spLocks noChangeArrowheads="1"/>
          </p:cNvSpPr>
          <p:nvPr/>
        </p:nvSpPr>
        <p:spPr bwMode="auto">
          <a:xfrm>
            <a:off x="73914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34" name="Oval 58">
            <a:extLst>
              <a:ext uri="{FF2B5EF4-FFF2-40B4-BE49-F238E27FC236}">
                <a16:creationId xmlns:a16="http://schemas.microsoft.com/office/drawing/2014/main" id="{A1335BE6-4ECC-62E4-40AB-6F6CCDD168AB}"/>
              </a:ext>
            </a:extLst>
          </p:cNvPr>
          <p:cNvSpPr>
            <a:spLocks noChangeArrowheads="1"/>
          </p:cNvSpPr>
          <p:nvPr/>
        </p:nvSpPr>
        <p:spPr bwMode="auto">
          <a:xfrm>
            <a:off x="69342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35" name="Oval 59">
            <a:extLst>
              <a:ext uri="{FF2B5EF4-FFF2-40B4-BE49-F238E27FC236}">
                <a16:creationId xmlns:a16="http://schemas.microsoft.com/office/drawing/2014/main" id="{1A0E6A01-7C25-C196-C231-E9BEA99020AD}"/>
              </a:ext>
            </a:extLst>
          </p:cNvPr>
          <p:cNvSpPr>
            <a:spLocks noChangeArrowheads="1"/>
          </p:cNvSpPr>
          <p:nvPr/>
        </p:nvSpPr>
        <p:spPr bwMode="auto">
          <a:xfrm>
            <a:off x="66294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36" name="Oval 60">
            <a:extLst>
              <a:ext uri="{FF2B5EF4-FFF2-40B4-BE49-F238E27FC236}">
                <a16:creationId xmlns:a16="http://schemas.microsoft.com/office/drawing/2014/main" id="{0ECA3578-F40C-21E4-3CE9-7193ABFE12B7}"/>
              </a:ext>
            </a:extLst>
          </p:cNvPr>
          <p:cNvSpPr>
            <a:spLocks noChangeArrowheads="1"/>
          </p:cNvSpPr>
          <p:nvPr/>
        </p:nvSpPr>
        <p:spPr bwMode="auto">
          <a:xfrm>
            <a:off x="60198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37" name="Oval 61">
            <a:extLst>
              <a:ext uri="{FF2B5EF4-FFF2-40B4-BE49-F238E27FC236}">
                <a16:creationId xmlns:a16="http://schemas.microsoft.com/office/drawing/2014/main" id="{11C7622E-74A5-D11D-5D29-9E0DAD3F8F1C}"/>
              </a:ext>
            </a:extLst>
          </p:cNvPr>
          <p:cNvSpPr>
            <a:spLocks noChangeArrowheads="1"/>
          </p:cNvSpPr>
          <p:nvPr/>
        </p:nvSpPr>
        <p:spPr bwMode="auto">
          <a:xfrm>
            <a:off x="6248400" y="4953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38" name="Oval 62">
            <a:extLst>
              <a:ext uri="{FF2B5EF4-FFF2-40B4-BE49-F238E27FC236}">
                <a16:creationId xmlns:a16="http://schemas.microsoft.com/office/drawing/2014/main" id="{0E2DDF71-9E9E-2910-336D-019E89CF91E1}"/>
              </a:ext>
            </a:extLst>
          </p:cNvPr>
          <p:cNvSpPr>
            <a:spLocks noChangeArrowheads="1"/>
          </p:cNvSpPr>
          <p:nvPr/>
        </p:nvSpPr>
        <p:spPr bwMode="auto">
          <a:xfrm>
            <a:off x="6477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39" name="Oval 63">
            <a:extLst>
              <a:ext uri="{FF2B5EF4-FFF2-40B4-BE49-F238E27FC236}">
                <a16:creationId xmlns:a16="http://schemas.microsoft.com/office/drawing/2014/main" id="{B732C4AE-DE65-9152-F7C0-F1044EB29EF0}"/>
              </a:ext>
            </a:extLst>
          </p:cNvPr>
          <p:cNvSpPr>
            <a:spLocks noChangeArrowheads="1"/>
          </p:cNvSpPr>
          <p:nvPr/>
        </p:nvSpPr>
        <p:spPr bwMode="auto">
          <a:xfrm>
            <a:off x="56388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40" name="Oval 64">
            <a:extLst>
              <a:ext uri="{FF2B5EF4-FFF2-40B4-BE49-F238E27FC236}">
                <a16:creationId xmlns:a16="http://schemas.microsoft.com/office/drawing/2014/main" id="{AAE90E76-39A0-992F-7FF9-FA946882220C}"/>
              </a:ext>
            </a:extLst>
          </p:cNvPr>
          <p:cNvSpPr>
            <a:spLocks noChangeArrowheads="1"/>
          </p:cNvSpPr>
          <p:nvPr/>
        </p:nvSpPr>
        <p:spPr bwMode="auto">
          <a:xfrm>
            <a:off x="55626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41" name="Oval 65">
            <a:extLst>
              <a:ext uri="{FF2B5EF4-FFF2-40B4-BE49-F238E27FC236}">
                <a16:creationId xmlns:a16="http://schemas.microsoft.com/office/drawing/2014/main" id="{1EDF9266-B11D-3FF0-87C5-1F5BBDB13F56}"/>
              </a:ext>
            </a:extLst>
          </p:cNvPr>
          <p:cNvSpPr>
            <a:spLocks noChangeArrowheads="1"/>
          </p:cNvSpPr>
          <p:nvPr/>
        </p:nvSpPr>
        <p:spPr bwMode="auto">
          <a:xfrm>
            <a:off x="50292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42" name="Oval 66">
            <a:extLst>
              <a:ext uri="{FF2B5EF4-FFF2-40B4-BE49-F238E27FC236}">
                <a16:creationId xmlns:a16="http://schemas.microsoft.com/office/drawing/2014/main" id="{4ED79C46-BBC2-6382-E055-B545B600E03A}"/>
              </a:ext>
            </a:extLst>
          </p:cNvPr>
          <p:cNvSpPr>
            <a:spLocks noChangeArrowheads="1"/>
          </p:cNvSpPr>
          <p:nvPr/>
        </p:nvSpPr>
        <p:spPr bwMode="auto">
          <a:xfrm>
            <a:off x="55626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43" name="Oval 67">
            <a:extLst>
              <a:ext uri="{FF2B5EF4-FFF2-40B4-BE49-F238E27FC236}">
                <a16:creationId xmlns:a16="http://schemas.microsoft.com/office/drawing/2014/main" id="{0A10645D-CDC5-09B1-4B78-934F4610796C}"/>
              </a:ext>
            </a:extLst>
          </p:cNvPr>
          <p:cNvSpPr>
            <a:spLocks noChangeArrowheads="1"/>
          </p:cNvSpPr>
          <p:nvPr/>
        </p:nvSpPr>
        <p:spPr bwMode="auto">
          <a:xfrm>
            <a:off x="57912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44" name="Oval 68">
            <a:extLst>
              <a:ext uri="{FF2B5EF4-FFF2-40B4-BE49-F238E27FC236}">
                <a16:creationId xmlns:a16="http://schemas.microsoft.com/office/drawing/2014/main" id="{362B6F0B-C2C1-66B0-3AC1-B6A7CAB00530}"/>
              </a:ext>
            </a:extLst>
          </p:cNvPr>
          <p:cNvSpPr>
            <a:spLocks noChangeArrowheads="1"/>
          </p:cNvSpPr>
          <p:nvPr/>
        </p:nvSpPr>
        <p:spPr bwMode="auto">
          <a:xfrm>
            <a:off x="5257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45" name="Oval 69">
            <a:extLst>
              <a:ext uri="{FF2B5EF4-FFF2-40B4-BE49-F238E27FC236}">
                <a16:creationId xmlns:a16="http://schemas.microsoft.com/office/drawing/2014/main" id="{E83C4548-3D20-7C29-AE20-ABBA6DFC5F79}"/>
              </a:ext>
            </a:extLst>
          </p:cNvPr>
          <p:cNvSpPr>
            <a:spLocks noChangeArrowheads="1"/>
          </p:cNvSpPr>
          <p:nvPr/>
        </p:nvSpPr>
        <p:spPr bwMode="auto">
          <a:xfrm>
            <a:off x="57912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46" name="Oval 70">
            <a:extLst>
              <a:ext uri="{FF2B5EF4-FFF2-40B4-BE49-F238E27FC236}">
                <a16:creationId xmlns:a16="http://schemas.microsoft.com/office/drawing/2014/main" id="{212F4894-B78C-D767-6845-4B95E5D988CF}"/>
              </a:ext>
            </a:extLst>
          </p:cNvPr>
          <p:cNvSpPr>
            <a:spLocks noChangeArrowheads="1"/>
          </p:cNvSpPr>
          <p:nvPr/>
        </p:nvSpPr>
        <p:spPr bwMode="auto">
          <a:xfrm>
            <a:off x="6248400"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47" name="Oval 71">
            <a:extLst>
              <a:ext uri="{FF2B5EF4-FFF2-40B4-BE49-F238E27FC236}">
                <a16:creationId xmlns:a16="http://schemas.microsoft.com/office/drawing/2014/main" id="{696CC305-B3B1-D0B2-DA4D-F4B10C950FC2}"/>
              </a:ext>
            </a:extLst>
          </p:cNvPr>
          <p:cNvSpPr>
            <a:spLocks noChangeArrowheads="1"/>
          </p:cNvSpPr>
          <p:nvPr/>
        </p:nvSpPr>
        <p:spPr bwMode="auto">
          <a:xfrm>
            <a:off x="5867400" y="182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48" name="Oval 72">
            <a:extLst>
              <a:ext uri="{FF2B5EF4-FFF2-40B4-BE49-F238E27FC236}">
                <a16:creationId xmlns:a16="http://schemas.microsoft.com/office/drawing/2014/main" id="{4F124C51-9EC6-7B57-B92B-2081503B44AF}"/>
              </a:ext>
            </a:extLst>
          </p:cNvPr>
          <p:cNvSpPr>
            <a:spLocks noChangeArrowheads="1"/>
          </p:cNvSpPr>
          <p:nvPr/>
        </p:nvSpPr>
        <p:spPr bwMode="auto">
          <a:xfrm>
            <a:off x="65532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49" name="Oval 73">
            <a:extLst>
              <a:ext uri="{FF2B5EF4-FFF2-40B4-BE49-F238E27FC236}">
                <a16:creationId xmlns:a16="http://schemas.microsoft.com/office/drawing/2014/main" id="{BE8B9AEC-6C1F-E327-E1B9-9C11B0FFB0CF}"/>
              </a:ext>
            </a:extLst>
          </p:cNvPr>
          <p:cNvSpPr>
            <a:spLocks noChangeArrowheads="1"/>
          </p:cNvSpPr>
          <p:nvPr/>
        </p:nvSpPr>
        <p:spPr bwMode="auto">
          <a:xfrm>
            <a:off x="5715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50" name="Oval 74">
            <a:extLst>
              <a:ext uri="{FF2B5EF4-FFF2-40B4-BE49-F238E27FC236}">
                <a16:creationId xmlns:a16="http://schemas.microsoft.com/office/drawing/2014/main" id="{B17221D3-7C20-4F8F-C975-BC461B97EC1A}"/>
              </a:ext>
            </a:extLst>
          </p:cNvPr>
          <p:cNvSpPr>
            <a:spLocks noChangeArrowheads="1"/>
          </p:cNvSpPr>
          <p:nvPr/>
        </p:nvSpPr>
        <p:spPr bwMode="auto">
          <a:xfrm>
            <a:off x="52578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51" name="Oval 75">
            <a:extLst>
              <a:ext uri="{FF2B5EF4-FFF2-40B4-BE49-F238E27FC236}">
                <a16:creationId xmlns:a16="http://schemas.microsoft.com/office/drawing/2014/main" id="{1546B020-DF69-6504-3EBB-491D8CCAC4F8}"/>
              </a:ext>
            </a:extLst>
          </p:cNvPr>
          <p:cNvSpPr>
            <a:spLocks noChangeArrowheads="1"/>
          </p:cNvSpPr>
          <p:nvPr/>
        </p:nvSpPr>
        <p:spPr bwMode="auto">
          <a:xfrm>
            <a:off x="5181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52" name="Oval 76">
            <a:extLst>
              <a:ext uri="{FF2B5EF4-FFF2-40B4-BE49-F238E27FC236}">
                <a16:creationId xmlns:a16="http://schemas.microsoft.com/office/drawing/2014/main" id="{FFBB7E28-304D-2346-D3F2-210A40422059}"/>
              </a:ext>
            </a:extLst>
          </p:cNvPr>
          <p:cNvSpPr>
            <a:spLocks noChangeArrowheads="1"/>
          </p:cNvSpPr>
          <p:nvPr/>
        </p:nvSpPr>
        <p:spPr bwMode="auto">
          <a:xfrm>
            <a:off x="4800600" y="2667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53" name="Oval 77">
            <a:extLst>
              <a:ext uri="{FF2B5EF4-FFF2-40B4-BE49-F238E27FC236}">
                <a16:creationId xmlns:a16="http://schemas.microsoft.com/office/drawing/2014/main" id="{3FA5F81C-F0EE-40E3-06B4-83897D61ED98}"/>
              </a:ext>
            </a:extLst>
          </p:cNvPr>
          <p:cNvSpPr>
            <a:spLocks noChangeArrowheads="1"/>
          </p:cNvSpPr>
          <p:nvPr/>
        </p:nvSpPr>
        <p:spPr bwMode="auto">
          <a:xfrm>
            <a:off x="51816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54" name="Oval 78">
            <a:extLst>
              <a:ext uri="{FF2B5EF4-FFF2-40B4-BE49-F238E27FC236}">
                <a16:creationId xmlns:a16="http://schemas.microsoft.com/office/drawing/2014/main" id="{3041D9CD-34AA-CB9F-A695-BAD479CEB0F4}"/>
              </a:ext>
            </a:extLst>
          </p:cNvPr>
          <p:cNvSpPr>
            <a:spLocks noChangeArrowheads="1"/>
          </p:cNvSpPr>
          <p:nvPr/>
        </p:nvSpPr>
        <p:spPr bwMode="auto">
          <a:xfrm>
            <a:off x="4419600" y="3581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55" name="Oval 79">
            <a:extLst>
              <a:ext uri="{FF2B5EF4-FFF2-40B4-BE49-F238E27FC236}">
                <a16:creationId xmlns:a16="http://schemas.microsoft.com/office/drawing/2014/main" id="{BF31212E-D524-3C24-A7E9-4B0BBC443F41}"/>
              </a:ext>
            </a:extLst>
          </p:cNvPr>
          <p:cNvSpPr>
            <a:spLocks noChangeArrowheads="1"/>
          </p:cNvSpPr>
          <p:nvPr/>
        </p:nvSpPr>
        <p:spPr bwMode="auto">
          <a:xfrm>
            <a:off x="4343400" y="4419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56" name="Oval 80">
            <a:extLst>
              <a:ext uri="{FF2B5EF4-FFF2-40B4-BE49-F238E27FC236}">
                <a16:creationId xmlns:a16="http://schemas.microsoft.com/office/drawing/2014/main" id="{3811B39E-DCEE-BCE3-9FCE-A30D1B90DD0F}"/>
              </a:ext>
            </a:extLst>
          </p:cNvPr>
          <p:cNvSpPr>
            <a:spLocks noChangeArrowheads="1"/>
          </p:cNvSpPr>
          <p:nvPr/>
        </p:nvSpPr>
        <p:spPr bwMode="auto">
          <a:xfrm>
            <a:off x="4572000" y="5257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57" name="Oval 81">
            <a:extLst>
              <a:ext uri="{FF2B5EF4-FFF2-40B4-BE49-F238E27FC236}">
                <a16:creationId xmlns:a16="http://schemas.microsoft.com/office/drawing/2014/main" id="{A47395BD-6F31-A7EF-FFAC-509F0D3B630A}"/>
              </a:ext>
            </a:extLst>
          </p:cNvPr>
          <p:cNvSpPr>
            <a:spLocks noChangeArrowheads="1"/>
          </p:cNvSpPr>
          <p:nvPr/>
        </p:nvSpPr>
        <p:spPr bwMode="auto">
          <a:xfrm>
            <a:off x="38862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58" name="Oval 82">
            <a:extLst>
              <a:ext uri="{FF2B5EF4-FFF2-40B4-BE49-F238E27FC236}">
                <a16:creationId xmlns:a16="http://schemas.microsoft.com/office/drawing/2014/main" id="{4ED70EDE-8C99-DEC5-C944-288D57263D4D}"/>
              </a:ext>
            </a:extLst>
          </p:cNvPr>
          <p:cNvSpPr>
            <a:spLocks noChangeArrowheads="1"/>
          </p:cNvSpPr>
          <p:nvPr/>
        </p:nvSpPr>
        <p:spPr bwMode="auto">
          <a:xfrm>
            <a:off x="3429000" y="487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59" name="Oval 83">
            <a:extLst>
              <a:ext uri="{FF2B5EF4-FFF2-40B4-BE49-F238E27FC236}">
                <a16:creationId xmlns:a16="http://schemas.microsoft.com/office/drawing/2014/main" id="{24E74E54-AE0C-A51C-A5BF-52ED068B0BF5}"/>
              </a:ext>
            </a:extLst>
          </p:cNvPr>
          <p:cNvSpPr>
            <a:spLocks noChangeArrowheads="1"/>
          </p:cNvSpPr>
          <p:nvPr/>
        </p:nvSpPr>
        <p:spPr bwMode="auto">
          <a:xfrm>
            <a:off x="34290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60" name="Oval 84">
            <a:extLst>
              <a:ext uri="{FF2B5EF4-FFF2-40B4-BE49-F238E27FC236}">
                <a16:creationId xmlns:a16="http://schemas.microsoft.com/office/drawing/2014/main" id="{2A11227C-9004-B94B-C3FC-F0CA4651752C}"/>
              </a:ext>
            </a:extLst>
          </p:cNvPr>
          <p:cNvSpPr>
            <a:spLocks noChangeArrowheads="1"/>
          </p:cNvSpPr>
          <p:nvPr/>
        </p:nvSpPr>
        <p:spPr bwMode="auto">
          <a:xfrm>
            <a:off x="4038600" y="2743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61" name="Oval 85">
            <a:extLst>
              <a:ext uri="{FF2B5EF4-FFF2-40B4-BE49-F238E27FC236}">
                <a16:creationId xmlns:a16="http://schemas.microsoft.com/office/drawing/2014/main" id="{DFE50797-6A21-247B-F3E6-3702F3EFC732}"/>
              </a:ext>
            </a:extLst>
          </p:cNvPr>
          <p:cNvSpPr>
            <a:spLocks noChangeArrowheads="1"/>
          </p:cNvSpPr>
          <p:nvPr/>
        </p:nvSpPr>
        <p:spPr bwMode="auto">
          <a:xfrm>
            <a:off x="44196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62" name="Oval 86">
            <a:extLst>
              <a:ext uri="{FF2B5EF4-FFF2-40B4-BE49-F238E27FC236}">
                <a16:creationId xmlns:a16="http://schemas.microsoft.com/office/drawing/2014/main" id="{6B4C9F44-D1E8-92A2-731F-B8179CA21574}"/>
              </a:ext>
            </a:extLst>
          </p:cNvPr>
          <p:cNvSpPr>
            <a:spLocks noChangeArrowheads="1"/>
          </p:cNvSpPr>
          <p:nvPr/>
        </p:nvSpPr>
        <p:spPr bwMode="auto">
          <a:xfrm>
            <a:off x="35052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63" name="Oval 87">
            <a:extLst>
              <a:ext uri="{FF2B5EF4-FFF2-40B4-BE49-F238E27FC236}">
                <a16:creationId xmlns:a16="http://schemas.microsoft.com/office/drawing/2014/main" id="{0703E488-12DC-5D07-6648-470096F64488}"/>
              </a:ext>
            </a:extLst>
          </p:cNvPr>
          <p:cNvSpPr>
            <a:spLocks noChangeArrowheads="1"/>
          </p:cNvSpPr>
          <p:nvPr/>
        </p:nvSpPr>
        <p:spPr bwMode="auto">
          <a:xfrm>
            <a:off x="335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64" name="Oval 88">
            <a:extLst>
              <a:ext uri="{FF2B5EF4-FFF2-40B4-BE49-F238E27FC236}">
                <a16:creationId xmlns:a16="http://schemas.microsoft.com/office/drawing/2014/main" id="{A93AC046-F24D-8611-DBF5-AC1E2F65089A}"/>
              </a:ext>
            </a:extLst>
          </p:cNvPr>
          <p:cNvSpPr>
            <a:spLocks noChangeArrowheads="1"/>
          </p:cNvSpPr>
          <p:nvPr/>
        </p:nvSpPr>
        <p:spPr bwMode="auto">
          <a:xfrm>
            <a:off x="22860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65" name="Oval 89">
            <a:extLst>
              <a:ext uri="{FF2B5EF4-FFF2-40B4-BE49-F238E27FC236}">
                <a16:creationId xmlns:a16="http://schemas.microsoft.com/office/drawing/2014/main" id="{FCB5C335-A77F-C7B9-6FFD-1B933F16DDFF}"/>
              </a:ext>
            </a:extLst>
          </p:cNvPr>
          <p:cNvSpPr>
            <a:spLocks noChangeArrowheads="1"/>
          </p:cNvSpPr>
          <p:nvPr/>
        </p:nvSpPr>
        <p:spPr bwMode="auto">
          <a:xfrm>
            <a:off x="2362200" y="579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66" name="Oval 90">
            <a:extLst>
              <a:ext uri="{FF2B5EF4-FFF2-40B4-BE49-F238E27FC236}">
                <a16:creationId xmlns:a16="http://schemas.microsoft.com/office/drawing/2014/main" id="{3484040F-9ACC-C792-350D-8064C4F712DD}"/>
              </a:ext>
            </a:extLst>
          </p:cNvPr>
          <p:cNvSpPr>
            <a:spLocks noChangeArrowheads="1"/>
          </p:cNvSpPr>
          <p:nvPr/>
        </p:nvSpPr>
        <p:spPr bwMode="auto">
          <a:xfrm>
            <a:off x="23622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67" name="Oval 91">
            <a:extLst>
              <a:ext uri="{FF2B5EF4-FFF2-40B4-BE49-F238E27FC236}">
                <a16:creationId xmlns:a16="http://schemas.microsoft.com/office/drawing/2014/main" id="{F5394901-00F9-81C4-D71A-DBAF9EBF6536}"/>
              </a:ext>
            </a:extLst>
          </p:cNvPr>
          <p:cNvSpPr>
            <a:spLocks noChangeArrowheads="1"/>
          </p:cNvSpPr>
          <p:nvPr/>
        </p:nvSpPr>
        <p:spPr bwMode="auto">
          <a:xfrm>
            <a:off x="2514600" y="2286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68" name="Oval 92">
            <a:extLst>
              <a:ext uri="{FF2B5EF4-FFF2-40B4-BE49-F238E27FC236}">
                <a16:creationId xmlns:a16="http://schemas.microsoft.com/office/drawing/2014/main" id="{23AC462A-11E3-1BA9-F097-DD4EA234263D}"/>
              </a:ext>
            </a:extLst>
          </p:cNvPr>
          <p:cNvSpPr>
            <a:spLocks noChangeArrowheads="1"/>
          </p:cNvSpPr>
          <p:nvPr/>
        </p:nvSpPr>
        <p:spPr bwMode="auto">
          <a:xfrm>
            <a:off x="2667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69" name="Oval 93">
            <a:extLst>
              <a:ext uri="{FF2B5EF4-FFF2-40B4-BE49-F238E27FC236}">
                <a16:creationId xmlns:a16="http://schemas.microsoft.com/office/drawing/2014/main" id="{B7DA56B6-C1CC-66A8-A014-B093C078E2D8}"/>
              </a:ext>
            </a:extLst>
          </p:cNvPr>
          <p:cNvSpPr>
            <a:spLocks noChangeArrowheads="1"/>
          </p:cNvSpPr>
          <p:nvPr/>
        </p:nvSpPr>
        <p:spPr bwMode="auto">
          <a:xfrm>
            <a:off x="4114800" y="106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2" name="Group 94">
            <a:extLst>
              <a:ext uri="{FF2B5EF4-FFF2-40B4-BE49-F238E27FC236}">
                <a16:creationId xmlns:a16="http://schemas.microsoft.com/office/drawing/2014/main" id="{9D93C310-74D5-4298-2025-7D17A621BCE0}"/>
              </a:ext>
            </a:extLst>
          </p:cNvPr>
          <p:cNvGrpSpPr>
            <a:grpSpLocks/>
          </p:cNvGrpSpPr>
          <p:nvPr/>
        </p:nvGrpSpPr>
        <p:grpSpPr bwMode="auto">
          <a:xfrm>
            <a:off x="5365750" y="1981200"/>
            <a:ext cx="2819400" cy="2895600"/>
            <a:chOff x="3744" y="4464"/>
            <a:chExt cx="1776" cy="1824"/>
          </a:xfrm>
        </p:grpSpPr>
        <p:sp>
          <p:nvSpPr>
            <p:cNvPr id="50280" name="Oval 95">
              <a:extLst>
                <a:ext uri="{FF2B5EF4-FFF2-40B4-BE49-F238E27FC236}">
                  <a16:creationId xmlns:a16="http://schemas.microsoft.com/office/drawing/2014/main" id="{6B26E5A4-AE60-A0B9-34DA-2BB0AE105C79}"/>
                </a:ext>
              </a:extLst>
            </p:cNvPr>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50281" name="Group 96">
              <a:extLst>
                <a:ext uri="{FF2B5EF4-FFF2-40B4-BE49-F238E27FC236}">
                  <a16:creationId xmlns:a16="http://schemas.microsoft.com/office/drawing/2014/main" id="{5FC55746-71EC-A154-8224-10216A073127}"/>
                </a:ext>
              </a:extLst>
            </p:cNvPr>
            <p:cNvGrpSpPr>
              <a:grpSpLocks/>
            </p:cNvGrpSpPr>
            <p:nvPr/>
          </p:nvGrpSpPr>
          <p:grpSpPr bwMode="auto">
            <a:xfrm>
              <a:off x="4491" y="5231"/>
              <a:ext cx="288" cy="288"/>
              <a:chOff x="4486" y="3484"/>
              <a:chExt cx="288" cy="288"/>
            </a:xfrm>
          </p:grpSpPr>
          <p:sp>
            <p:nvSpPr>
              <p:cNvPr id="50282" name="Oval 97">
                <a:extLst>
                  <a:ext uri="{FF2B5EF4-FFF2-40B4-BE49-F238E27FC236}">
                    <a16:creationId xmlns:a16="http://schemas.microsoft.com/office/drawing/2014/main" id="{F84E3281-F996-E7C3-C89F-E24B21A8AA59}"/>
                  </a:ext>
                </a:extLst>
              </p:cNvPr>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83" name="Line 98">
                <a:extLst>
                  <a:ext uri="{FF2B5EF4-FFF2-40B4-BE49-F238E27FC236}">
                    <a16:creationId xmlns:a16="http://schemas.microsoft.com/office/drawing/2014/main" id="{AB3DA0A6-51F3-1E5B-FBD5-43151B842E6C}"/>
                  </a:ext>
                </a:extLst>
              </p:cNvPr>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84" name="Line 99">
                <a:extLst>
                  <a:ext uri="{FF2B5EF4-FFF2-40B4-BE49-F238E27FC236}">
                    <a16:creationId xmlns:a16="http://schemas.microsoft.com/office/drawing/2014/main" id="{BDFAFC00-BD1A-14D5-C2FC-853FE818236F}"/>
                  </a:ext>
                </a:extLst>
              </p:cNvPr>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50271" name="AutoShape 100">
            <a:extLst>
              <a:ext uri="{FF2B5EF4-FFF2-40B4-BE49-F238E27FC236}">
                <a16:creationId xmlns:a16="http://schemas.microsoft.com/office/drawing/2014/main" id="{152800E0-8886-5BB0-A6A9-38D7370D7124}"/>
              </a:ext>
            </a:extLst>
          </p:cNvPr>
          <p:cNvSpPr>
            <a:spLocks noChangeArrowheads="1"/>
          </p:cNvSpPr>
          <p:nvPr/>
        </p:nvSpPr>
        <p:spPr bwMode="auto">
          <a:xfrm>
            <a:off x="8991600" y="91440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Region of</a:t>
            </a:r>
          </a:p>
          <a:p>
            <a:pPr algn="ctr" eaLnBrk="1" hangingPunct="1"/>
            <a:r>
              <a:rPr lang="en-US" altLang="en-US" sz="1600">
                <a:solidFill>
                  <a:srgbClr val="000000"/>
                </a:solidFill>
                <a:cs typeface="Arial" panose="020B0604020202020204" pitchFamily="34" charset="0"/>
              </a:rPr>
              <a:t>interest</a:t>
            </a:r>
          </a:p>
        </p:txBody>
      </p:sp>
      <p:sp>
        <p:nvSpPr>
          <p:cNvPr id="50272" name="AutoShape 101">
            <a:extLst>
              <a:ext uri="{FF2B5EF4-FFF2-40B4-BE49-F238E27FC236}">
                <a16:creationId xmlns:a16="http://schemas.microsoft.com/office/drawing/2014/main" id="{48765C7B-EA1A-AF1C-615C-4FF0E5CE06CC}"/>
              </a:ext>
            </a:extLst>
          </p:cNvPr>
          <p:cNvSpPr>
            <a:spLocks noChangeArrowheads="1"/>
          </p:cNvSpPr>
          <p:nvPr/>
        </p:nvSpPr>
        <p:spPr bwMode="auto">
          <a:xfrm>
            <a:off x="8991600" y="160020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Center of</a:t>
            </a:r>
          </a:p>
          <a:p>
            <a:pPr algn="ctr" eaLnBrk="1" hangingPunct="1"/>
            <a:r>
              <a:rPr lang="en-US" altLang="en-US" sz="1600">
                <a:solidFill>
                  <a:srgbClr val="000000"/>
                </a:solidFill>
                <a:cs typeface="Arial" panose="020B0604020202020204" pitchFamily="34" charset="0"/>
              </a:rPr>
              <a:t>mass</a:t>
            </a:r>
          </a:p>
        </p:txBody>
      </p:sp>
      <p:sp>
        <p:nvSpPr>
          <p:cNvPr id="50273" name="AutoShape 102">
            <a:extLst>
              <a:ext uri="{FF2B5EF4-FFF2-40B4-BE49-F238E27FC236}">
                <a16:creationId xmlns:a16="http://schemas.microsoft.com/office/drawing/2014/main" id="{C51A8F18-61F0-07E1-6703-A7EBDF6603CE}"/>
              </a:ext>
            </a:extLst>
          </p:cNvPr>
          <p:cNvSpPr>
            <a:spLocks noChangeArrowheads="1"/>
          </p:cNvSpPr>
          <p:nvPr/>
        </p:nvSpPr>
        <p:spPr bwMode="auto">
          <a:xfrm>
            <a:off x="8991600" y="5410200"/>
            <a:ext cx="1447800" cy="609600"/>
          </a:xfrm>
          <a:prstGeom prst="roundRect">
            <a:avLst>
              <a:gd name="adj" fmla="val 16667"/>
            </a:avLst>
          </a:prstGeom>
          <a:solidFill>
            <a:srgbClr val="FFFF00"/>
          </a:solidFill>
          <a:ln w="190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Mean Shift</a:t>
            </a:r>
          </a:p>
          <a:p>
            <a:pPr algn="ctr" eaLnBrk="1" hangingPunct="1"/>
            <a:r>
              <a:rPr lang="en-US" altLang="en-US" sz="1600">
                <a:solidFill>
                  <a:srgbClr val="000000"/>
                </a:solidFill>
                <a:cs typeface="Arial" panose="020B0604020202020204" pitchFamily="34" charset="0"/>
              </a:rPr>
              <a:t>vector</a:t>
            </a:r>
          </a:p>
        </p:txBody>
      </p:sp>
      <p:grpSp>
        <p:nvGrpSpPr>
          <p:cNvPr id="4" name="Group 103">
            <a:extLst>
              <a:ext uri="{FF2B5EF4-FFF2-40B4-BE49-F238E27FC236}">
                <a16:creationId xmlns:a16="http://schemas.microsoft.com/office/drawing/2014/main" id="{2BE811F2-EDBE-2A06-3F06-D44C13B32072}"/>
              </a:ext>
            </a:extLst>
          </p:cNvPr>
          <p:cNvGrpSpPr>
            <a:grpSpLocks/>
          </p:cNvGrpSpPr>
          <p:nvPr/>
        </p:nvGrpSpPr>
        <p:grpSpPr bwMode="auto">
          <a:xfrm>
            <a:off x="6913563" y="3265488"/>
            <a:ext cx="457200" cy="457200"/>
            <a:chOff x="4486" y="3484"/>
            <a:chExt cx="288" cy="288"/>
          </a:xfrm>
        </p:grpSpPr>
        <p:sp>
          <p:nvSpPr>
            <p:cNvPr id="50277" name="Oval 104">
              <a:extLst>
                <a:ext uri="{FF2B5EF4-FFF2-40B4-BE49-F238E27FC236}">
                  <a16:creationId xmlns:a16="http://schemas.microsoft.com/office/drawing/2014/main" id="{2B72F98A-37FB-402B-F3E3-9F818E4FCD5B}"/>
                </a:ext>
              </a:extLst>
            </p:cNvPr>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0278" name="Line 105">
              <a:extLst>
                <a:ext uri="{FF2B5EF4-FFF2-40B4-BE49-F238E27FC236}">
                  <a16:creationId xmlns:a16="http://schemas.microsoft.com/office/drawing/2014/main" id="{C5DE6F97-F1A7-4DB6-D52F-0033E4757A8B}"/>
                </a:ext>
              </a:extLst>
            </p:cNvPr>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79" name="Line 106">
              <a:extLst>
                <a:ext uri="{FF2B5EF4-FFF2-40B4-BE49-F238E27FC236}">
                  <a16:creationId xmlns:a16="http://schemas.microsoft.com/office/drawing/2014/main" id="{770C1F77-1012-379A-42D4-1C0893A5BAEE}"/>
                </a:ext>
              </a:extLst>
            </p:cNvPr>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276" name="Title 110">
            <a:extLst>
              <a:ext uri="{FF2B5EF4-FFF2-40B4-BE49-F238E27FC236}">
                <a16:creationId xmlns:a16="http://schemas.microsoft.com/office/drawing/2014/main" id="{83BC55BA-257D-EC51-7958-753B4857E2F1}"/>
              </a:ext>
            </a:extLst>
          </p:cNvPr>
          <p:cNvSpPr>
            <a:spLocks noGrp="1"/>
          </p:cNvSpPr>
          <p:nvPr>
            <p:ph type="title"/>
          </p:nvPr>
        </p:nvSpPr>
        <p:spPr/>
        <p:txBody>
          <a:bodyPr/>
          <a:lstStyle/>
          <a:p>
            <a:r>
              <a:rPr lang="en-US" altLang="en-US" dirty="0"/>
              <a:t>Mean shift</a:t>
            </a:r>
          </a:p>
        </p:txBody>
      </p:sp>
    </p:spTree>
    <p:extLst>
      <p:ext uri="{BB962C8B-B14F-4D97-AF65-F5344CB8AC3E}">
        <p14:creationId xmlns:p14="http://schemas.microsoft.com/office/powerpoint/2010/main" val="485814056"/>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3.88889E-6 -3.01874E-6 L 0.03993 0.01111 " pathEditMode="relative" rAng="0" ptsTypes="AA">
                                      <p:cBhvr>
                                        <p:cTn id="6" dur="2000" fill="hold"/>
                                        <p:tgtEl>
                                          <p:spTgt spid="2"/>
                                        </p:tgtEl>
                                        <p:attrNameLst>
                                          <p:attrName>ppt_x</p:attrName>
                                          <p:attrName>ppt_y</p:attrName>
                                        </p:attrNameLst>
                                      </p:cBhvr>
                                      <p:rCtr x="1997" y="555"/>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dirty="0">
                <a:solidFill>
                  <a:schemeClr val="bg1">
                    <a:lumMod val="65000"/>
                  </a:schemeClr>
                </a:solidFill>
                <a:sym typeface="+mn-ea"/>
              </a:rPr>
              <a:t> </a:t>
            </a:r>
            <a:r>
              <a:rPr lang="en-US" altLang="zh-CN" dirty="0">
                <a:sym typeface="+mn-ea"/>
              </a:rPr>
              <a:t>Density Estimation </a:t>
            </a:r>
          </a:p>
          <a:p>
            <a:r>
              <a:rPr lang="en-US" altLang="zh-CN" dirty="0">
                <a:sym typeface="+mn-ea"/>
              </a:rPr>
              <a:t> Mean-shift algorithm</a:t>
            </a:r>
            <a:r>
              <a:rPr dirty="0">
                <a:solidFill>
                  <a:schemeClr val="bg1">
                    <a:lumMod val="65000"/>
                  </a:schemeClr>
                </a:solidFill>
                <a:sym typeface="+mn-ea"/>
              </a:rPr>
              <a:t> </a:t>
            </a:r>
            <a:endParaRPr lang="en-US" dirty="0">
              <a:solidFill>
                <a:schemeClr val="bg1">
                  <a:lumMod val="65000"/>
                </a:schemeClr>
              </a:solidFill>
              <a:sym typeface="+mn-ea"/>
            </a:endParaRPr>
          </a:p>
          <a:p>
            <a:r>
              <a:rPr lang="en-US" dirty="0">
                <a:sym typeface="+mn-ea"/>
              </a:rPr>
              <a:t> </a:t>
            </a:r>
            <a:r>
              <a:rPr lang="en-US" altLang="zh-CN" dirty="0">
                <a:sym typeface="+mn-ea"/>
              </a:rPr>
              <a:t>EM algorithm</a:t>
            </a:r>
            <a:r>
              <a:rPr lang="en-US" dirty="0">
                <a:sym typeface="+mn-ea"/>
              </a:rPr>
              <a:t> </a:t>
            </a:r>
          </a:p>
          <a:p>
            <a:r>
              <a:rPr lang="en-US" dirty="0">
                <a:sym typeface="+mn-ea"/>
              </a:rPr>
              <a:t> Gaussian mixture models </a:t>
            </a:r>
          </a:p>
          <a:p>
            <a:r>
              <a:rPr lang="en-US" dirty="0">
                <a:sym typeface="+mn-ea"/>
              </a:rPr>
              <a:t> Self organizing map</a:t>
            </a:r>
            <a:endParaRPr lang="en-US" dirty="0"/>
          </a:p>
          <a:p>
            <a:endParaRPr lang="en-US" dirty="0"/>
          </a:p>
        </p:txBody>
      </p:sp>
    </p:spTree>
    <p:extLst>
      <p:ext uri="{BB962C8B-B14F-4D97-AF65-F5344CB8AC3E}">
        <p14:creationId xmlns:p14="http://schemas.microsoft.com/office/powerpoint/2010/main" val="937803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EB2AD-4386-265B-7942-7DCF9DFF806A}"/>
            </a:ext>
          </a:extLst>
        </p:cNvPr>
        <p:cNvGrpSpPr/>
        <p:nvPr/>
      </p:nvGrpSpPr>
      <p:grpSpPr>
        <a:xfrm>
          <a:off x="0" y="0"/>
          <a:ext cx="0" cy="0"/>
          <a:chOff x="0" y="0"/>
          <a:chExt cx="0" cy="0"/>
        </a:xfrm>
      </p:grpSpPr>
      <p:sp>
        <p:nvSpPr>
          <p:cNvPr id="51202" name="Oval 2">
            <a:extLst>
              <a:ext uri="{FF2B5EF4-FFF2-40B4-BE49-F238E27FC236}">
                <a16:creationId xmlns:a16="http://schemas.microsoft.com/office/drawing/2014/main" id="{6DBC7F54-8A00-FD45-D575-169EE5641DB7}"/>
              </a:ext>
            </a:extLst>
          </p:cNvPr>
          <p:cNvSpPr>
            <a:spLocks noChangeArrowheads="1"/>
          </p:cNvSpPr>
          <p:nvPr/>
        </p:nvSpPr>
        <p:spPr bwMode="auto">
          <a:xfrm>
            <a:off x="70866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03" name="Oval 3">
            <a:extLst>
              <a:ext uri="{FF2B5EF4-FFF2-40B4-BE49-F238E27FC236}">
                <a16:creationId xmlns:a16="http://schemas.microsoft.com/office/drawing/2014/main" id="{6CE61DF8-6DB2-1E6F-94C7-B61B28AA7953}"/>
              </a:ext>
            </a:extLst>
          </p:cNvPr>
          <p:cNvSpPr>
            <a:spLocks noChangeArrowheads="1"/>
          </p:cNvSpPr>
          <p:nvPr/>
        </p:nvSpPr>
        <p:spPr bwMode="auto">
          <a:xfrm>
            <a:off x="7292975"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04" name="Oval 4">
            <a:extLst>
              <a:ext uri="{FF2B5EF4-FFF2-40B4-BE49-F238E27FC236}">
                <a16:creationId xmlns:a16="http://schemas.microsoft.com/office/drawing/2014/main" id="{92CBAF92-25ED-2145-1F76-E9AF2F59E249}"/>
              </a:ext>
            </a:extLst>
          </p:cNvPr>
          <p:cNvSpPr>
            <a:spLocks noChangeArrowheads="1"/>
          </p:cNvSpPr>
          <p:nvPr/>
        </p:nvSpPr>
        <p:spPr bwMode="auto">
          <a:xfrm>
            <a:off x="7216775" y="3276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05" name="Oval 5">
            <a:extLst>
              <a:ext uri="{FF2B5EF4-FFF2-40B4-BE49-F238E27FC236}">
                <a16:creationId xmlns:a16="http://schemas.microsoft.com/office/drawing/2014/main" id="{BD22CE3B-B741-6461-FF67-20E66C94B7DD}"/>
              </a:ext>
            </a:extLst>
          </p:cNvPr>
          <p:cNvSpPr>
            <a:spLocks noChangeArrowheads="1"/>
          </p:cNvSpPr>
          <p:nvPr/>
        </p:nvSpPr>
        <p:spPr bwMode="auto">
          <a:xfrm>
            <a:off x="6964363" y="32210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06" name="Oval 6">
            <a:extLst>
              <a:ext uri="{FF2B5EF4-FFF2-40B4-BE49-F238E27FC236}">
                <a16:creationId xmlns:a16="http://schemas.microsoft.com/office/drawing/2014/main" id="{661A096E-1653-3907-E0ED-C32B863795D1}"/>
              </a:ext>
            </a:extLst>
          </p:cNvPr>
          <p:cNvSpPr>
            <a:spLocks noChangeArrowheads="1"/>
          </p:cNvSpPr>
          <p:nvPr/>
        </p:nvSpPr>
        <p:spPr bwMode="auto">
          <a:xfrm>
            <a:off x="7205663"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07" name="Oval 7">
            <a:extLst>
              <a:ext uri="{FF2B5EF4-FFF2-40B4-BE49-F238E27FC236}">
                <a16:creationId xmlns:a16="http://schemas.microsoft.com/office/drawing/2014/main" id="{B2F3388E-FD57-9A41-EDC8-262A91276F04}"/>
              </a:ext>
            </a:extLst>
          </p:cNvPr>
          <p:cNvSpPr>
            <a:spLocks noChangeArrowheads="1"/>
          </p:cNvSpPr>
          <p:nvPr/>
        </p:nvSpPr>
        <p:spPr bwMode="auto">
          <a:xfrm>
            <a:off x="6978650" y="359251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08" name="Oval 8">
            <a:extLst>
              <a:ext uri="{FF2B5EF4-FFF2-40B4-BE49-F238E27FC236}">
                <a16:creationId xmlns:a16="http://schemas.microsoft.com/office/drawing/2014/main" id="{7FEEA60E-FFDD-875A-09FB-88C1A16FBBE9}"/>
              </a:ext>
            </a:extLst>
          </p:cNvPr>
          <p:cNvSpPr>
            <a:spLocks noChangeArrowheads="1"/>
          </p:cNvSpPr>
          <p:nvPr/>
        </p:nvSpPr>
        <p:spPr bwMode="auto">
          <a:xfrm>
            <a:off x="7456488" y="36147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09" name="Oval 9">
            <a:extLst>
              <a:ext uri="{FF2B5EF4-FFF2-40B4-BE49-F238E27FC236}">
                <a16:creationId xmlns:a16="http://schemas.microsoft.com/office/drawing/2014/main" id="{317CB69B-1614-E7E7-905B-C73CA9BDD415}"/>
              </a:ext>
            </a:extLst>
          </p:cNvPr>
          <p:cNvSpPr>
            <a:spLocks noChangeArrowheads="1"/>
          </p:cNvSpPr>
          <p:nvPr/>
        </p:nvSpPr>
        <p:spPr bwMode="auto">
          <a:xfrm>
            <a:off x="6846888"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10" name="Oval 10">
            <a:extLst>
              <a:ext uri="{FF2B5EF4-FFF2-40B4-BE49-F238E27FC236}">
                <a16:creationId xmlns:a16="http://schemas.microsoft.com/office/drawing/2014/main" id="{C2E35B7E-FFDF-0DD7-B217-05E41C422DB9}"/>
              </a:ext>
            </a:extLst>
          </p:cNvPr>
          <p:cNvSpPr>
            <a:spLocks noChangeArrowheads="1"/>
          </p:cNvSpPr>
          <p:nvPr/>
        </p:nvSpPr>
        <p:spPr bwMode="auto">
          <a:xfrm>
            <a:off x="7586663"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11" name="Oval 11">
            <a:extLst>
              <a:ext uri="{FF2B5EF4-FFF2-40B4-BE49-F238E27FC236}">
                <a16:creationId xmlns:a16="http://schemas.microsoft.com/office/drawing/2014/main" id="{9E3C8EC5-60E0-A1F2-17C5-81597CE816EF}"/>
              </a:ext>
            </a:extLst>
          </p:cNvPr>
          <p:cNvSpPr>
            <a:spLocks noChangeArrowheads="1"/>
          </p:cNvSpPr>
          <p:nvPr/>
        </p:nvSpPr>
        <p:spPr bwMode="auto">
          <a:xfrm>
            <a:off x="7445375" y="314325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12" name="Oval 12">
            <a:extLst>
              <a:ext uri="{FF2B5EF4-FFF2-40B4-BE49-F238E27FC236}">
                <a16:creationId xmlns:a16="http://schemas.microsoft.com/office/drawing/2014/main" id="{576BA3F6-4F5E-661C-7617-E15ECC8BD6C0}"/>
              </a:ext>
            </a:extLst>
          </p:cNvPr>
          <p:cNvSpPr>
            <a:spLocks noChangeArrowheads="1"/>
          </p:cNvSpPr>
          <p:nvPr/>
        </p:nvSpPr>
        <p:spPr bwMode="auto">
          <a:xfrm>
            <a:off x="716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13" name="Oval 13">
            <a:extLst>
              <a:ext uri="{FF2B5EF4-FFF2-40B4-BE49-F238E27FC236}">
                <a16:creationId xmlns:a16="http://schemas.microsoft.com/office/drawing/2014/main" id="{E78ED8F6-BE47-B4EA-1F9D-1C5594223A18}"/>
              </a:ext>
            </a:extLst>
          </p:cNvPr>
          <p:cNvSpPr>
            <a:spLocks noChangeArrowheads="1"/>
          </p:cNvSpPr>
          <p:nvPr/>
        </p:nvSpPr>
        <p:spPr bwMode="auto">
          <a:xfrm>
            <a:off x="7315200" y="3810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14" name="Oval 14">
            <a:extLst>
              <a:ext uri="{FF2B5EF4-FFF2-40B4-BE49-F238E27FC236}">
                <a16:creationId xmlns:a16="http://schemas.microsoft.com/office/drawing/2014/main" id="{EA67485F-3CE9-82A5-7D75-7303DB439558}"/>
              </a:ext>
            </a:extLst>
          </p:cNvPr>
          <p:cNvSpPr>
            <a:spLocks noChangeArrowheads="1"/>
          </p:cNvSpPr>
          <p:nvPr/>
        </p:nvSpPr>
        <p:spPr bwMode="auto">
          <a:xfrm>
            <a:off x="7010400" y="383063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15" name="Oval 15">
            <a:extLst>
              <a:ext uri="{FF2B5EF4-FFF2-40B4-BE49-F238E27FC236}">
                <a16:creationId xmlns:a16="http://schemas.microsoft.com/office/drawing/2014/main" id="{05838740-A875-F48F-2B7B-02D946DA2732}"/>
              </a:ext>
            </a:extLst>
          </p:cNvPr>
          <p:cNvSpPr>
            <a:spLocks noChangeArrowheads="1"/>
          </p:cNvSpPr>
          <p:nvPr/>
        </p:nvSpPr>
        <p:spPr bwMode="auto">
          <a:xfrm>
            <a:off x="6705600" y="36798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16" name="Oval 16">
            <a:extLst>
              <a:ext uri="{FF2B5EF4-FFF2-40B4-BE49-F238E27FC236}">
                <a16:creationId xmlns:a16="http://schemas.microsoft.com/office/drawing/2014/main" id="{FFC102E1-71F1-1B8E-D02B-121F3637351E}"/>
              </a:ext>
            </a:extLst>
          </p:cNvPr>
          <p:cNvSpPr>
            <a:spLocks noChangeArrowheads="1"/>
          </p:cNvSpPr>
          <p:nvPr/>
        </p:nvSpPr>
        <p:spPr bwMode="auto">
          <a:xfrm>
            <a:off x="64770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17" name="Oval 17">
            <a:extLst>
              <a:ext uri="{FF2B5EF4-FFF2-40B4-BE49-F238E27FC236}">
                <a16:creationId xmlns:a16="http://schemas.microsoft.com/office/drawing/2014/main" id="{F19D71AA-EADF-E329-06E6-FA30415DE69E}"/>
              </a:ext>
            </a:extLst>
          </p:cNvPr>
          <p:cNvSpPr>
            <a:spLocks noChangeArrowheads="1"/>
          </p:cNvSpPr>
          <p:nvPr/>
        </p:nvSpPr>
        <p:spPr bwMode="auto">
          <a:xfrm>
            <a:off x="6705600" y="3200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18" name="Oval 18">
            <a:extLst>
              <a:ext uri="{FF2B5EF4-FFF2-40B4-BE49-F238E27FC236}">
                <a16:creationId xmlns:a16="http://schemas.microsoft.com/office/drawing/2014/main" id="{9FDCDE9A-F1AC-895A-5946-6154EAB2A274}"/>
              </a:ext>
            </a:extLst>
          </p:cNvPr>
          <p:cNvSpPr>
            <a:spLocks noChangeArrowheads="1"/>
          </p:cNvSpPr>
          <p:nvPr/>
        </p:nvSpPr>
        <p:spPr bwMode="auto">
          <a:xfrm>
            <a:off x="77724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19" name="Oval 19">
            <a:extLst>
              <a:ext uri="{FF2B5EF4-FFF2-40B4-BE49-F238E27FC236}">
                <a16:creationId xmlns:a16="http://schemas.microsoft.com/office/drawing/2014/main" id="{8A8F8DD4-0BB9-F047-2F6E-35DE82784CBC}"/>
              </a:ext>
            </a:extLst>
          </p:cNvPr>
          <p:cNvSpPr>
            <a:spLocks noChangeArrowheads="1"/>
          </p:cNvSpPr>
          <p:nvPr/>
        </p:nvSpPr>
        <p:spPr bwMode="auto">
          <a:xfrm>
            <a:off x="7696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20" name="Oval 20">
            <a:extLst>
              <a:ext uri="{FF2B5EF4-FFF2-40B4-BE49-F238E27FC236}">
                <a16:creationId xmlns:a16="http://schemas.microsoft.com/office/drawing/2014/main" id="{C4515092-4931-8275-7F4F-BAC3C0FFF4E6}"/>
              </a:ext>
            </a:extLst>
          </p:cNvPr>
          <p:cNvSpPr>
            <a:spLocks noChangeArrowheads="1"/>
          </p:cNvSpPr>
          <p:nvPr/>
        </p:nvSpPr>
        <p:spPr bwMode="auto">
          <a:xfrm>
            <a:off x="7412038" y="4094163"/>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21" name="Oval 21">
            <a:extLst>
              <a:ext uri="{FF2B5EF4-FFF2-40B4-BE49-F238E27FC236}">
                <a16:creationId xmlns:a16="http://schemas.microsoft.com/office/drawing/2014/main" id="{7B9AC7BA-08A0-B663-DDA4-B6626DB1454A}"/>
              </a:ext>
            </a:extLst>
          </p:cNvPr>
          <p:cNvSpPr>
            <a:spLocks noChangeArrowheads="1"/>
          </p:cNvSpPr>
          <p:nvPr/>
        </p:nvSpPr>
        <p:spPr bwMode="auto">
          <a:xfrm>
            <a:off x="7010400" y="4114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22" name="Oval 22">
            <a:extLst>
              <a:ext uri="{FF2B5EF4-FFF2-40B4-BE49-F238E27FC236}">
                <a16:creationId xmlns:a16="http://schemas.microsoft.com/office/drawing/2014/main" id="{C7361569-76DD-1115-222D-DFE40468B063}"/>
              </a:ext>
            </a:extLst>
          </p:cNvPr>
          <p:cNvSpPr>
            <a:spLocks noChangeArrowheads="1"/>
          </p:cNvSpPr>
          <p:nvPr/>
        </p:nvSpPr>
        <p:spPr bwMode="auto">
          <a:xfrm>
            <a:off x="65532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23" name="Oval 23">
            <a:extLst>
              <a:ext uri="{FF2B5EF4-FFF2-40B4-BE49-F238E27FC236}">
                <a16:creationId xmlns:a16="http://schemas.microsoft.com/office/drawing/2014/main" id="{5AA4294B-BB30-5B57-4B16-FBF1F28D2168}"/>
              </a:ext>
            </a:extLst>
          </p:cNvPr>
          <p:cNvSpPr>
            <a:spLocks noChangeArrowheads="1"/>
          </p:cNvSpPr>
          <p:nvPr/>
        </p:nvSpPr>
        <p:spPr bwMode="auto">
          <a:xfrm>
            <a:off x="6172200" y="3657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24" name="Oval 24">
            <a:extLst>
              <a:ext uri="{FF2B5EF4-FFF2-40B4-BE49-F238E27FC236}">
                <a16:creationId xmlns:a16="http://schemas.microsoft.com/office/drawing/2014/main" id="{3551FFEB-1519-03B6-B7ED-1763006EC61C}"/>
              </a:ext>
            </a:extLst>
          </p:cNvPr>
          <p:cNvSpPr>
            <a:spLocks noChangeArrowheads="1"/>
          </p:cNvSpPr>
          <p:nvPr/>
        </p:nvSpPr>
        <p:spPr bwMode="auto">
          <a:xfrm>
            <a:off x="60960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25" name="Oval 25">
            <a:extLst>
              <a:ext uri="{FF2B5EF4-FFF2-40B4-BE49-F238E27FC236}">
                <a16:creationId xmlns:a16="http://schemas.microsoft.com/office/drawing/2014/main" id="{61392F21-7E01-03FA-17E7-A5C9C66BC4EA}"/>
              </a:ext>
            </a:extLst>
          </p:cNvPr>
          <p:cNvSpPr>
            <a:spLocks noChangeArrowheads="1"/>
          </p:cNvSpPr>
          <p:nvPr/>
        </p:nvSpPr>
        <p:spPr bwMode="auto">
          <a:xfrm>
            <a:off x="64770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26" name="Oval 26">
            <a:extLst>
              <a:ext uri="{FF2B5EF4-FFF2-40B4-BE49-F238E27FC236}">
                <a16:creationId xmlns:a16="http://schemas.microsoft.com/office/drawing/2014/main" id="{E81C6DBB-F4DC-0C86-2C11-81F5CB9918AA}"/>
              </a:ext>
            </a:extLst>
          </p:cNvPr>
          <p:cNvSpPr>
            <a:spLocks noChangeArrowheads="1"/>
          </p:cNvSpPr>
          <p:nvPr/>
        </p:nvSpPr>
        <p:spPr bwMode="auto">
          <a:xfrm>
            <a:off x="68580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27" name="Oval 27">
            <a:extLst>
              <a:ext uri="{FF2B5EF4-FFF2-40B4-BE49-F238E27FC236}">
                <a16:creationId xmlns:a16="http://schemas.microsoft.com/office/drawing/2014/main" id="{6B56F347-E150-7F4B-3FCB-B109A4417205}"/>
              </a:ext>
            </a:extLst>
          </p:cNvPr>
          <p:cNvSpPr>
            <a:spLocks noChangeArrowheads="1"/>
          </p:cNvSpPr>
          <p:nvPr/>
        </p:nvSpPr>
        <p:spPr bwMode="auto">
          <a:xfrm>
            <a:off x="7445375"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28" name="Oval 28">
            <a:extLst>
              <a:ext uri="{FF2B5EF4-FFF2-40B4-BE49-F238E27FC236}">
                <a16:creationId xmlns:a16="http://schemas.microsoft.com/office/drawing/2014/main" id="{BFD5FBFD-6AB4-9967-27F4-8292E3A885CC}"/>
              </a:ext>
            </a:extLst>
          </p:cNvPr>
          <p:cNvSpPr>
            <a:spLocks noChangeArrowheads="1"/>
          </p:cNvSpPr>
          <p:nvPr/>
        </p:nvSpPr>
        <p:spPr bwMode="auto">
          <a:xfrm>
            <a:off x="71628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29" name="Oval 29">
            <a:extLst>
              <a:ext uri="{FF2B5EF4-FFF2-40B4-BE49-F238E27FC236}">
                <a16:creationId xmlns:a16="http://schemas.microsoft.com/office/drawing/2014/main" id="{DAAFC042-7FB7-3077-850D-C439DF50F019}"/>
              </a:ext>
            </a:extLst>
          </p:cNvPr>
          <p:cNvSpPr>
            <a:spLocks noChangeArrowheads="1"/>
          </p:cNvSpPr>
          <p:nvPr/>
        </p:nvSpPr>
        <p:spPr bwMode="auto">
          <a:xfrm>
            <a:off x="6248400" y="2819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30" name="Oval 30">
            <a:extLst>
              <a:ext uri="{FF2B5EF4-FFF2-40B4-BE49-F238E27FC236}">
                <a16:creationId xmlns:a16="http://schemas.microsoft.com/office/drawing/2014/main" id="{C34FBE3C-5254-9EFE-DFFD-3F0EB8E64497}"/>
              </a:ext>
            </a:extLst>
          </p:cNvPr>
          <p:cNvSpPr>
            <a:spLocks noChangeArrowheads="1"/>
          </p:cNvSpPr>
          <p:nvPr/>
        </p:nvSpPr>
        <p:spPr bwMode="auto">
          <a:xfrm>
            <a:off x="66294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31" name="Oval 31">
            <a:extLst>
              <a:ext uri="{FF2B5EF4-FFF2-40B4-BE49-F238E27FC236}">
                <a16:creationId xmlns:a16="http://schemas.microsoft.com/office/drawing/2014/main" id="{4E765CF3-38E7-FB8C-D822-714994F49377}"/>
              </a:ext>
            </a:extLst>
          </p:cNvPr>
          <p:cNvSpPr>
            <a:spLocks noChangeArrowheads="1"/>
          </p:cNvSpPr>
          <p:nvPr/>
        </p:nvSpPr>
        <p:spPr bwMode="auto">
          <a:xfrm>
            <a:off x="7162800" y="1981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32" name="Oval 32">
            <a:extLst>
              <a:ext uri="{FF2B5EF4-FFF2-40B4-BE49-F238E27FC236}">
                <a16:creationId xmlns:a16="http://schemas.microsoft.com/office/drawing/2014/main" id="{0F8F36D1-9F4D-F356-B974-D5AD389427A0}"/>
              </a:ext>
            </a:extLst>
          </p:cNvPr>
          <p:cNvSpPr>
            <a:spLocks noChangeArrowheads="1"/>
          </p:cNvSpPr>
          <p:nvPr/>
        </p:nvSpPr>
        <p:spPr bwMode="auto">
          <a:xfrm>
            <a:off x="6705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33" name="Oval 33">
            <a:extLst>
              <a:ext uri="{FF2B5EF4-FFF2-40B4-BE49-F238E27FC236}">
                <a16:creationId xmlns:a16="http://schemas.microsoft.com/office/drawing/2014/main" id="{1AE6193E-03B2-E037-541A-B1A9126A17DD}"/>
              </a:ext>
            </a:extLst>
          </p:cNvPr>
          <p:cNvSpPr>
            <a:spLocks noChangeArrowheads="1"/>
          </p:cNvSpPr>
          <p:nvPr/>
        </p:nvSpPr>
        <p:spPr bwMode="auto">
          <a:xfrm>
            <a:off x="7445375"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34" name="Oval 34">
            <a:extLst>
              <a:ext uri="{FF2B5EF4-FFF2-40B4-BE49-F238E27FC236}">
                <a16:creationId xmlns:a16="http://schemas.microsoft.com/office/drawing/2014/main" id="{223FA52D-7C4C-8B29-414C-0FE923BFDC59}"/>
              </a:ext>
            </a:extLst>
          </p:cNvPr>
          <p:cNvSpPr>
            <a:spLocks noChangeArrowheads="1"/>
          </p:cNvSpPr>
          <p:nvPr/>
        </p:nvSpPr>
        <p:spPr bwMode="auto">
          <a:xfrm>
            <a:off x="7445375" y="1371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35" name="Oval 35">
            <a:extLst>
              <a:ext uri="{FF2B5EF4-FFF2-40B4-BE49-F238E27FC236}">
                <a16:creationId xmlns:a16="http://schemas.microsoft.com/office/drawing/2014/main" id="{2461C214-CF90-C4B8-1215-4778F21E650B}"/>
              </a:ext>
            </a:extLst>
          </p:cNvPr>
          <p:cNvSpPr>
            <a:spLocks noChangeArrowheads="1"/>
          </p:cNvSpPr>
          <p:nvPr/>
        </p:nvSpPr>
        <p:spPr bwMode="auto">
          <a:xfrm>
            <a:off x="7696200" y="2133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36" name="Oval 36">
            <a:extLst>
              <a:ext uri="{FF2B5EF4-FFF2-40B4-BE49-F238E27FC236}">
                <a16:creationId xmlns:a16="http://schemas.microsoft.com/office/drawing/2014/main" id="{C218DF53-59A4-B637-BFFD-8B658869B2CE}"/>
              </a:ext>
            </a:extLst>
          </p:cNvPr>
          <p:cNvSpPr>
            <a:spLocks noChangeArrowheads="1"/>
          </p:cNvSpPr>
          <p:nvPr/>
        </p:nvSpPr>
        <p:spPr bwMode="auto">
          <a:xfrm>
            <a:off x="7783513" y="26765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37" name="Oval 37">
            <a:extLst>
              <a:ext uri="{FF2B5EF4-FFF2-40B4-BE49-F238E27FC236}">
                <a16:creationId xmlns:a16="http://schemas.microsoft.com/office/drawing/2014/main" id="{B1E250AA-DF64-1161-5F54-D57F82E704CA}"/>
              </a:ext>
            </a:extLst>
          </p:cNvPr>
          <p:cNvSpPr>
            <a:spLocks noChangeArrowheads="1"/>
          </p:cNvSpPr>
          <p:nvPr/>
        </p:nvSpPr>
        <p:spPr bwMode="auto">
          <a:xfrm>
            <a:off x="7772400" y="3124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38" name="Oval 38">
            <a:extLst>
              <a:ext uri="{FF2B5EF4-FFF2-40B4-BE49-F238E27FC236}">
                <a16:creationId xmlns:a16="http://schemas.microsoft.com/office/drawing/2014/main" id="{8C8CE0D5-1DBE-6A07-3E6E-453FE1F4580E}"/>
              </a:ext>
            </a:extLst>
          </p:cNvPr>
          <p:cNvSpPr>
            <a:spLocks noChangeArrowheads="1"/>
          </p:cNvSpPr>
          <p:nvPr/>
        </p:nvSpPr>
        <p:spPr bwMode="auto">
          <a:xfrm>
            <a:off x="81534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39" name="Oval 39">
            <a:extLst>
              <a:ext uri="{FF2B5EF4-FFF2-40B4-BE49-F238E27FC236}">
                <a16:creationId xmlns:a16="http://schemas.microsoft.com/office/drawing/2014/main" id="{19E07AB1-62B9-8060-1E9D-198832153A93}"/>
              </a:ext>
            </a:extLst>
          </p:cNvPr>
          <p:cNvSpPr>
            <a:spLocks noChangeArrowheads="1"/>
          </p:cNvSpPr>
          <p:nvPr/>
        </p:nvSpPr>
        <p:spPr bwMode="auto">
          <a:xfrm>
            <a:off x="8153400" y="2514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40" name="Oval 40">
            <a:extLst>
              <a:ext uri="{FF2B5EF4-FFF2-40B4-BE49-F238E27FC236}">
                <a16:creationId xmlns:a16="http://schemas.microsoft.com/office/drawing/2014/main" id="{A923208C-6EFF-D298-7AAD-777E2B85D9D8}"/>
              </a:ext>
            </a:extLst>
          </p:cNvPr>
          <p:cNvSpPr>
            <a:spLocks noChangeArrowheads="1"/>
          </p:cNvSpPr>
          <p:nvPr/>
        </p:nvSpPr>
        <p:spPr bwMode="auto">
          <a:xfrm>
            <a:off x="8077200" y="2057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41" name="Oval 41">
            <a:extLst>
              <a:ext uri="{FF2B5EF4-FFF2-40B4-BE49-F238E27FC236}">
                <a16:creationId xmlns:a16="http://schemas.microsoft.com/office/drawing/2014/main" id="{9EEF0029-D882-9E03-9C20-CEC6B2D5EE67}"/>
              </a:ext>
            </a:extLst>
          </p:cNvPr>
          <p:cNvSpPr>
            <a:spLocks noChangeArrowheads="1"/>
          </p:cNvSpPr>
          <p:nvPr/>
        </p:nvSpPr>
        <p:spPr bwMode="auto">
          <a:xfrm>
            <a:off x="78486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42" name="Oval 42">
            <a:extLst>
              <a:ext uri="{FF2B5EF4-FFF2-40B4-BE49-F238E27FC236}">
                <a16:creationId xmlns:a16="http://schemas.microsoft.com/office/drawing/2014/main" id="{63B96B04-91FA-5FDF-B5BB-5E95833EEA4E}"/>
              </a:ext>
            </a:extLst>
          </p:cNvPr>
          <p:cNvSpPr>
            <a:spLocks noChangeArrowheads="1"/>
          </p:cNvSpPr>
          <p:nvPr/>
        </p:nvSpPr>
        <p:spPr bwMode="auto">
          <a:xfrm>
            <a:off x="8458200" y="1295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43" name="Oval 43">
            <a:extLst>
              <a:ext uri="{FF2B5EF4-FFF2-40B4-BE49-F238E27FC236}">
                <a16:creationId xmlns:a16="http://schemas.microsoft.com/office/drawing/2014/main" id="{820F2F93-337B-EADF-A24C-600263950CF2}"/>
              </a:ext>
            </a:extLst>
          </p:cNvPr>
          <p:cNvSpPr>
            <a:spLocks noChangeArrowheads="1"/>
          </p:cNvSpPr>
          <p:nvPr/>
        </p:nvSpPr>
        <p:spPr bwMode="auto">
          <a:xfrm>
            <a:off x="8534400" y="1752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44" name="Oval 44">
            <a:extLst>
              <a:ext uri="{FF2B5EF4-FFF2-40B4-BE49-F238E27FC236}">
                <a16:creationId xmlns:a16="http://schemas.microsoft.com/office/drawing/2014/main" id="{05858AE6-23D4-DC50-8DC4-D39EC6BAD69A}"/>
              </a:ext>
            </a:extLst>
          </p:cNvPr>
          <p:cNvSpPr>
            <a:spLocks noChangeArrowheads="1"/>
          </p:cNvSpPr>
          <p:nvPr/>
        </p:nvSpPr>
        <p:spPr bwMode="auto">
          <a:xfrm>
            <a:off x="8839200" y="2362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45" name="Oval 45">
            <a:extLst>
              <a:ext uri="{FF2B5EF4-FFF2-40B4-BE49-F238E27FC236}">
                <a16:creationId xmlns:a16="http://schemas.microsoft.com/office/drawing/2014/main" id="{9598ECF7-7803-7D41-3404-DD882F1E0E86}"/>
              </a:ext>
            </a:extLst>
          </p:cNvPr>
          <p:cNvSpPr>
            <a:spLocks noChangeArrowheads="1"/>
          </p:cNvSpPr>
          <p:nvPr/>
        </p:nvSpPr>
        <p:spPr bwMode="auto">
          <a:xfrm>
            <a:off x="8229600" y="3352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46" name="Oval 46">
            <a:extLst>
              <a:ext uri="{FF2B5EF4-FFF2-40B4-BE49-F238E27FC236}">
                <a16:creationId xmlns:a16="http://schemas.microsoft.com/office/drawing/2014/main" id="{5478F9FB-C161-7C9F-AF05-A19DA0BC3989}"/>
              </a:ext>
            </a:extLst>
          </p:cNvPr>
          <p:cNvSpPr>
            <a:spLocks noChangeArrowheads="1"/>
          </p:cNvSpPr>
          <p:nvPr/>
        </p:nvSpPr>
        <p:spPr bwMode="auto">
          <a:xfrm>
            <a:off x="8686800" y="2895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47" name="Oval 47">
            <a:extLst>
              <a:ext uri="{FF2B5EF4-FFF2-40B4-BE49-F238E27FC236}">
                <a16:creationId xmlns:a16="http://schemas.microsoft.com/office/drawing/2014/main" id="{AE6E5D7C-CC17-BF08-A31C-F3CB624F7A29}"/>
              </a:ext>
            </a:extLst>
          </p:cNvPr>
          <p:cNvSpPr>
            <a:spLocks noChangeArrowheads="1"/>
          </p:cNvSpPr>
          <p:nvPr/>
        </p:nvSpPr>
        <p:spPr bwMode="auto">
          <a:xfrm>
            <a:off x="9448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48" name="Oval 48">
            <a:extLst>
              <a:ext uri="{FF2B5EF4-FFF2-40B4-BE49-F238E27FC236}">
                <a16:creationId xmlns:a16="http://schemas.microsoft.com/office/drawing/2014/main" id="{D68C80DB-932E-A674-9E6B-0A1A46349183}"/>
              </a:ext>
            </a:extLst>
          </p:cNvPr>
          <p:cNvSpPr>
            <a:spLocks noChangeArrowheads="1"/>
          </p:cNvSpPr>
          <p:nvPr/>
        </p:nvSpPr>
        <p:spPr bwMode="auto">
          <a:xfrm>
            <a:off x="8458200" y="3886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49" name="Oval 49">
            <a:extLst>
              <a:ext uri="{FF2B5EF4-FFF2-40B4-BE49-F238E27FC236}">
                <a16:creationId xmlns:a16="http://schemas.microsoft.com/office/drawing/2014/main" id="{88E860D5-0C6A-22DF-E48D-139950F28E4B}"/>
              </a:ext>
            </a:extLst>
          </p:cNvPr>
          <p:cNvSpPr>
            <a:spLocks noChangeArrowheads="1"/>
          </p:cNvSpPr>
          <p:nvPr/>
        </p:nvSpPr>
        <p:spPr bwMode="auto">
          <a:xfrm>
            <a:off x="9002713" y="3430588"/>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50" name="Oval 50">
            <a:extLst>
              <a:ext uri="{FF2B5EF4-FFF2-40B4-BE49-F238E27FC236}">
                <a16:creationId xmlns:a16="http://schemas.microsoft.com/office/drawing/2014/main" id="{C0C37B97-1D30-D593-D8F7-004962FD39FA}"/>
              </a:ext>
            </a:extLst>
          </p:cNvPr>
          <p:cNvSpPr>
            <a:spLocks noChangeArrowheads="1"/>
          </p:cNvSpPr>
          <p:nvPr/>
        </p:nvSpPr>
        <p:spPr bwMode="auto">
          <a:xfrm>
            <a:off x="80010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51" name="Oval 51">
            <a:extLst>
              <a:ext uri="{FF2B5EF4-FFF2-40B4-BE49-F238E27FC236}">
                <a16:creationId xmlns:a16="http://schemas.microsoft.com/office/drawing/2014/main" id="{D6A0296C-68D6-1807-7DBD-CC2E8917128E}"/>
              </a:ext>
            </a:extLst>
          </p:cNvPr>
          <p:cNvSpPr>
            <a:spLocks noChangeArrowheads="1"/>
          </p:cNvSpPr>
          <p:nvPr/>
        </p:nvSpPr>
        <p:spPr bwMode="auto">
          <a:xfrm>
            <a:off x="9067800" y="4343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52" name="Oval 52">
            <a:extLst>
              <a:ext uri="{FF2B5EF4-FFF2-40B4-BE49-F238E27FC236}">
                <a16:creationId xmlns:a16="http://schemas.microsoft.com/office/drawing/2014/main" id="{915507C8-8CE4-A219-D1B1-30BD1250FC22}"/>
              </a:ext>
            </a:extLst>
          </p:cNvPr>
          <p:cNvSpPr>
            <a:spLocks noChangeArrowheads="1"/>
          </p:cNvSpPr>
          <p:nvPr/>
        </p:nvSpPr>
        <p:spPr bwMode="auto">
          <a:xfrm>
            <a:off x="84582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53" name="Oval 53">
            <a:extLst>
              <a:ext uri="{FF2B5EF4-FFF2-40B4-BE49-F238E27FC236}">
                <a16:creationId xmlns:a16="http://schemas.microsoft.com/office/drawing/2014/main" id="{456EC3C9-E59D-830D-982D-98605A847F38}"/>
              </a:ext>
            </a:extLst>
          </p:cNvPr>
          <p:cNvSpPr>
            <a:spLocks noChangeArrowheads="1"/>
          </p:cNvSpPr>
          <p:nvPr/>
        </p:nvSpPr>
        <p:spPr bwMode="auto">
          <a:xfrm>
            <a:off x="76200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54" name="Oval 54">
            <a:extLst>
              <a:ext uri="{FF2B5EF4-FFF2-40B4-BE49-F238E27FC236}">
                <a16:creationId xmlns:a16="http://schemas.microsoft.com/office/drawing/2014/main" id="{0D9330F5-D89A-DEAB-2930-883D3F458FB7}"/>
              </a:ext>
            </a:extLst>
          </p:cNvPr>
          <p:cNvSpPr>
            <a:spLocks noChangeArrowheads="1"/>
          </p:cNvSpPr>
          <p:nvPr/>
        </p:nvSpPr>
        <p:spPr bwMode="auto">
          <a:xfrm>
            <a:off x="7162800" y="4495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55" name="Oval 55">
            <a:extLst>
              <a:ext uri="{FF2B5EF4-FFF2-40B4-BE49-F238E27FC236}">
                <a16:creationId xmlns:a16="http://schemas.microsoft.com/office/drawing/2014/main" id="{C6253D50-4705-5430-6544-9E2AE3ABB084}"/>
              </a:ext>
            </a:extLst>
          </p:cNvPr>
          <p:cNvSpPr>
            <a:spLocks noChangeArrowheads="1"/>
          </p:cNvSpPr>
          <p:nvPr/>
        </p:nvSpPr>
        <p:spPr bwMode="auto">
          <a:xfrm>
            <a:off x="75438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56" name="Oval 56">
            <a:extLst>
              <a:ext uri="{FF2B5EF4-FFF2-40B4-BE49-F238E27FC236}">
                <a16:creationId xmlns:a16="http://schemas.microsoft.com/office/drawing/2014/main" id="{C4153934-0926-A113-FB41-0D5E073944D3}"/>
              </a:ext>
            </a:extLst>
          </p:cNvPr>
          <p:cNvSpPr>
            <a:spLocks noChangeArrowheads="1"/>
          </p:cNvSpPr>
          <p:nvPr/>
        </p:nvSpPr>
        <p:spPr bwMode="auto">
          <a:xfrm>
            <a:off x="8001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57" name="Oval 57">
            <a:extLst>
              <a:ext uri="{FF2B5EF4-FFF2-40B4-BE49-F238E27FC236}">
                <a16:creationId xmlns:a16="http://schemas.microsoft.com/office/drawing/2014/main" id="{D8B3A17B-2589-A295-8671-01502335A22A}"/>
              </a:ext>
            </a:extLst>
          </p:cNvPr>
          <p:cNvSpPr>
            <a:spLocks noChangeArrowheads="1"/>
          </p:cNvSpPr>
          <p:nvPr/>
        </p:nvSpPr>
        <p:spPr bwMode="auto">
          <a:xfrm>
            <a:off x="73914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58" name="Oval 58">
            <a:extLst>
              <a:ext uri="{FF2B5EF4-FFF2-40B4-BE49-F238E27FC236}">
                <a16:creationId xmlns:a16="http://schemas.microsoft.com/office/drawing/2014/main" id="{3D7201DC-7E92-FDDD-1B29-BE6661B14BA0}"/>
              </a:ext>
            </a:extLst>
          </p:cNvPr>
          <p:cNvSpPr>
            <a:spLocks noChangeArrowheads="1"/>
          </p:cNvSpPr>
          <p:nvPr/>
        </p:nvSpPr>
        <p:spPr bwMode="auto">
          <a:xfrm>
            <a:off x="69342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59" name="Oval 59">
            <a:extLst>
              <a:ext uri="{FF2B5EF4-FFF2-40B4-BE49-F238E27FC236}">
                <a16:creationId xmlns:a16="http://schemas.microsoft.com/office/drawing/2014/main" id="{A66408EB-928A-E136-CAB7-97BF76F4C050}"/>
              </a:ext>
            </a:extLst>
          </p:cNvPr>
          <p:cNvSpPr>
            <a:spLocks noChangeArrowheads="1"/>
          </p:cNvSpPr>
          <p:nvPr/>
        </p:nvSpPr>
        <p:spPr bwMode="auto">
          <a:xfrm>
            <a:off x="66294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60" name="Oval 60">
            <a:extLst>
              <a:ext uri="{FF2B5EF4-FFF2-40B4-BE49-F238E27FC236}">
                <a16:creationId xmlns:a16="http://schemas.microsoft.com/office/drawing/2014/main" id="{C82D4A3F-1CB1-1BAB-0445-A1E5FFC4AA67}"/>
              </a:ext>
            </a:extLst>
          </p:cNvPr>
          <p:cNvSpPr>
            <a:spLocks noChangeArrowheads="1"/>
          </p:cNvSpPr>
          <p:nvPr/>
        </p:nvSpPr>
        <p:spPr bwMode="auto">
          <a:xfrm>
            <a:off x="60198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61" name="Oval 61">
            <a:extLst>
              <a:ext uri="{FF2B5EF4-FFF2-40B4-BE49-F238E27FC236}">
                <a16:creationId xmlns:a16="http://schemas.microsoft.com/office/drawing/2014/main" id="{F5674E67-C443-F3A1-EAEE-EEA714EEB5AE}"/>
              </a:ext>
            </a:extLst>
          </p:cNvPr>
          <p:cNvSpPr>
            <a:spLocks noChangeArrowheads="1"/>
          </p:cNvSpPr>
          <p:nvPr/>
        </p:nvSpPr>
        <p:spPr bwMode="auto">
          <a:xfrm>
            <a:off x="6248400" y="4953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62" name="Oval 62">
            <a:extLst>
              <a:ext uri="{FF2B5EF4-FFF2-40B4-BE49-F238E27FC236}">
                <a16:creationId xmlns:a16="http://schemas.microsoft.com/office/drawing/2014/main" id="{AA02475D-8552-6EAC-C5E9-26F20E1C72C2}"/>
              </a:ext>
            </a:extLst>
          </p:cNvPr>
          <p:cNvSpPr>
            <a:spLocks noChangeArrowheads="1"/>
          </p:cNvSpPr>
          <p:nvPr/>
        </p:nvSpPr>
        <p:spPr bwMode="auto">
          <a:xfrm>
            <a:off x="6477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63" name="Oval 63">
            <a:extLst>
              <a:ext uri="{FF2B5EF4-FFF2-40B4-BE49-F238E27FC236}">
                <a16:creationId xmlns:a16="http://schemas.microsoft.com/office/drawing/2014/main" id="{83C0E7B1-9138-9FE3-09B8-23662861AB50}"/>
              </a:ext>
            </a:extLst>
          </p:cNvPr>
          <p:cNvSpPr>
            <a:spLocks noChangeArrowheads="1"/>
          </p:cNvSpPr>
          <p:nvPr/>
        </p:nvSpPr>
        <p:spPr bwMode="auto">
          <a:xfrm>
            <a:off x="56388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64" name="Oval 64">
            <a:extLst>
              <a:ext uri="{FF2B5EF4-FFF2-40B4-BE49-F238E27FC236}">
                <a16:creationId xmlns:a16="http://schemas.microsoft.com/office/drawing/2014/main" id="{7EAE3D3D-940B-54A9-B01C-3D618C4E5F40}"/>
              </a:ext>
            </a:extLst>
          </p:cNvPr>
          <p:cNvSpPr>
            <a:spLocks noChangeArrowheads="1"/>
          </p:cNvSpPr>
          <p:nvPr/>
        </p:nvSpPr>
        <p:spPr bwMode="auto">
          <a:xfrm>
            <a:off x="55626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65" name="Oval 65">
            <a:extLst>
              <a:ext uri="{FF2B5EF4-FFF2-40B4-BE49-F238E27FC236}">
                <a16:creationId xmlns:a16="http://schemas.microsoft.com/office/drawing/2014/main" id="{91082166-6C68-C110-A210-4392C2938186}"/>
              </a:ext>
            </a:extLst>
          </p:cNvPr>
          <p:cNvSpPr>
            <a:spLocks noChangeArrowheads="1"/>
          </p:cNvSpPr>
          <p:nvPr/>
        </p:nvSpPr>
        <p:spPr bwMode="auto">
          <a:xfrm>
            <a:off x="5029200" y="4267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66" name="Oval 66">
            <a:extLst>
              <a:ext uri="{FF2B5EF4-FFF2-40B4-BE49-F238E27FC236}">
                <a16:creationId xmlns:a16="http://schemas.microsoft.com/office/drawing/2014/main" id="{DDC7961E-BAFB-268D-02CE-CCF5BCFDAC41}"/>
              </a:ext>
            </a:extLst>
          </p:cNvPr>
          <p:cNvSpPr>
            <a:spLocks noChangeArrowheads="1"/>
          </p:cNvSpPr>
          <p:nvPr/>
        </p:nvSpPr>
        <p:spPr bwMode="auto">
          <a:xfrm>
            <a:off x="55626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67" name="Oval 67">
            <a:extLst>
              <a:ext uri="{FF2B5EF4-FFF2-40B4-BE49-F238E27FC236}">
                <a16:creationId xmlns:a16="http://schemas.microsoft.com/office/drawing/2014/main" id="{6A77C68C-D118-72CD-ED0D-9594FF57CBC3}"/>
              </a:ext>
            </a:extLst>
          </p:cNvPr>
          <p:cNvSpPr>
            <a:spLocks noChangeArrowheads="1"/>
          </p:cNvSpPr>
          <p:nvPr/>
        </p:nvSpPr>
        <p:spPr bwMode="auto">
          <a:xfrm>
            <a:off x="5791200" y="3429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68" name="Oval 68">
            <a:extLst>
              <a:ext uri="{FF2B5EF4-FFF2-40B4-BE49-F238E27FC236}">
                <a16:creationId xmlns:a16="http://schemas.microsoft.com/office/drawing/2014/main" id="{A287A9CB-AC60-F7E6-57B2-3DD5A12424E7}"/>
              </a:ext>
            </a:extLst>
          </p:cNvPr>
          <p:cNvSpPr>
            <a:spLocks noChangeArrowheads="1"/>
          </p:cNvSpPr>
          <p:nvPr/>
        </p:nvSpPr>
        <p:spPr bwMode="auto">
          <a:xfrm>
            <a:off x="5257800" y="2971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69" name="Oval 69">
            <a:extLst>
              <a:ext uri="{FF2B5EF4-FFF2-40B4-BE49-F238E27FC236}">
                <a16:creationId xmlns:a16="http://schemas.microsoft.com/office/drawing/2014/main" id="{04F9934A-22B2-E700-582C-8BD0F1CDE043}"/>
              </a:ext>
            </a:extLst>
          </p:cNvPr>
          <p:cNvSpPr>
            <a:spLocks noChangeArrowheads="1"/>
          </p:cNvSpPr>
          <p:nvPr/>
        </p:nvSpPr>
        <p:spPr bwMode="auto">
          <a:xfrm>
            <a:off x="5791200" y="2590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70" name="Oval 70">
            <a:extLst>
              <a:ext uri="{FF2B5EF4-FFF2-40B4-BE49-F238E27FC236}">
                <a16:creationId xmlns:a16="http://schemas.microsoft.com/office/drawing/2014/main" id="{DC26D770-AD0A-94AA-0701-00048D3AC574}"/>
              </a:ext>
            </a:extLst>
          </p:cNvPr>
          <p:cNvSpPr>
            <a:spLocks noChangeArrowheads="1"/>
          </p:cNvSpPr>
          <p:nvPr/>
        </p:nvSpPr>
        <p:spPr bwMode="auto">
          <a:xfrm>
            <a:off x="6248400" y="2438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71" name="Oval 71">
            <a:extLst>
              <a:ext uri="{FF2B5EF4-FFF2-40B4-BE49-F238E27FC236}">
                <a16:creationId xmlns:a16="http://schemas.microsoft.com/office/drawing/2014/main" id="{70BB2272-97AB-2A86-8782-609CF489B1BB}"/>
              </a:ext>
            </a:extLst>
          </p:cNvPr>
          <p:cNvSpPr>
            <a:spLocks noChangeArrowheads="1"/>
          </p:cNvSpPr>
          <p:nvPr/>
        </p:nvSpPr>
        <p:spPr bwMode="auto">
          <a:xfrm>
            <a:off x="5867400" y="182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72" name="Oval 72">
            <a:extLst>
              <a:ext uri="{FF2B5EF4-FFF2-40B4-BE49-F238E27FC236}">
                <a16:creationId xmlns:a16="http://schemas.microsoft.com/office/drawing/2014/main" id="{342A6427-7BC1-A895-0D04-39B1272E5A99}"/>
              </a:ext>
            </a:extLst>
          </p:cNvPr>
          <p:cNvSpPr>
            <a:spLocks noChangeArrowheads="1"/>
          </p:cNvSpPr>
          <p:nvPr/>
        </p:nvSpPr>
        <p:spPr bwMode="auto">
          <a:xfrm>
            <a:off x="65532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73" name="Oval 73">
            <a:extLst>
              <a:ext uri="{FF2B5EF4-FFF2-40B4-BE49-F238E27FC236}">
                <a16:creationId xmlns:a16="http://schemas.microsoft.com/office/drawing/2014/main" id="{EE0B0897-3529-AF94-D4AA-2A155277D5ED}"/>
              </a:ext>
            </a:extLst>
          </p:cNvPr>
          <p:cNvSpPr>
            <a:spLocks noChangeArrowheads="1"/>
          </p:cNvSpPr>
          <p:nvPr/>
        </p:nvSpPr>
        <p:spPr bwMode="auto">
          <a:xfrm>
            <a:off x="5715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74" name="Oval 74">
            <a:extLst>
              <a:ext uri="{FF2B5EF4-FFF2-40B4-BE49-F238E27FC236}">
                <a16:creationId xmlns:a16="http://schemas.microsoft.com/office/drawing/2014/main" id="{EB22744A-B0B7-C0B3-4E39-A6E5B21AB8BD}"/>
              </a:ext>
            </a:extLst>
          </p:cNvPr>
          <p:cNvSpPr>
            <a:spLocks noChangeArrowheads="1"/>
          </p:cNvSpPr>
          <p:nvPr/>
        </p:nvSpPr>
        <p:spPr bwMode="auto">
          <a:xfrm>
            <a:off x="5257800" y="160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75" name="Oval 75">
            <a:extLst>
              <a:ext uri="{FF2B5EF4-FFF2-40B4-BE49-F238E27FC236}">
                <a16:creationId xmlns:a16="http://schemas.microsoft.com/office/drawing/2014/main" id="{E0FBFDBD-5B6C-2A4C-C75B-B2B4B0D74D53}"/>
              </a:ext>
            </a:extLst>
          </p:cNvPr>
          <p:cNvSpPr>
            <a:spLocks noChangeArrowheads="1"/>
          </p:cNvSpPr>
          <p:nvPr/>
        </p:nvSpPr>
        <p:spPr bwMode="auto">
          <a:xfrm>
            <a:off x="5181600" y="2209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76" name="Oval 76">
            <a:extLst>
              <a:ext uri="{FF2B5EF4-FFF2-40B4-BE49-F238E27FC236}">
                <a16:creationId xmlns:a16="http://schemas.microsoft.com/office/drawing/2014/main" id="{45D0F650-F8A0-6000-12FE-2BED9A44B76C}"/>
              </a:ext>
            </a:extLst>
          </p:cNvPr>
          <p:cNvSpPr>
            <a:spLocks noChangeArrowheads="1"/>
          </p:cNvSpPr>
          <p:nvPr/>
        </p:nvSpPr>
        <p:spPr bwMode="auto">
          <a:xfrm>
            <a:off x="4800600" y="2667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77" name="Oval 77">
            <a:extLst>
              <a:ext uri="{FF2B5EF4-FFF2-40B4-BE49-F238E27FC236}">
                <a16:creationId xmlns:a16="http://schemas.microsoft.com/office/drawing/2014/main" id="{56ECF330-0FBD-4809-A8C0-1A1DAD2FD950}"/>
              </a:ext>
            </a:extLst>
          </p:cNvPr>
          <p:cNvSpPr>
            <a:spLocks noChangeArrowheads="1"/>
          </p:cNvSpPr>
          <p:nvPr/>
        </p:nvSpPr>
        <p:spPr bwMode="auto">
          <a:xfrm>
            <a:off x="51816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78" name="Oval 78">
            <a:extLst>
              <a:ext uri="{FF2B5EF4-FFF2-40B4-BE49-F238E27FC236}">
                <a16:creationId xmlns:a16="http://schemas.microsoft.com/office/drawing/2014/main" id="{181282D8-010A-E022-B3D2-396E6C879553}"/>
              </a:ext>
            </a:extLst>
          </p:cNvPr>
          <p:cNvSpPr>
            <a:spLocks noChangeArrowheads="1"/>
          </p:cNvSpPr>
          <p:nvPr/>
        </p:nvSpPr>
        <p:spPr bwMode="auto">
          <a:xfrm>
            <a:off x="4419600" y="3581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79" name="Oval 79">
            <a:extLst>
              <a:ext uri="{FF2B5EF4-FFF2-40B4-BE49-F238E27FC236}">
                <a16:creationId xmlns:a16="http://schemas.microsoft.com/office/drawing/2014/main" id="{3330A105-F52B-4DED-58C4-5EDFB4FD2FD5}"/>
              </a:ext>
            </a:extLst>
          </p:cNvPr>
          <p:cNvSpPr>
            <a:spLocks noChangeArrowheads="1"/>
          </p:cNvSpPr>
          <p:nvPr/>
        </p:nvSpPr>
        <p:spPr bwMode="auto">
          <a:xfrm>
            <a:off x="4343400" y="4419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80" name="Oval 80">
            <a:extLst>
              <a:ext uri="{FF2B5EF4-FFF2-40B4-BE49-F238E27FC236}">
                <a16:creationId xmlns:a16="http://schemas.microsoft.com/office/drawing/2014/main" id="{DD118D69-B589-7C19-2318-E5CCBA503358}"/>
              </a:ext>
            </a:extLst>
          </p:cNvPr>
          <p:cNvSpPr>
            <a:spLocks noChangeArrowheads="1"/>
          </p:cNvSpPr>
          <p:nvPr/>
        </p:nvSpPr>
        <p:spPr bwMode="auto">
          <a:xfrm>
            <a:off x="4572000" y="5257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81" name="Oval 81">
            <a:extLst>
              <a:ext uri="{FF2B5EF4-FFF2-40B4-BE49-F238E27FC236}">
                <a16:creationId xmlns:a16="http://schemas.microsoft.com/office/drawing/2014/main" id="{0673E3E8-A338-724F-87F3-F39648F8D783}"/>
              </a:ext>
            </a:extLst>
          </p:cNvPr>
          <p:cNvSpPr>
            <a:spLocks noChangeArrowheads="1"/>
          </p:cNvSpPr>
          <p:nvPr/>
        </p:nvSpPr>
        <p:spPr bwMode="auto">
          <a:xfrm>
            <a:off x="3886200" y="5638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82" name="Oval 82">
            <a:extLst>
              <a:ext uri="{FF2B5EF4-FFF2-40B4-BE49-F238E27FC236}">
                <a16:creationId xmlns:a16="http://schemas.microsoft.com/office/drawing/2014/main" id="{1CBF0236-3F9E-0CFC-55AC-A503D012E066}"/>
              </a:ext>
            </a:extLst>
          </p:cNvPr>
          <p:cNvSpPr>
            <a:spLocks noChangeArrowheads="1"/>
          </p:cNvSpPr>
          <p:nvPr/>
        </p:nvSpPr>
        <p:spPr bwMode="auto">
          <a:xfrm>
            <a:off x="3429000" y="487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83" name="Oval 83">
            <a:extLst>
              <a:ext uri="{FF2B5EF4-FFF2-40B4-BE49-F238E27FC236}">
                <a16:creationId xmlns:a16="http://schemas.microsoft.com/office/drawing/2014/main" id="{7F962CCD-C55B-DF39-77A5-588C4434F15A}"/>
              </a:ext>
            </a:extLst>
          </p:cNvPr>
          <p:cNvSpPr>
            <a:spLocks noChangeArrowheads="1"/>
          </p:cNvSpPr>
          <p:nvPr/>
        </p:nvSpPr>
        <p:spPr bwMode="auto">
          <a:xfrm>
            <a:off x="3429000" y="3962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84" name="Oval 84">
            <a:extLst>
              <a:ext uri="{FF2B5EF4-FFF2-40B4-BE49-F238E27FC236}">
                <a16:creationId xmlns:a16="http://schemas.microsoft.com/office/drawing/2014/main" id="{6925D00E-34CE-DB66-8C40-9E7AF4472802}"/>
              </a:ext>
            </a:extLst>
          </p:cNvPr>
          <p:cNvSpPr>
            <a:spLocks noChangeArrowheads="1"/>
          </p:cNvSpPr>
          <p:nvPr/>
        </p:nvSpPr>
        <p:spPr bwMode="auto">
          <a:xfrm>
            <a:off x="4038600" y="2743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85" name="Oval 85">
            <a:extLst>
              <a:ext uri="{FF2B5EF4-FFF2-40B4-BE49-F238E27FC236}">
                <a16:creationId xmlns:a16="http://schemas.microsoft.com/office/drawing/2014/main" id="{9662EDA4-7C43-DA86-D7EC-ACBF1275EA6C}"/>
              </a:ext>
            </a:extLst>
          </p:cNvPr>
          <p:cNvSpPr>
            <a:spLocks noChangeArrowheads="1"/>
          </p:cNvSpPr>
          <p:nvPr/>
        </p:nvSpPr>
        <p:spPr bwMode="auto">
          <a:xfrm>
            <a:off x="44196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86" name="Oval 86">
            <a:extLst>
              <a:ext uri="{FF2B5EF4-FFF2-40B4-BE49-F238E27FC236}">
                <a16:creationId xmlns:a16="http://schemas.microsoft.com/office/drawing/2014/main" id="{11A3E674-EB16-EF76-6F99-F5201C9236BD}"/>
              </a:ext>
            </a:extLst>
          </p:cNvPr>
          <p:cNvSpPr>
            <a:spLocks noChangeArrowheads="1"/>
          </p:cNvSpPr>
          <p:nvPr/>
        </p:nvSpPr>
        <p:spPr bwMode="auto">
          <a:xfrm>
            <a:off x="3505200" y="1905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87" name="Oval 87">
            <a:extLst>
              <a:ext uri="{FF2B5EF4-FFF2-40B4-BE49-F238E27FC236}">
                <a16:creationId xmlns:a16="http://schemas.microsoft.com/office/drawing/2014/main" id="{6320EB3E-7B11-8C25-B304-78268377FC5C}"/>
              </a:ext>
            </a:extLst>
          </p:cNvPr>
          <p:cNvSpPr>
            <a:spLocks noChangeArrowheads="1"/>
          </p:cNvSpPr>
          <p:nvPr/>
        </p:nvSpPr>
        <p:spPr bwMode="auto">
          <a:xfrm>
            <a:off x="3352800" y="3048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88" name="Oval 88">
            <a:extLst>
              <a:ext uri="{FF2B5EF4-FFF2-40B4-BE49-F238E27FC236}">
                <a16:creationId xmlns:a16="http://schemas.microsoft.com/office/drawing/2014/main" id="{C66082EF-8BE5-9D19-C6A5-54BCEAA23E7F}"/>
              </a:ext>
            </a:extLst>
          </p:cNvPr>
          <p:cNvSpPr>
            <a:spLocks noChangeArrowheads="1"/>
          </p:cNvSpPr>
          <p:nvPr/>
        </p:nvSpPr>
        <p:spPr bwMode="auto">
          <a:xfrm>
            <a:off x="22860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90" name="Oval 90">
            <a:extLst>
              <a:ext uri="{FF2B5EF4-FFF2-40B4-BE49-F238E27FC236}">
                <a16:creationId xmlns:a16="http://schemas.microsoft.com/office/drawing/2014/main" id="{B74AE751-CC53-5E27-F2CA-49EE5A4FAA81}"/>
              </a:ext>
            </a:extLst>
          </p:cNvPr>
          <p:cNvSpPr>
            <a:spLocks noChangeArrowheads="1"/>
          </p:cNvSpPr>
          <p:nvPr/>
        </p:nvSpPr>
        <p:spPr bwMode="auto">
          <a:xfrm>
            <a:off x="2362200" y="3505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91" name="Oval 91">
            <a:extLst>
              <a:ext uri="{FF2B5EF4-FFF2-40B4-BE49-F238E27FC236}">
                <a16:creationId xmlns:a16="http://schemas.microsoft.com/office/drawing/2014/main" id="{52C13C05-D9B0-A586-404D-D07F49E66F67}"/>
              </a:ext>
            </a:extLst>
          </p:cNvPr>
          <p:cNvSpPr>
            <a:spLocks noChangeArrowheads="1"/>
          </p:cNvSpPr>
          <p:nvPr/>
        </p:nvSpPr>
        <p:spPr bwMode="auto">
          <a:xfrm>
            <a:off x="2514600" y="2286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92" name="Oval 92">
            <a:extLst>
              <a:ext uri="{FF2B5EF4-FFF2-40B4-BE49-F238E27FC236}">
                <a16:creationId xmlns:a16="http://schemas.microsoft.com/office/drawing/2014/main" id="{98954432-917B-09C7-9B94-75AD14D2135B}"/>
              </a:ext>
            </a:extLst>
          </p:cNvPr>
          <p:cNvSpPr>
            <a:spLocks noChangeArrowheads="1"/>
          </p:cNvSpPr>
          <p:nvPr/>
        </p:nvSpPr>
        <p:spPr bwMode="auto">
          <a:xfrm>
            <a:off x="2667000" y="121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293" name="Oval 93">
            <a:extLst>
              <a:ext uri="{FF2B5EF4-FFF2-40B4-BE49-F238E27FC236}">
                <a16:creationId xmlns:a16="http://schemas.microsoft.com/office/drawing/2014/main" id="{1D5ECBA1-1B62-03F8-1091-F3EBE5FB0001}"/>
              </a:ext>
            </a:extLst>
          </p:cNvPr>
          <p:cNvSpPr>
            <a:spLocks noChangeArrowheads="1"/>
          </p:cNvSpPr>
          <p:nvPr/>
        </p:nvSpPr>
        <p:spPr bwMode="auto">
          <a:xfrm>
            <a:off x="4114800" y="106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51294" name="Group 94">
            <a:extLst>
              <a:ext uri="{FF2B5EF4-FFF2-40B4-BE49-F238E27FC236}">
                <a16:creationId xmlns:a16="http://schemas.microsoft.com/office/drawing/2014/main" id="{6407A188-0EB4-3D37-98CB-87BA244F4FB3}"/>
              </a:ext>
            </a:extLst>
          </p:cNvPr>
          <p:cNvGrpSpPr>
            <a:grpSpLocks/>
          </p:cNvGrpSpPr>
          <p:nvPr/>
        </p:nvGrpSpPr>
        <p:grpSpPr bwMode="auto">
          <a:xfrm>
            <a:off x="5735638" y="2047875"/>
            <a:ext cx="2819400" cy="2895600"/>
            <a:chOff x="3744" y="4464"/>
            <a:chExt cx="1776" cy="1824"/>
          </a:xfrm>
        </p:grpSpPr>
        <p:sp>
          <p:nvSpPr>
            <p:cNvPr id="51304" name="Oval 95">
              <a:extLst>
                <a:ext uri="{FF2B5EF4-FFF2-40B4-BE49-F238E27FC236}">
                  <a16:creationId xmlns:a16="http://schemas.microsoft.com/office/drawing/2014/main" id="{22203D0C-FE91-B2BE-0635-E2EBE5F6A3B1}"/>
                </a:ext>
              </a:extLst>
            </p:cNvPr>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51305" name="Group 96">
              <a:extLst>
                <a:ext uri="{FF2B5EF4-FFF2-40B4-BE49-F238E27FC236}">
                  <a16:creationId xmlns:a16="http://schemas.microsoft.com/office/drawing/2014/main" id="{B6DEB068-CCFA-FC04-F01E-EA574EB7C1B8}"/>
                </a:ext>
              </a:extLst>
            </p:cNvPr>
            <p:cNvGrpSpPr>
              <a:grpSpLocks/>
            </p:cNvGrpSpPr>
            <p:nvPr/>
          </p:nvGrpSpPr>
          <p:grpSpPr bwMode="auto">
            <a:xfrm>
              <a:off x="4491" y="5231"/>
              <a:ext cx="288" cy="288"/>
              <a:chOff x="4486" y="3484"/>
              <a:chExt cx="288" cy="288"/>
            </a:xfrm>
          </p:grpSpPr>
          <p:sp>
            <p:nvSpPr>
              <p:cNvPr id="51306" name="Oval 97">
                <a:extLst>
                  <a:ext uri="{FF2B5EF4-FFF2-40B4-BE49-F238E27FC236}">
                    <a16:creationId xmlns:a16="http://schemas.microsoft.com/office/drawing/2014/main" id="{58F7CFC7-C248-7C56-8559-EC0C9F41C0B3}"/>
                  </a:ext>
                </a:extLst>
              </p:cNvPr>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307" name="Line 98">
                <a:extLst>
                  <a:ext uri="{FF2B5EF4-FFF2-40B4-BE49-F238E27FC236}">
                    <a16:creationId xmlns:a16="http://schemas.microsoft.com/office/drawing/2014/main" id="{0B771C9F-1AAE-D38B-3771-F8A1BB023406}"/>
                  </a:ext>
                </a:extLst>
              </p:cNvPr>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8" name="Line 99">
                <a:extLst>
                  <a:ext uri="{FF2B5EF4-FFF2-40B4-BE49-F238E27FC236}">
                    <a16:creationId xmlns:a16="http://schemas.microsoft.com/office/drawing/2014/main" id="{FF24B2E9-91B1-6DEF-6EF7-63C406A2B3E8}"/>
                  </a:ext>
                </a:extLst>
              </p:cNvPr>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51295" name="AutoShape 100">
            <a:extLst>
              <a:ext uri="{FF2B5EF4-FFF2-40B4-BE49-F238E27FC236}">
                <a16:creationId xmlns:a16="http://schemas.microsoft.com/office/drawing/2014/main" id="{A457065F-37C4-6B13-F505-A1281080E9D5}"/>
              </a:ext>
            </a:extLst>
          </p:cNvPr>
          <p:cNvSpPr>
            <a:spLocks noChangeArrowheads="1"/>
          </p:cNvSpPr>
          <p:nvPr/>
        </p:nvSpPr>
        <p:spPr bwMode="auto">
          <a:xfrm>
            <a:off x="8991600" y="914400"/>
            <a:ext cx="1447800" cy="609600"/>
          </a:xfrm>
          <a:prstGeom prst="roundRect">
            <a:avLst>
              <a:gd name="adj" fmla="val 16667"/>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Region of</a:t>
            </a:r>
          </a:p>
          <a:p>
            <a:pPr algn="ctr" eaLnBrk="1" hangingPunct="1"/>
            <a:r>
              <a:rPr lang="en-US" altLang="en-US" sz="1600">
                <a:solidFill>
                  <a:srgbClr val="000000"/>
                </a:solidFill>
                <a:cs typeface="Arial" panose="020B0604020202020204" pitchFamily="34" charset="0"/>
              </a:rPr>
              <a:t>interest</a:t>
            </a:r>
          </a:p>
        </p:txBody>
      </p:sp>
      <p:sp>
        <p:nvSpPr>
          <p:cNvPr id="51296" name="AutoShape 101">
            <a:extLst>
              <a:ext uri="{FF2B5EF4-FFF2-40B4-BE49-F238E27FC236}">
                <a16:creationId xmlns:a16="http://schemas.microsoft.com/office/drawing/2014/main" id="{B595077C-247C-3CFA-0B90-6696F60038A6}"/>
              </a:ext>
            </a:extLst>
          </p:cNvPr>
          <p:cNvSpPr>
            <a:spLocks noChangeArrowheads="1"/>
          </p:cNvSpPr>
          <p:nvPr/>
        </p:nvSpPr>
        <p:spPr bwMode="auto">
          <a:xfrm>
            <a:off x="8991600" y="1600200"/>
            <a:ext cx="1447800" cy="609600"/>
          </a:xfrm>
          <a:prstGeom prst="roundRect">
            <a:avLst>
              <a:gd name="adj" fmla="val 16667"/>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solidFill>
                  <a:srgbClr val="000000"/>
                </a:solidFill>
                <a:cs typeface="Arial" panose="020B0604020202020204" pitchFamily="34" charset="0"/>
              </a:rPr>
              <a:t>Center of</a:t>
            </a:r>
          </a:p>
          <a:p>
            <a:pPr algn="ctr" eaLnBrk="1" hangingPunct="1"/>
            <a:r>
              <a:rPr lang="en-US" altLang="en-US" sz="1600">
                <a:solidFill>
                  <a:srgbClr val="000000"/>
                </a:solidFill>
                <a:cs typeface="Arial" panose="020B0604020202020204" pitchFamily="34" charset="0"/>
              </a:rPr>
              <a:t>mass</a:t>
            </a:r>
          </a:p>
        </p:txBody>
      </p:sp>
      <p:grpSp>
        <p:nvGrpSpPr>
          <p:cNvPr id="4" name="Group 102">
            <a:extLst>
              <a:ext uri="{FF2B5EF4-FFF2-40B4-BE49-F238E27FC236}">
                <a16:creationId xmlns:a16="http://schemas.microsoft.com/office/drawing/2014/main" id="{03E59525-2466-644E-3F2F-34DA2460C53F}"/>
              </a:ext>
            </a:extLst>
          </p:cNvPr>
          <p:cNvGrpSpPr>
            <a:grpSpLocks/>
          </p:cNvGrpSpPr>
          <p:nvPr/>
        </p:nvGrpSpPr>
        <p:grpSpPr bwMode="auto">
          <a:xfrm>
            <a:off x="6913563" y="3265488"/>
            <a:ext cx="457200" cy="457200"/>
            <a:chOff x="4486" y="3484"/>
            <a:chExt cx="288" cy="288"/>
          </a:xfrm>
        </p:grpSpPr>
        <p:sp>
          <p:nvSpPr>
            <p:cNvPr id="51301" name="Oval 103">
              <a:extLst>
                <a:ext uri="{FF2B5EF4-FFF2-40B4-BE49-F238E27FC236}">
                  <a16:creationId xmlns:a16="http://schemas.microsoft.com/office/drawing/2014/main" id="{D4894FE2-51CE-E501-00FC-9A3797B9F823}"/>
                </a:ext>
              </a:extLst>
            </p:cNvPr>
            <p:cNvSpPr>
              <a:spLocks noChangeArrowheads="1"/>
            </p:cNvSpPr>
            <p:nvPr/>
          </p:nvSpPr>
          <p:spPr bwMode="auto">
            <a:xfrm>
              <a:off x="4560" y="3552"/>
              <a:ext cx="144" cy="144"/>
            </a:xfrm>
            <a:prstGeom prst="ellipse">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1302" name="Line 104">
              <a:extLst>
                <a:ext uri="{FF2B5EF4-FFF2-40B4-BE49-F238E27FC236}">
                  <a16:creationId xmlns:a16="http://schemas.microsoft.com/office/drawing/2014/main" id="{3CA85738-03F0-AA82-E224-255EBD4C1902}"/>
                </a:ext>
              </a:extLst>
            </p:cNvPr>
            <p:cNvSpPr>
              <a:spLocks noChangeShapeType="1"/>
            </p:cNvSpPr>
            <p:nvPr/>
          </p:nvSpPr>
          <p:spPr bwMode="auto">
            <a:xfrm>
              <a:off x="4632" y="3484"/>
              <a:ext cx="0" cy="288"/>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3" name="Line 105">
              <a:extLst>
                <a:ext uri="{FF2B5EF4-FFF2-40B4-BE49-F238E27FC236}">
                  <a16:creationId xmlns:a16="http://schemas.microsoft.com/office/drawing/2014/main" id="{F692C11F-E967-98A9-3829-E4F4268E69DE}"/>
                </a:ext>
              </a:extLst>
            </p:cNvPr>
            <p:cNvSpPr>
              <a:spLocks noChangeShapeType="1"/>
            </p:cNvSpPr>
            <p:nvPr/>
          </p:nvSpPr>
          <p:spPr bwMode="auto">
            <a:xfrm rot="-5400000">
              <a:off x="4630" y="3482"/>
              <a:ext cx="0" cy="288"/>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300" name="Title 110">
            <a:extLst>
              <a:ext uri="{FF2B5EF4-FFF2-40B4-BE49-F238E27FC236}">
                <a16:creationId xmlns:a16="http://schemas.microsoft.com/office/drawing/2014/main" id="{5F23B0F6-2041-C035-92D7-6BB97144964C}"/>
              </a:ext>
            </a:extLst>
          </p:cNvPr>
          <p:cNvSpPr>
            <a:spLocks noGrp="1"/>
          </p:cNvSpPr>
          <p:nvPr>
            <p:ph type="title"/>
          </p:nvPr>
        </p:nvSpPr>
        <p:spPr>
          <a:xfrm>
            <a:off x="609600" y="133740"/>
            <a:ext cx="10972800" cy="733410"/>
          </a:xfrm>
        </p:spPr>
        <p:txBody>
          <a:bodyPr/>
          <a:lstStyle/>
          <a:p>
            <a:r>
              <a:rPr lang="en-US" altLang="en-US" dirty="0">
                <a:solidFill>
                  <a:srgbClr val="000000"/>
                </a:solidFill>
                <a:latin typeface="+mj-lt"/>
                <a:ea typeface="+mj-ea"/>
              </a:rPr>
              <a:t>Mean shift</a:t>
            </a:r>
          </a:p>
        </p:txBody>
      </p:sp>
    </p:spTree>
    <p:extLst>
      <p:ext uri="{BB962C8B-B14F-4D97-AF65-F5344CB8AC3E}">
        <p14:creationId xmlns:p14="http://schemas.microsoft.com/office/powerpoint/2010/main" val="33095702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2"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6D09F-E3AF-D5AE-9ED6-1B04D345B821}"/>
            </a:ext>
          </a:extLst>
        </p:cNvPr>
        <p:cNvGrpSpPr/>
        <p:nvPr/>
      </p:nvGrpSpPr>
      <p:grpSpPr>
        <a:xfrm>
          <a:off x="0" y="0"/>
          <a:ext cx="0" cy="0"/>
          <a:chOff x="0" y="0"/>
          <a:chExt cx="0" cy="0"/>
        </a:xfrm>
      </p:grpSpPr>
      <p:sp>
        <p:nvSpPr>
          <p:cNvPr id="4100" name="Oval 9">
            <a:extLst>
              <a:ext uri="{FF2B5EF4-FFF2-40B4-BE49-F238E27FC236}">
                <a16:creationId xmlns:a16="http://schemas.microsoft.com/office/drawing/2014/main" id="{409C294C-481D-DA6F-A5FF-244B300F8EB3}"/>
              </a:ext>
            </a:extLst>
          </p:cNvPr>
          <p:cNvSpPr>
            <a:spLocks noChangeArrowheads="1"/>
          </p:cNvSpPr>
          <p:nvPr/>
        </p:nvSpPr>
        <p:spPr bwMode="auto">
          <a:xfrm>
            <a:off x="9144000" y="5584825"/>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01" name="Oval 10">
            <a:extLst>
              <a:ext uri="{FF2B5EF4-FFF2-40B4-BE49-F238E27FC236}">
                <a16:creationId xmlns:a16="http://schemas.microsoft.com/office/drawing/2014/main" id="{97D21C99-E449-AA91-6E7C-ED19F3EBA9C5}"/>
              </a:ext>
            </a:extLst>
          </p:cNvPr>
          <p:cNvSpPr>
            <a:spLocks noChangeArrowheads="1"/>
          </p:cNvSpPr>
          <p:nvPr/>
        </p:nvSpPr>
        <p:spPr bwMode="auto">
          <a:xfrm>
            <a:off x="8915400" y="5334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02" name="Oval 11">
            <a:extLst>
              <a:ext uri="{FF2B5EF4-FFF2-40B4-BE49-F238E27FC236}">
                <a16:creationId xmlns:a16="http://schemas.microsoft.com/office/drawing/2014/main" id="{C0E66995-A68D-54B6-D846-260005040AD5}"/>
              </a:ext>
            </a:extLst>
          </p:cNvPr>
          <p:cNvSpPr>
            <a:spLocks noChangeArrowheads="1"/>
          </p:cNvSpPr>
          <p:nvPr/>
        </p:nvSpPr>
        <p:spPr bwMode="auto">
          <a:xfrm>
            <a:off x="9144000" y="5105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03" name="Oval 12">
            <a:extLst>
              <a:ext uri="{FF2B5EF4-FFF2-40B4-BE49-F238E27FC236}">
                <a16:creationId xmlns:a16="http://schemas.microsoft.com/office/drawing/2014/main" id="{B49765F4-E5E0-A78E-3A3F-AE8994B35093}"/>
              </a:ext>
            </a:extLst>
          </p:cNvPr>
          <p:cNvSpPr>
            <a:spLocks noChangeArrowheads="1"/>
          </p:cNvSpPr>
          <p:nvPr/>
        </p:nvSpPr>
        <p:spPr bwMode="auto">
          <a:xfrm>
            <a:off x="8991600" y="5867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04" name="Oval 13">
            <a:extLst>
              <a:ext uri="{FF2B5EF4-FFF2-40B4-BE49-F238E27FC236}">
                <a16:creationId xmlns:a16="http://schemas.microsoft.com/office/drawing/2014/main" id="{D4E097DD-9461-370C-DED7-3265AE806B57}"/>
              </a:ext>
            </a:extLst>
          </p:cNvPr>
          <p:cNvSpPr>
            <a:spLocks noChangeArrowheads="1"/>
          </p:cNvSpPr>
          <p:nvPr/>
        </p:nvSpPr>
        <p:spPr bwMode="auto">
          <a:xfrm>
            <a:off x="8610600" y="55626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05" name="Oval 14">
            <a:extLst>
              <a:ext uri="{FF2B5EF4-FFF2-40B4-BE49-F238E27FC236}">
                <a16:creationId xmlns:a16="http://schemas.microsoft.com/office/drawing/2014/main" id="{48AD94FE-041A-8C56-8AAB-17AFB217E26B}"/>
              </a:ext>
            </a:extLst>
          </p:cNvPr>
          <p:cNvSpPr>
            <a:spLocks noChangeArrowheads="1"/>
          </p:cNvSpPr>
          <p:nvPr/>
        </p:nvSpPr>
        <p:spPr bwMode="auto">
          <a:xfrm>
            <a:off x="8534400" y="5029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06" name="Oval 15">
            <a:extLst>
              <a:ext uri="{FF2B5EF4-FFF2-40B4-BE49-F238E27FC236}">
                <a16:creationId xmlns:a16="http://schemas.microsoft.com/office/drawing/2014/main" id="{440B897E-BFF2-5C6A-644A-B1482312564F}"/>
              </a:ext>
            </a:extLst>
          </p:cNvPr>
          <p:cNvSpPr>
            <a:spLocks noChangeArrowheads="1"/>
          </p:cNvSpPr>
          <p:nvPr/>
        </p:nvSpPr>
        <p:spPr bwMode="auto">
          <a:xfrm>
            <a:off x="8915400" y="4953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07" name="Oval 16">
            <a:extLst>
              <a:ext uri="{FF2B5EF4-FFF2-40B4-BE49-F238E27FC236}">
                <a16:creationId xmlns:a16="http://schemas.microsoft.com/office/drawing/2014/main" id="{50F46751-E6ED-6319-449B-E03E9B9BC1F6}"/>
              </a:ext>
            </a:extLst>
          </p:cNvPr>
          <p:cNvSpPr>
            <a:spLocks noChangeArrowheads="1"/>
          </p:cNvSpPr>
          <p:nvPr/>
        </p:nvSpPr>
        <p:spPr bwMode="auto">
          <a:xfrm>
            <a:off x="8686800" y="4724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08" name="Oval 17">
            <a:extLst>
              <a:ext uri="{FF2B5EF4-FFF2-40B4-BE49-F238E27FC236}">
                <a16:creationId xmlns:a16="http://schemas.microsoft.com/office/drawing/2014/main" id="{CF805E66-4319-5D09-331B-DF4BC435B1D7}"/>
              </a:ext>
            </a:extLst>
          </p:cNvPr>
          <p:cNvSpPr>
            <a:spLocks noChangeArrowheads="1"/>
          </p:cNvSpPr>
          <p:nvPr/>
        </p:nvSpPr>
        <p:spPr bwMode="auto">
          <a:xfrm>
            <a:off x="9067800" y="4495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09" name="Oval 18">
            <a:extLst>
              <a:ext uri="{FF2B5EF4-FFF2-40B4-BE49-F238E27FC236}">
                <a16:creationId xmlns:a16="http://schemas.microsoft.com/office/drawing/2014/main" id="{79212491-20B5-EBB8-F197-AA8B73967E79}"/>
              </a:ext>
            </a:extLst>
          </p:cNvPr>
          <p:cNvSpPr>
            <a:spLocks noChangeArrowheads="1"/>
          </p:cNvSpPr>
          <p:nvPr/>
        </p:nvSpPr>
        <p:spPr bwMode="auto">
          <a:xfrm>
            <a:off x="9144000" y="4114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10" name="Oval 19">
            <a:extLst>
              <a:ext uri="{FF2B5EF4-FFF2-40B4-BE49-F238E27FC236}">
                <a16:creationId xmlns:a16="http://schemas.microsoft.com/office/drawing/2014/main" id="{0DCAB578-F044-2D1E-625C-6D87AFF47969}"/>
              </a:ext>
            </a:extLst>
          </p:cNvPr>
          <p:cNvSpPr>
            <a:spLocks noChangeArrowheads="1"/>
          </p:cNvSpPr>
          <p:nvPr/>
        </p:nvSpPr>
        <p:spPr bwMode="auto">
          <a:xfrm>
            <a:off x="8001000" y="5867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11" name="Oval 20">
            <a:extLst>
              <a:ext uri="{FF2B5EF4-FFF2-40B4-BE49-F238E27FC236}">
                <a16:creationId xmlns:a16="http://schemas.microsoft.com/office/drawing/2014/main" id="{2173D146-0766-49A2-32A3-0AA917856292}"/>
              </a:ext>
            </a:extLst>
          </p:cNvPr>
          <p:cNvSpPr>
            <a:spLocks noChangeArrowheads="1"/>
          </p:cNvSpPr>
          <p:nvPr/>
        </p:nvSpPr>
        <p:spPr bwMode="auto">
          <a:xfrm>
            <a:off x="8229600" y="5334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12" name="Oval 21">
            <a:extLst>
              <a:ext uri="{FF2B5EF4-FFF2-40B4-BE49-F238E27FC236}">
                <a16:creationId xmlns:a16="http://schemas.microsoft.com/office/drawing/2014/main" id="{C0E2624D-094F-6C7E-F1A6-2EBDAB9327C5}"/>
              </a:ext>
            </a:extLst>
          </p:cNvPr>
          <p:cNvSpPr>
            <a:spLocks noChangeArrowheads="1"/>
          </p:cNvSpPr>
          <p:nvPr/>
        </p:nvSpPr>
        <p:spPr bwMode="auto">
          <a:xfrm>
            <a:off x="7696200" y="4876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13" name="Oval 22">
            <a:extLst>
              <a:ext uri="{FF2B5EF4-FFF2-40B4-BE49-F238E27FC236}">
                <a16:creationId xmlns:a16="http://schemas.microsoft.com/office/drawing/2014/main" id="{839C8CC7-CAF7-7B33-74D2-8074F13CD2AD}"/>
              </a:ext>
            </a:extLst>
          </p:cNvPr>
          <p:cNvSpPr>
            <a:spLocks noChangeArrowheads="1"/>
          </p:cNvSpPr>
          <p:nvPr/>
        </p:nvSpPr>
        <p:spPr bwMode="auto">
          <a:xfrm>
            <a:off x="8229600" y="4495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14" name="Oval 23">
            <a:extLst>
              <a:ext uri="{FF2B5EF4-FFF2-40B4-BE49-F238E27FC236}">
                <a16:creationId xmlns:a16="http://schemas.microsoft.com/office/drawing/2014/main" id="{AC1F475A-A024-95DE-8AC7-2BD953609432}"/>
              </a:ext>
            </a:extLst>
          </p:cNvPr>
          <p:cNvSpPr>
            <a:spLocks noChangeArrowheads="1"/>
          </p:cNvSpPr>
          <p:nvPr/>
        </p:nvSpPr>
        <p:spPr bwMode="auto">
          <a:xfrm>
            <a:off x="8686800" y="4343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15" name="Oval 24">
            <a:extLst>
              <a:ext uri="{FF2B5EF4-FFF2-40B4-BE49-F238E27FC236}">
                <a16:creationId xmlns:a16="http://schemas.microsoft.com/office/drawing/2014/main" id="{9F6AF3D6-0926-71F1-BB5A-B9FE8BF445FD}"/>
              </a:ext>
            </a:extLst>
          </p:cNvPr>
          <p:cNvSpPr>
            <a:spLocks noChangeArrowheads="1"/>
          </p:cNvSpPr>
          <p:nvPr/>
        </p:nvSpPr>
        <p:spPr bwMode="auto">
          <a:xfrm>
            <a:off x="8305800" y="3733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16" name="Oval 27">
            <a:extLst>
              <a:ext uri="{FF2B5EF4-FFF2-40B4-BE49-F238E27FC236}">
                <a16:creationId xmlns:a16="http://schemas.microsoft.com/office/drawing/2014/main" id="{8AF22155-BAD2-2805-C65A-2BCAB806DC9E}"/>
              </a:ext>
            </a:extLst>
          </p:cNvPr>
          <p:cNvSpPr>
            <a:spLocks noChangeArrowheads="1"/>
          </p:cNvSpPr>
          <p:nvPr/>
        </p:nvSpPr>
        <p:spPr bwMode="auto">
          <a:xfrm>
            <a:off x="7620000" y="41148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17" name="Oval 28">
            <a:extLst>
              <a:ext uri="{FF2B5EF4-FFF2-40B4-BE49-F238E27FC236}">
                <a16:creationId xmlns:a16="http://schemas.microsoft.com/office/drawing/2014/main" id="{D9867231-F641-ACC5-BE20-350A88ADBA28}"/>
              </a:ext>
            </a:extLst>
          </p:cNvPr>
          <p:cNvSpPr>
            <a:spLocks noChangeArrowheads="1"/>
          </p:cNvSpPr>
          <p:nvPr/>
        </p:nvSpPr>
        <p:spPr bwMode="auto">
          <a:xfrm>
            <a:off x="7239000" y="4572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18" name="Oval 29">
            <a:extLst>
              <a:ext uri="{FF2B5EF4-FFF2-40B4-BE49-F238E27FC236}">
                <a16:creationId xmlns:a16="http://schemas.microsoft.com/office/drawing/2014/main" id="{5F4547BF-7A50-C5CE-7512-FA41383216EF}"/>
              </a:ext>
            </a:extLst>
          </p:cNvPr>
          <p:cNvSpPr>
            <a:spLocks noChangeArrowheads="1"/>
          </p:cNvSpPr>
          <p:nvPr/>
        </p:nvSpPr>
        <p:spPr bwMode="auto">
          <a:xfrm>
            <a:off x="7620000" y="5410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19" name="Oval 30">
            <a:extLst>
              <a:ext uri="{FF2B5EF4-FFF2-40B4-BE49-F238E27FC236}">
                <a16:creationId xmlns:a16="http://schemas.microsoft.com/office/drawing/2014/main" id="{4A58AB14-2FB0-53CB-33A5-CFD515A47C39}"/>
              </a:ext>
            </a:extLst>
          </p:cNvPr>
          <p:cNvSpPr>
            <a:spLocks noChangeArrowheads="1"/>
          </p:cNvSpPr>
          <p:nvPr/>
        </p:nvSpPr>
        <p:spPr bwMode="auto">
          <a:xfrm>
            <a:off x="6858000" y="54864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20" name="Oval 31">
            <a:extLst>
              <a:ext uri="{FF2B5EF4-FFF2-40B4-BE49-F238E27FC236}">
                <a16:creationId xmlns:a16="http://schemas.microsoft.com/office/drawing/2014/main" id="{5E3C01EB-644D-6219-6464-8F879C9C8805}"/>
              </a:ext>
            </a:extLst>
          </p:cNvPr>
          <p:cNvSpPr>
            <a:spLocks noChangeArrowheads="1"/>
          </p:cNvSpPr>
          <p:nvPr/>
        </p:nvSpPr>
        <p:spPr bwMode="auto">
          <a:xfrm>
            <a:off x="6477000" y="46482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21" name="Oval 32">
            <a:extLst>
              <a:ext uri="{FF2B5EF4-FFF2-40B4-BE49-F238E27FC236}">
                <a16:creationId xmlns:a16="http://schemas.microsoft.com/office/drawing/2014/main" id="{CB050285-9D7E-C2F5-592D-567F1DB4BF1C}"/>
              </a:ext>
            </a:extLst>
          </p:cNvPr>
          <p:cNvSpPr>
            <a:spLocks noChangeArrowheads="1"/>
          </p:cNvSpPr>
          <p:nvPr/>
        </p:nvSpPr>
        <p:spPr bwMode="auto">
          <a:xfrm>
            <a:off x="6858000" y="3810000"/>
            <a:ext cx="152400" cy="152400"/>
          </a:xfrm>
          <a:prstGeom prst="ellipse">
            <a:avLst/>
          </a:pr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4122" name="Group 33">
            <a:extLst>
              <a:ext uri="{FF2B5EF4-FFF2-40B4-BE49-F238E27FC236}">
                <a16:creationId xmlns:a16="http://schemas.microsoft.com/office/drawing/2014/main" id="{146C22AB-F7F2-B841-6E48-5C1D93F2FBC6}"/>
              </a:ext>
            </a:extLst>
          </p:cNvPr>
          <p:cNvGrpSpPr>
            <a:grpSpLocks/>
          </p:cNvGrpSpPr>
          <p:nvPr/>
        </p:nvGrpSpPr>
        <p:grpSpPr bwMode="auto">
          <a:xfrm>
            <a:off x="6553200" y="3429000"/>
            <a:ext cx="2819400" cy="2895600"/>
            <a:chOff x="3744" y="4464"/>
            <a:chExt cx="1776" cy="1824"/>
          </a:xfrm>
        </p:grpSpPr>
        <p:sp>
          <p:nvSpPr>
            <p:cNvPr id="4137" name="Oval 34">
              <a:extLst>
                <a:ext uri="{FF2B5EF4-FFF2-40B4-BE49-F238E27FC236}">
                  <a16:creationId xmlns:a16="http://schemas.microsoft.com/office/drawing/2014/main" id="{CD7F2BFE-422A-CCB7-03AF-3FE2B5463A64}"/>
                </a:ext>
              </a:extLst>
            </p:cNvPr>
            <p:cNvSpPr>
              <a:spLocks noChangeArrowheads="1"/>
            </p:cNvSpPr>
            <p:nvPr/>
          </p:nvSpPr>
          <p:spPr bwMode="auto">
            <a:xfrm>
              <a:off x="3744" y="4464"/>
              <a:ext cx="1776" cy="1824"/>
            </a:xfrm>
            <a:prstGeom prst="ellipse">
              <a:avLst/>
            </a:prstGeom>
            <a:noFill/>
            <a:ln w="28575">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grpSp>
          <p:nvGrpSpPr>
            <p:cNvPr id="4138" name="Group 35">
              <a:extLst>
                <a:ext uri="{FF2B5EF4-FFF2-40B4-BE49-F238E27FC236}">
                  <a16:creationId xmlns:a16="http://schemas.microsoft.com/office/drawing/2014/main" id="{E9C591FB-6841-BB06-0FAD-5EC1CBB4DB8E}"/>
                </a:ext>
              </a:extLst>
            </p:cNvPr>
            <p:cNvGrpSpPr>
              <a:grpSpLocks/>
            </p:cNvGrpSpPr>
            <p:nvPr/>
          </p:nvGrpSpPr>
          <p:grpSpPr bwMode="auto">
            <a:xfrm>
              <a:off x="4491" y="5231"/>
              <a:ext cx="288" cy="288"/>
              <a:chOff x="4486" y="3484"/>
              <a:chExt cx="288" cy="288"/>
            </a:xfrm>
          </p:grpSpPr>
          <p:sp>
            <p:nvSpPr>
              <p:cNvPr id="4139" name="Oval 36">
                <a:extLst>
                  <a:ext uri="{FF2B5EF4-FFF2-40B4-BE49-F238E27FC236}">
                    <a16:creationId xmlns:a16="http://schemas.microsoft.com/office/drawing/2014/main" id="{58228E77-7DD9-7519-36A5-C4A6B5DC2F77}"/>
                  </a:ext>
                </a:extLst>
              </p:cNvPr>
              <p:cNvSpPr>
                <a:spLocks noChangeArrowheads="1"/>
              </p:cNvSpPr>
              <p:nvPr/>
            </p:nvSpPr>
            <p:spPr bwMode="auto">
              <a:xfrm>
                <a:off x="4560" y="3552"/>
                <a:ext cx="144" cy="144"/>
              </a:xfrm>
              <a:prstGeom prst="ellipse">
                <a:avLst/>
              </a:prstGeom>
              <a:noFill/>
              <a:ln w="1905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40" name="Line 37">
                <a:extLst>
                  <a:ext uri="{FF2B5EF4-FFF2-40B4-BE49-F238E27FC236}">
                    <a16:creationId xmlns:a16="http://schemas.microsoft.com/office/drawing/2014/main" id="{8F8E6EBD-5999-D402-A783-3A95C025CF56}"/>
                  </a:ext>
                </a:extLst>
              </p:cNvPr>
              <p:cNvSpPr>
                <a:spLocks noChangeShapeType="1"/>
              </p:cNvSpPr>
              <p:nvPr/>
            </p:nvSpPr>
            <p:spPr bwMode="auto">
              <a:xfrm>
                <a:off x="4632" y="3484"/>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1" name="Line 38">
                <a:extLst>
                  <a:ext uri="{FF2B5EF4-FFF2-40B4-BE49-F238E27FC236}">
                    <a16:creationId xmlns:a16="http://schemas.microsoft.com/office/drawing/2014/main" id="{0B9B047F-3CFE-B991-B449-C90937C56023}"/>
                  </a:ext>
                </a:extLst>
              </p:cNvPr>
              <p:cNvSpPr>
                <a:spLocks noChangeShapeType="1"/>
              </p:cNvSpPr>
              <p:nvPr/>
            </p:nvSpPr>
            <p:spPr bwMode="auto">
              <a:xfrm rot="-5400000">
                <a:off x="4630" y="3482"/>
                <a:ext cx="0" cy="288"/>
              </a:xfrm>
              <a:prstGeom prst="line">
                <a:avLst/>
              </a:prstGeom>
              <a:noFill/>
              <a:ln w="9525">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123" name="Group 39">
            <a:extLst>
              <a:ext uri="{FF2B5EF4-FFF2-40B4-BE49-F238E27FC236}">
                <a16:creationId xmlns:a16="http://schemas.microsoft.com/office/drawing/2014/main" id="{19B0C194-D97D-9D7C-4723-EBECE9CD7D10}"/>
              </a:ext>
            </a:extLst>
          </p:cNvPr>
          <p:cNvGrpSpPr>
            <a:grpSpLocks/>
          </p:cNvGrpSpPr>
          <p:nvPr/>
        </p:nvGrpSpPr>
        <p:grpSpPr bwMode="auto">
          <a:xfrm>
            <a:off x="8305800" y="4800600"/>
            <a:ext cx="457200" cy="457200"/>
            <a:chOff x="4486" y="3484"/>
            <a:chExt cx="288" cy="288"/>
          </a:xfrm>
        </p:grpSpPr>
        <p:sp>
          <p:nvSpPr>
            <p:cNvPr id="4134" name="Oval 40">
              <a:extLst>
                <a:ext uri="{FF2B5EF4-FFF2-40B4-BE49-F238E27FC236}">
                  <a16:creationId xmlns:a16="http://schemas.microsoft.com/office/drawing/2014/main" id="{00CA8E02-B87C-1875-27B2-3171762405FA}"/>
                </a:ext>
              </a:extLst>
            </p:cNvPr>
            <p:cNvSpPr>
              <a:spLocks noChangeArrowheads="1"/>
            </p:cNvSpPr>
            <p:nvPr/>
          </p:nvSpPr>
          <p:spPr bwMode="auto">
            <a:xfrm>
              <a:off x="4560" y="3552"/>
              <a:ext cx="144" cy="144"/>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35" name="Line 41">
              <a:extLst>
                <a:ext uri="{FF2B5EF4-FFF2-40B4-BE49-F238E27FC236}">
                  <a16:creationId xmlns:a16="http://schemas.microsoft.com/office/drawing/2014/main" id="{5BD3E05B-017D-057F-7640-C8AE695399C1}"/>
                </a:ext>
              </a:extLst>
            </p:cNvPr>
            <p:cNvSpPr>
              <a:spLocks noChangeShapeType="1"/>
            </p:cNvSpPr>
            <p:nvPr/>
          </p:nvSpPr>
          <p:spPr bwMode="auto">
            <a:xfrm>
              <a:off x="4632" y="3484"/>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6" name="Line 42">
              <a:extLst>
                <a:ext uri="{FF2B5EF4-FFF2-40B4-BE49-F238E27FC236}">
                  <a16:creationId xmlns:a16="http://schemas.microsoft.com/office/drawing/2014/main" id="{D16F6620-BCDB-57F4-C72C-335497782F91}"/>
                </a:ext>
              </a:extLst>
            </p:cNvPr>
            <p:cNvSpPr>
              <a:spLocks noChangeShapeType="1"/>
            </p:cNvSpPr>
            <p:nvPr/>
          </p:nvSpPr>
          <p:spPr bwMode="auto">
            <a:xfrm rot="-5400000">
              <a:off x="4630" y="3482"/>
              <a:ext cx="0" cy="2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2140" name="Line 44">
            <a:extLst>
              <a:ext uri="{FF2B5EF4-FFF2-40B4-BE49-F238E27FC236}">
                <a16:creationId xmlns:a16="http://schemas.microsoft.com/office/drawing/2014/main" id="{6C6C2E63-EFCB-3BB2-91BC-EA0D36FF03A0}"/>
              </a:ext>
            </a:extLst>
          </p:cNvPr>
          <p:cNvSpPr>
            <a:spLocks noChangeShapeType="1"/>
          </p:cNvSpPr>
          <p:nvPr/>
        </p:nvSpPr>
        <p:spPr bwMode="auto">
          <a:xfrm flipV="1">
            <a:off x="6172200" y="4800600"/>
            <a:ext cx="1828800" cy="152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25" name="AutoShape 47">
            <a:extLst>
              <a:ext uri="{FF2B5EF4-FFF2-40B4-BE49-F238E27FC236}">
                <a16:creationId xmlns:a16="http://schemas.microsoft.com/office/drawing/2014/main" id="{C37E6383-0366-548F-46E3-5EC97AC568F8}"/>
              </a:ext>
            </a:extLst>
          </p:cNvPr>
          <p:cNvSpPr>
            <a:spLocks noChangeArrowheads="1"/>
          </p:cNvSpPr>
          <p:nvPr/>
        </p:nvSpPr>
        <p:spPr bwMode="auto">
          <a:xfrm rot="1015650">
            <a:off x="7972425" y="4876800"/>
            <a:ext cx="533400" cy="152400"/>
          </a:xfrm>
          <a:prstGeom prst="rightArrow">
            <a:avLst>
              <a:gd name="adj1" fmla="val 50000"/>
              <a:gd name="adj2" fmla="val 87500"/>
            </a:avLst>
          </a:prstGeom>
          <a:solidFill>
            <a:srgbClr val="33CCFF"/>
          </a:solidFill>
          <a:ln w="28575">
            <a:solidFill>
              <a:srgbClr val="FF99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26" name="Text Box 48">
            <a:extLst>
              <a:ext uri="{FF2B5EF4-FFF2-40B4-BE49-F238E27FC236}">
                <a16:creationId xmlns:a16="http://schemas.microsoft.com/office/drawing/2014/main" id="{22FC2180-13FB-2D0E-B8A6-C8ACF8A70D12}"/>
              </a:ext>
            </a:extLst>
          </p:cNvPr>
          <p:cNvSpPr txBox="1">
            <a:spLocks noChangeArrowheads="1"/>
          </p:cNvSpPr>
          <p:nvPr/>
        </p:nvSpPr>
        <p:spPr bwMode="auto">
          <a:xfrm>
            <a:off x="954833" y="1224529"/>
            <a:ext cx="5562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u="sng" dirty="0">
                <a:solidFill>
                  <a:srgbClr val="000000"/>
                </a:solidFill>
                <a:cs typeface="Arial" panose="020B0604020202020204" pitchFamily="34" charset="0"/>
              </a:rPr>
              <a:t>Simple Mean Shift procedure</a:t>
            </a:r>
            <a:r>
              <a:rPr lang="en-US" altLang="en-US" sz="2400" dirty="0">
                <a:solidFill>
                  <a:srgbClr val="000000"/>
                </a:solidFill>
                <a:cs typeface="Arial" panose="020B0604020202020204" pitchFamily="34" charset="0"/>
              </a:rPr>
              <a:t>:</a:t>
            </a:r>
          </a:p>
          <a:p>
            <a:pPr eaLnBrk="1" hangingPunct="1">
              <a:buFontTx/>
              <a:buChar char="•"/>
            </a:pPr>
            <a:r>
              <a:rPr lang="en-US" altLang="en-US" sz="2400" dirty="0">
                <a:solidFill>
                  <a:srgbClr val="000000"/>
                </a:solidFill>
                <a:cs typeface="Arial" panose="020B0604020202020204" pitchFamily="34" charset="0"/>
              </a:rPr>
              <a:t> Compute mean shift vector</a:t>
            </a:r>
          </a:p>
          <a:p>
            <a:pPr eaLnBrk="1" hangingPunct="1">
              <a:buFontTx/>
              <a:buChar char="•"/>
            </a:pPr>
            <a:endParaRPr lang="en-US" altLang="en-US" sz="2400" dirty="0">
              <a:solidFill>
                <a:srgbClr val="000000"/>
              </a:solidFill>
              <a:cs typeface="Arial" panose="020B0604020202020204" pitchFamily="34" charset="0"/>
            </a:endParaRPr>
          </a:p>
          <a:p>
            <a:pPr eaLnBrk="1" hangingPunct="1">
              <a:buFontTx/>
              <a:buChar char="•"/>
            </a:pPr>
            <a:r>
              <a:rPr lang="en-US" altLang="en-US" sz="2400" dirty="0">
                <a:solidFill>
                  <a:srgbClr val="000000"/>
                </a:solidFill>
                <a:cs typeface="Arial" panose="020B0604020202020204" pitchFamily="34" charset="0"/>
              </a:rPr>
              <a:t>Translate the Kernel window by </a:t>
            </a:r>
            <a:r>
              <a:rPr lang="en-US" altLang="en-US" sz="2400" b="1" dirty="0">
                <a:solidFill>
                  <a:srgbClr val="000000"/>
                </a:solidFill>
                <a:cs typeface="Arial" panose="020B0604020202020204" pitchFamily="34" charset="0"/>
              </a:rPr>
              <a:t>m(x)</a:t>
            </a:r>
            <a:endParaRPr lang="en-US" altLang="en-US" sz="2400" dirty="0">
              <a:solidFill>
                <a:srgbClr val="000000"/>
              </a:solidFill>
              <a:cs typeface="Arial" panose="020B0604020202020204" pitchFamily="34" charset="0"/>
            </a:endParaRPr>
          </a:p>
        </p:txBody>
      </p:sp>
      <p:graphicFrame>
        <p:nvGraphicFramePr>
          <p:cNvPr id="4098" name="Object 49">
            <a:extLst>
              <a:ext uri="{FF2B5EF4-FFF2-40B4-BE49-F238E27FC236}">
                <a16:creationId xmlns:a16="http://schemas.microsoft.com/office/drawing/2014/main" id="{6809E40E-F52E-57EF-4098-0D92AAE67CF9}"/>
              </a:ext>
            </a:extLst>
          </p:cNvPr>
          <p:cNvGraphicFramePr>
            <a:graphicFrameLocks noChangeAspect="1"/>
          </p:cNvGraphicFramePr>
          <p:nvPr/>
        </p:nvGraphicFramePr>
        <p:xfrm>
          <a:off x="1981200" y="3657600"/>
          <a:ext cx="4343400" cy="2471738"/>
        </p:xfrm>
        <a:graphic>
          <a:graphicData uri="http://schemas.openxmlformats.org/presentationml/2006/ole">
            <mc:AlternateContent xmlns:mc="http://schemas.openxmlformats.org/markup-compatibility/2006">
              <mc:Choice xmlns:v="urn:schemas-microsoft-com:vml" Requires="v">
                <p:oleObj name="Equation" r:id="rId3" imgW="1917360" imgH="1091880" progId="Equation.DSMT4">
                  <p:embed/>
                </p:oleObj>
              </mc:Choice>
              <mc:Fallback>
                <p:oleObj name="Equation" r:id="rId3" imgW="1917360" imgH="1091880" progId="Equation.DSMT4">
                  <p:embed/>
                  <p:pic>
                    <p:nvPicPr>
                      <p:cNvPr id="4098"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657600"/>
                        <a:ext cx="4343400" cy="247173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52">
            <a:extLst>
              <a:ext uri="{FF2B5EF4-FFF2-40B4-BE49-F238E27FC236}">
                <a16:creationId xmlns:a16="http://schemas.microsoft.com/office/drawing/2014/main" id="{C800BC56-75E3-DEEB-B0A3-5DAEAEC07D70}"/>
              </a:ext>
            </a:extLst>
          </p:cNvPr>
          <p:cNvGraphicFramePr>
            <a:graphicFrameLocks noChangeAspect="1"/>
          </p:cNvGraphicFramePr>
          <p:nvPr/>
        </p:nvGraphicFramePr>
        <p:xfrm>
          <a:off x="8501743" y="2725737"/>
          <a:ext cx="1531937" cy="322263"/>
        </p:xfrm>
        <a:graphic>
          <a:graphicData uri="http://schemas.openxmlformats.org/presentationml/2006/ole">
            <mc:AlternateContent xmlns:mc="http://schemas.openxmlformats.org/markup-compatibility/2006">
              <mc:Choice xmlns:v="urn:schemas-microsoft-com:vml" Requires="v">
                <p:oleObj name="Equation" r:id="rId5" imgW="965160" imgH="203040" progId="Equation.DSMT4">
                  <p:embed/>
                </p:oleObj>
              </mc:Choice>
              <mc:Fallback>
                <p:oleObj name="Equation" r:id="rId5" imgW="965160" imgH="203040" progId="Equation.DSMT4">
                  <p:embed/>
                  <p:pic>
                    <p:nvPicPr>
                      <p:cNvPr id="4099" name="Object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1743" y="2725737"/>
                        <a:ext cx="1531937" cy="3222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42" name="Line 46">
            <a:extLst>
              <a:ext uri="{FF2B5EF4-FFF2-40B4-BE49-F238E27FC236}">
                <a16:creationId xmlns:a16="http://schemas.microsoft.com/office/drawing/2014/main" id="{CC4FD228-DBC1-4F38-445E-8BE24086E069}"/>
              </a:ext>
            </a:extLst>
          </p:cNvPr>
          <p:cNvSpPr>
            <a:spLocks noChangeShapeType="1"/>
          </p:cNvSpPr>
          <p:nvPr/>
        </p:nvSpPr>
        <p:spPr bwMode="auto">
          <a:xfrm flipV="1">
            <a:off x="5638800" y="5029200"/>
            <a:ext cx="2895600" cy="533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2151" name="Rectangle 55">
            <a:extLst>
              <a:ext uri="{FF2B5EF4-FFF2-40B4-BE49-F238E27FC236}">
                <a16:creationId xmlns:a16="http://schemas.microsoft.com/office/drawing/2014/main" id="{093E5EC2-640E-0BD1-2386-95580EB06552}"/>
              </a:ext>
            </a:extLst>
          </p:cNvPr>
          <p:cNvSpPr>
            <a:spLocks noChangeArrowheads="1"/>
          </p:cNvSpPr>
          <p:nvPr/>
        </p:nvSpPr>
        <p:spPr bwMode="auto">
          <a:xfrm>
            <a:off x="3200400" y="3429000"/>
            <a:ext cx="2438400" cy="28194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2152" name="Rectangle 56">
            <a:extLst>
              <a:ext uri="{FF2B5EF4-FFF2-40B4-BE49-F238E27FC236}">
                <a16:creationId xmlns:a16="http://schemas.microsoft.com/office/drawing/2014/main" id="{CA786352-9495-E281-1DF3-D4B3E05571C6}"/>
              </a:ext>
            </a:extLst>
          </p:cNvPr>
          <p:cNvSpPr>
            <a:spLocks noChangeArrowheads="1"/>
          </p:cNvSpPr>
          <p:nvPr/>
        </p:nvSpPr>
        <p:spPr bwMode="auto">
          <a:xfrm>
            <a:off x="5867400" y="4572000"/>
            <a:ext cx="381000" cy="609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4132" name="Title 117">
            <a:extLst>
              <a:ext uri="{FF2B5EF4-FFF2-40B4-BE49-F238E27FC236}">
                <a16:creationId xmlns:a16="http://schemas.microsoft.com/office/drawing/2014/main" id="{726C39D7-A47B-9B9D-1741-24D68C5E75AF}"/>
              </a:ext>
            </a:extLst>
          </p:cNvPr>
          <p:cNvSpPr>
            <a:spLocks noGrp="1"/>
          </p:cNvSpPr>
          <p:nvPr>
            <p:ph type="title"/>
          </p:nvPr>
        </p:nvSpPr>
        <p:spPr/>
        <p:txBody>
          <a:bodyPr/>
          <a:lstStyle/>
          <a:p>
            <a:r>
              <a:rPr lang="en-US" altLang="he-IL" dirty="0">
                <a:solidFill>
                  <a:srgbClr val="000000"/>
                </a:solidFill>
                <a:latin typeface="+mj-lt"/>
                <a:ea typeface="+mj-ea"/>
              </a:rPr>
              <a:t>Computing the Mean Shift</a:t>
            </a:r>
            <a:endParaRPr lang="en-US" altLang="en-US" dirty="0">
              <a:solidFill>
                <a:srgbClr val="000000"/>
              </a:solidFill>
              <a:latin typeface="+mj-lt"/>
              <a:ea typeface="+mj-ea"/>
            </a:endParaRPr>
          </a:p>
        </p:txBody>
      </p:sp>
    </p:spTree>
    <p:extLst>
      <p:ext uri="{BB962C8B-B14F-4D97-AF65-F5344CB8AC3E}">
        <p14:creationId xmlns:p14="http://schemas.microsoft.com/office/powerpoint/2010/main" val="2282410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1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21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2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51" grpId="0" animBg="1"/>
      <p:bldP spid="13215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510D-73B4-A7A1-7863-798635C30E73}"/>
            </a:ext>
          </a:extLst>
        </p:cNvPr>
        <p:cNvGrpSpPr/>
        <p:nvPr/>
      </p:nvGrpSpPr>
      <p:grpSpPr>
        <a:xfrm>
          <a:off x="0" y="0"/>
          <a:ext cx="0" cy="0"/>
          <a:chOff x="0" y="0"/>
          <a:chExt cx="0" cy="0"/>
        </a:xfrm>
      </p:grpSpPr>
      <p:sp>
        <p:nvSpPr>
          <p:cNvPr id="52226" name="Oval 2">
            <a:extLst>
              <a:ext uri="{FF2B5EF4-FFF2-40B4-BE49-F238E27FC236}">
                <a16:creationId xmlns:a16="http://schemas.microsoft.com/office/drawing/2014/main" id="{3B71735C-C629-25E1-7535-14343D1A73BB}"/>
              </a:ext>
            </a:extLst>
          </p:cNvPr>
          <p:cNvSpPr>
            <a:spLocks noChangeArrowheads="1"/>
          </p:cNvSpPr>
          <p:nvPr/>
        </p:nvSpPr>
        <p:spPr bwMode="auto">
          <a:xfrm>
            <a:off x="7086600" y="3429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27" name="Oval 3">
            <a:extLst>
              <a:ext uri="{FF2B5EF4-FFF2-40B4-BE49-F238E27FC236}">
                <a16:creationId xmlns:a16="http://schemas.microsoft.com/office/drawing/2014/main" id="{01C26AB9-91FC-0E88-E9F8-7F360ED11222}"/>
              </a:ext>
            </a:extLst>
          </p:cNvPr>
          <p:cNvSpPr>
            <a:spLocks noChangeArrowheads="1"/>
          </p:cNvSpPr>
          <p:nvPr/>
        </p:nvSpPr>
        <p:spPr bwMode="auto">
          <a:xfrm>
            <a:off x="7292975" y="3429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28" name="Oval 4">
            <a:extLst>
              <a:ext uri="{FF2B5EF4-FFF2-40B4-BE49-F238E27FC236}">
                <a16:creationId xmlns:a16="http://schemas.microsoft.com/office/drawing/2014/main" id="{843EACF1-C74B-4186-AA7E-5069655BBFBE}"/>
              </a:ext>
            </a:extLst>
          </p:cNvPr>
          <p:cNvSpPr>
            <a:spLocks noChangeArrowheads="1"/>
          </p:cNvSpPr>
          <p:nvPr/>
        </p:nvSpPr>
        <p:spPr bwMode="auto">
          <a:xfrm>
            <a:off x="7216775" y="32766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29" name="Oval 5">
            <a:extLst>
              <a:ext uri="{FF2B5EF4-FFF2-40B4-BE49-F238E27FC236}">
                <a16:creationId xmlns:a16="http://schemas.microsoft.com/office/drawing/2014/main" id="{5A2125A7-80F4-BECC-1CDC-EE0F1260A44F}"/>
              </a:ext>
            </a:extLst>
          </p:cNvPr>
          <p:cNvSpPr>
            <a:spLocks noChangeArrowheads="1"/>
          </p:cNvSpPr>
          <p:nvPr/>
        </p:nvSpPr>
        <p:spPr bwMode="auto">
          <a:xfrm>
            <a:off x="6964363" y="3221038"/>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30" name="Oval 6">
            <a:extLst>
              <a:ext uri="{FF2B5EF4-FFF2-40B4-BE49-F238E27FC236}">
                <a16:creationId xmlns:a16="http://schemas.microsoft.com/office/drawing/2014/main" id="{CB36D634-2EB8-1EB5-4E8E-55BF584BFBC7}"/>
              </a:ext>
            </a:extLst>
          </p:cNvPr>
          <p:cNvSpPr>
            <a:spLocks noChangeArrowheads="1"/>
          </p:cNvSpPr>
          <p:nvPr/>
        </p:nvSpPr>
        <p:spPr bwMode="auto">
          <a:xfrm>
            <a:off x="7205663" y="3592513"/>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31" name="Oval 7">
            <a:extLst>
              <a:ext uri="{FF2B5EF4-FFF2-40B4-BE49-F238E27FC236}">
                <a16:creationId xmlns:a16="http://schemas.microsoft.com/office/drawing/2014/main" id="{52E8708A-BE3B-2B16-32F8-E31257865BE8}"/>
              </a:ext>
            </a:extLst>
          </p:cNvPr>
          <p:cNvSpPr>
            <a:spLocks noChangeArrowheads="1"/>
          </p:cNvSpPr>
          <p:nvPr/>
        </p:nvSpPr>
        <p:spPr bwMode="auto">
          <a:xfrm>
            <a:off x="6978650" y="3592513"/>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32" name="Oval 8">
            <a:extLst>
              <a:ext uri="{FF2B5EF4-FFF2-40B4-BE49-F238E27FC236}">
                <a16:creationId xmlns:a16="http://schemas.microsoft.com/office/drawing/2014/main" id="{CCD715BA-565F-7FB0-757B-7E71970B7067}"/>
              </a:ext>
            </a:extLst>
          </p:cNvPr>
          <p:cNvSpPr>
            <a:spLocks noChangeArrowheads="1"/>
          </p:cNvSpPr>
          <p:nvPr/>
        </p:nvSpPr>
        <p:spPr bwMode="auto">
          <a:xfrm>
            <a:off x="7456488" y="3614738"/>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33" name="Oval 9">
            <a:extLst>
              <a:ext uri="{FF2B5EF4-FFF2-40B4-BE49-F238E27FC236}">
                <a16:creationId xmlns:a16="http://schemas.microsoft.com/office/drawing/2014/main" id="{DDFA5123-2F07-27B6-CBFB-A404158D93F9}"/>
              </a:ext>
            </a:extLst>
          </p:cNvPr>
          <p:cNvSpPr>
            <a:spLocks noChangeArrowheads="1"/>
          </p:cNvSpPr>
          <p:nvPr/>
        </p:nvSpPr>
        <p:spPr bwMode="auto">
          <a:xfrm>
            <a:off x="6846888" y="3429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34" name="Oval 10">
            <a:extLst>
              <a:ext uri="{FF2B5EF4-FFF2-40B4-BE49-F238E27FC236}">
                <a16:creationId xmlns:a16="http://schemas.microsoft.com/office/drawing/2014/main" id="{6C7B1629-3BED-29AF-CEC4-73187858EFB9}"/>
              </a:ext>
            </a:extLst>
          </p:cNvPr>
          <p:cNvSpPr>
            <a:spLocks noChangeArrowheads="1"/>
          </p:cNvSpPr>
          <p:nvPr/>
        </p:nvSpPr>
        <p:spPr bwMode="auto">
          <a:xfrm>
            <a:off x="7586663" y="3429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35" name="Oval 11">
            <a:extLst>
              <a:ext uri="{FF2B5EF4-FFF2-40B4-BE49-F238E27FC236}">
                <a16:creationId xmlns:a16="http://schemas.microsoft.com/office/drawing/2014/main" id="{5ED8D0AA-56CB-A661-3CA8-F78D020FB6D9}"/>
              </a:ext>
            </a:extLst>
          </p:cNvPr>
          <p:cNvSpPr>
            <a:spLocks noChangeArrowheads="1"/>
          </p:cNvSpPr>
          <p:nvPr/>
        </p:nvSpPr>
        <p:spPr bwMode="auto">
          <a:xfrm>
            <a:off x="7445375" y="314325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36" name="Oval 12">
            <a:extLst>
              <a:ext uri="{FF2B5EF4-FFF2-40B4-BE49-F238E27FC236}">
                <a16:creationId xmlns:a16="http://schemas.microsoft.com/office/drawing/2014/main" id="{96E54D90-E464-DD4E-3809-7D89EC011127}"/>
              </a:ext>
            </a:extLst>
          </p:cNvPr>
          <p:cNvSpPr>
            <a:spLocks noChangeArrowheads="1"/>
          </p:cNvSpPr>
          <p:nvPr/>
        </p:nvSpPr>
        <p:spPr bwMode="auto">
          <a:xfrm>
            <a:off x="7162800" y="3048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37" name="Oval 13">
            <a:extLst>
              <a:ext uri="{FF2B5EF4-FFF2-40B4-BE49-F238E27FC236}">
                <a16:creationId xmlns:a16="http://schemas.microsoft.com/office/drawing/2014/main" id="{993CF20A-4979-93E8-FA34-35A0902C58BA}"/>
              </a:ext>
            </a:extLst>
          </p:cNvPr>
          <p:cNvSpPr>
            <a:spLocks noChangeArrowheads="1"/>
          </p:cNvSpPr>
          <p:nvPr/>
        </p:nvSpPr>
        <p:spPr bwMode="auto">
          <a:xfrm>
            <a:off x="7315200" y="3810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38" name="Oval 14">
            <a:extLst>
              <a:ext uri="{FF2B5EF4-FFF2-40B4-BE49-F238E27FC236}">
                <a16:creationId xmlns:a16="http://schemas.microsoft.com/office/drawing/2014/main" id="{A4920CEF-7360-C6FF-7C40-23EA7F3D5507}"/>
              </a:ext>
            </a:extLst>
          </p:cNvPr>
          <p:cNvSpPr>
            <a:spLocks noChangeArrowheads="1"/>
          </p:cNvSpPr>
          <p:nvPr/>
        </p:nvSpPr>
        <p:spPr bwMode="auto">
          <a:xfrm>
            <a:off x="7010400" y="3830638"/>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39" name="Oval 15">
            <a:extLst>
              <a:ext uri="{FF2B5EF4-FFF2-40B4-BE49-F238E27FC236}">
                <a16:creationId xmlns:a16="http://schemas.microsoft.com/office/drawing/2014/main" id="{9E72C36D-6193-BBE8-231D-850D5FB12DA6}"/>
              </a:ext>
            </a:extLst>
          </p:cNvPr>
          <p:cNvSpPr>
            <a:spLocks noChangeArrowheads="1"/>
          </p:cNvSpPr>
          <p:nvPr/>
        </p:nvSpPr>
        <p:spPr bwMode="auto">
          <a:xfrm>
            <a:off x="6705600" y="3679825"/>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40" name="Oval 16">
            <a:extLst>
              <a:ext uri="{FF2B5EF4-FFF2-40B4-BE49-F238E27FC236}">
                <a16:creationId xmlns:a16="http://schemas.microsoft.com/office/drawing/2014/main" id="{FE5F0C4B-83F4-6A7C-706B-4994871B8211}"/>
              </a:ext>
            </a:extLst>
          </p:cNvPr>
          <p:cNvSpPr>
            <a:spLocks noChangeArrowheads="1"/>
          </p:cNvSpPr>
          <p:nvPr/>
        </p:nvSpPr>
        <p:spPr bwMode="auto">
          <a:xfrm>
            <a:off x="6477000" y="3429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41" name="Oval 17">
            <a:extLst>
              <a:ext uri="{FF2B5EF4-FFF2-40B4-BE49-F238E27FC236}">
                <a16:creationId xmlns:a16="http://schemas.microsoft.com/office/drawing/2014/main" id="{B6D024EE-9056-4CC4-87C3-A404D36A4525}"/>
              </a:ext>
            </a:extLst>
          </p:cNvPr>
          <p:cNvSpPr>
            <a:spLocks noChangeArrowheads="1"/>
          </p:cNvSpPr>
          <p:nvPr/>
        </p:nvSpPr>
        <p:spPr bwMode="auto">
          <a:xfrm>
            <a:off x="6705600" y="3200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42" name="Oval 18">
            <a:extLst>
              <a:ext uri="{FF2B5EF4-FFF2-40B4-BE49-F238E27FC236}">
                <a16:creationId xmlns:a16="http://schemas.microsoft.com/office/drawing/2014/main" id="{B6415E33-165B-9FDC-C62B-F066CE993D7A}"/>
              </a:ext>
            </a:extLst>
          </p:cNvPr>
          <p:cNvSpPr>
            <a:spLocks noChangeArrowheads="1"/>
          </p:cNvSpPr>
          <p:nvPr/>
        </p:nvSpPr>
        <p:spPr bwMode="auto">
          <a:xfrm>
            <a:off x="7772400" y="36576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43" name="Oval 19">
            <a:extLst>
              <a:ext uri="{FF2B5EF4-FFF2-40B4-BE49-F238E27FC236}">
                <a16:creationId xmlns:a16="http://schemas.microsoft.com/office/drawing/2014/main" id="{82D6123D-ABF7-5029-427F-A90D54A41229}"/>
              </a:ext>
            </a:extLst>
          </p:cNvPr>
          <p:cNvSpPr>
            <a:spLocks noChangeArrowheads="1"/>
          </p:cNvSpPr>
          <p:nvPr/>
        </p:nvSpPr>
        <p:spPr bwMode="auto">
          <a:xfrm>
            <a:off x="7696200" y="3962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44" name="Oval 20">
            <a:extLst>
              <a:ext uri="{FF2B5EF4-FFF2-40B4-BE49-F238E27FC236}">
                <a16:creationId xmlns:a16="http://schemas.microsoft.com/office/drawing/2014/main" id="{65BADF54-4914-517C-ABD6-9A670A9E7B1C}"/>
              </a:ext>
            </a:extLst>
          </p:cNvPr>
          <p:cNvSpPr>
            <a:spLocks noChangeArrowheads="1"/>
          </p:cNvSpPr>
          <p:nvPr/>
        </p:nvSpPr>
        <p:spPr bwMode="auto">
          <a:xfrm>
            <a:off x="7412038" y="4094163"/>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45" name="Oval 21">
            <a:extLst>
              <a:ext uri="{FF2B5EF4-FFF2-40B4-BE49-F238E27FC236}">
                <a16:creationId xmlns:a16="http://schemas.microsoft.com/office/drawing/2014/main" id="{25DCEF9D-4AA3-08A0-DB86-36897B3FBCFA}"/>
              </a:ext>
            </a:extLst>
          </p:cNvPr>
          <p:cNvSpPr>
            <a:spLocks noChangeArrowheads="1"/>
          </p:cNvSpPr>
          <p:nvPr/>
        </p:nvSpPr>
        <p:spPr bwMode="auto">
          <a:xfrm>
            <a:off x="7010400" y="4114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46" name="Oval 22">
            <a:extLst>
              <a:ext uri="{FF2B5EF4-FFF2-40B4-BE49-F238E27FC236}">
                <a16:creationId xmlns:a16="http://schemas.microsoft.com/office/drawing/2014/main" id="{5CE99CB3-1B82-1BAE-55AF-74DF1F571F68}"/>
              </a:ext>
            </a:extLst>
          </p:cNvPr>
          <p:cNvSpPr>
            <a:spLocks noChangeArrowheads="1"/>
          </p:cNvSpPr>
          <p:nvPr/>
        </p:nvSpPr>
        <p:spPr bwMode="auto">
          <a:xfrm>
            <a:off x="6553200" y="3962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47" name="Oval 23">
            <a:extLst>
              <a:ext uri="{FF2B5EF4-FFF2-40B4-BE49-F238E27FC236}">
                <a16:creationId xmlns:a16="http://schemas.microsoft.com/office/drawing/2014/main" id="{2865A15A-353A-14B8-761F-846897370C51}"/>
              </a:ext>
            </a:extLst>
          </p:cNvPr>
          <p:cNvSpPr>
            <a:spLocks noChangeArrowheads="1"/>
          </p:cNvSpPr>
          <p:nvPr/>
        </p:nvSpPr>
        <p:spPr bwMode="auto">
          <a:xfrm>
            <a:off x="6172200" y="36576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48" name="Oval 24">
            <a:extLst>
              <a:ext uri="{FF2B5EF4-FFF2-40B4-BE49-F238E27FC236}">
                <a16:creationId xmlns:a16="http://schemas.microsoft.com/office/drawing/2014/main" id="{003E9AB2-9450-B3A8-CB16-0DA519F047E3}"/>
              </a:ext>
            </a:extLst>
          </p:cNvPr>
          <p:cNvSpPr>
            <a:spLocks noChangeArrowheads="1"/>
          </p:cNvSpPr>
          <p:nvPr/>
        </p:nvSpPr>
        <p:spPr bwMode="auto">
          <a:xfrm>
            <a:off x="6096000" y="3124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49" name="Oval 25">
            <a:extLst>
              <a:ext uri="{FF2B5EF4-FFF2-40B4-BE49-F238E27FC236}">
                <a16:creationId xmlns:a16="http://schemas.microsoft.com/office/drawing/2014/main" id="{5E34A948-2B70-1715-A668-C61A23B6AC63}"/>
              </a:ext>
            </a:extLst>
          </p:cNvPr>
          <p:cNvSpPr>
            <a:spLocks noChangeArrowheads="1"/>
          </p:cNvSpPr>
          <p:nvPr/>
        </p:nvSpPr>
        <p:spPr bwMode="auto">
          <a:xfrm>
            <a:off x="6477000" y="3048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50" name="Oval 26">
            <a:extLst>
              <a:ext uri="{FF2B5EF4-FFF2-40B4-BE49-F238E27FC236}">
                <a16:creationId xmlns:a16="http://schemas.microsoft.com/office/drawing/2014/main" id="{CF4D0B4A-DB1E-3339-0207-C4DE6AFC3D76}"/>
              </a:ext>
            </a:extLst>
          </p:cNvPr>
          <p:cNvSpPr>
            <a:spLocks noChangeArrowheads="1"/>
          </p:cNvSpPr>
          <p:nvPr/>
        </p:nvSpPr>
        <p:spPr bwMode="auto">
          <a:xfrm>
            <a:off x="6858000" y="2819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51" name="Oval 27">
            <a:extLst>
              <a:ext uri="{FF2B5EF4-FFF2-40B4-BE49-F238E27FC236}">
                <a16:creationId xmlns:a16="http://schemas.microsoft.com/office/drawing/2014/main" id="{D1098E6B-0936-D760-F562-3A592AB8ADC8}"/>
              </a:ext>
            </a:extLst>
          </p:cNvPr>
          <p:cNvSpPr>
            <a:spLocks noChangeArrowheads="1"/>
          </p:cNvSpPr>
          <p:nvPr/>
        </p:nvSpPr>
        <p:spPr bwMode="auto">
          <a:xfrm>
            <a:off x="7445375" y="2819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52" name="Oval 28">
            <a:extLst>
              <a:ext uri="{FF2B5EF4-FFF2-40B4-BE49-F238E27FC236}">
                <a16:creationId xmlns:a16="http://schemas.microsoft.com/office/drawing/2014/main" id="{07F65435-8E35-9267-FD80-4511EC50237B}"/>
              </a:ext>
            </a:extLst>
          </p:cNvPr>
          <p:cNvSpPr>
            <a:spLocks noChangeArrowheads="1"/>
          </p:cNvSpPr>
          <p:nvPr/>
        </p:nvSpPr>
        <p:spPr bwMode="auto">
          <a:xfrm>
            <a:off x="7162800" y="25146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53" name="Oval 29">
            <a:extLst>
              <a:ext uri="{FF2B5EF4-FFF2-40B4-BE49-F238E27FC236}">
                <a16:creationId xmlns:a16="http://schemas.microsoft.com/office/drawing/2014/main" id="{748699A0-02E0-3E7F-790E-763C666E6076}"/>
              </a:ext>
            </a:extLst>
          </p:cNvPr>
          <p:cNvSpPr>
            <a:spLocks noChangeArrowheads="1"/>
          </p:cNvSpPr>
          <p:nvPr/>
        </p:nvSpPr>
        <p:spPr bwMode="auto">
          <a:xfrm>
            <a:off x="6248400" y="2819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54" name="Oval 30">
            <a:extLst>
              <a:ext uri="{FF2B5EF4-FFF2-40B4-BE49-F238E27FC236}">
                <a16:creationId xmlns:a16="http://schemas.microsoft.com/office/drawing/2014/main" id="{FF5B138E-AAD4-8FE2-B8C4-E62F3FF16263}"/>
              </a:ext>
            </a:extLst>
          </p:cNvPr>
          <p:cNvSpPr>
            <a:spLocks noChangeArrowheads="1"/>
          </p:cNvSpPr>
          <p:nvPr/>
        </p:nvSpPr>
        <p:spPr bwMode="auto">
          <a:xfrm>
            <a:off x="6629400" y="2590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55" name="Oval 31">
            <a:extLst>
              <a:ext uri="{FF2B5EF4-FFF2-40B4-BE49-F238E27FC236}">
                <a16:creationId xmlns:a16="http://schemas.microsoft.com/office/drawing/2014/main" id="{AE0DE2DF-6593-F6DD-C3E8-F886EF2F832C}"/>
              </a:ext>
            </a:extLst>
          </p:cNvPr>
          <p:cNvSpPr>
            <a:spLocks noChangeArrowheads="1"/>
          </p:cNvSpPr>
          <p:nvPr/>
        </p:nvSpPr>
        <p:spPr bwMode="auto">
          <a:xfrm>
            <a:off x="7162800" y="1981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56" name="Oval 32">
            <a:extLst>
              <a:ext uri="{FF2B5EF4-FFF2-40B4-BE49-F238E27FC236}">
                <a16:creationId xmlns:a16="http://schemas.microsoft.com/office/drawing/2014/main" id="{6B1D7C46-87A3-5D89-AD29-7E77F9E5F30E}"/>
              </a:ext>
            </a:extLst>
          </p:cNvPr>
          <p:cNvSpPr>
            <a:spLocks noChangeArrowheads="1"/>
          </p:cNvSpPr>
          <p:nvPr/>
        </p:nvSpPr>
        <p:spPr bwMode="auto">
          <a:xfrm>
            <a:off x="6705600" y="2209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57" name="Oval 33">
            <a:extLst>
              <a:ext uri="{FF2B5EF4-FFF2-40B4-BE49-F238E27FC236}">
                <a16:creationId xmlns:a16="http://schemas.microsoft.com/office/drawing/2014/main" id="{1353A06B-0ECB-27C0-1D8C-B76708E71F4F}"/>
              </a:ext>
            </a:extLst>
          </p:cNvPr>
          <p:cNvSpPr>
            <a:spLocks noChangeArrowheads="1"/>
          </p:cNvSpPr>
          <p:nvPr/>
        </p:nvSpPr>
        <p:spPr bwMode="auto">
          <a:xfrm>
            <a:off x="7445375" y="2438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58" name="Oval 34">
            <a:extLst>
              <a:ext uri="{FF2B5EF4-FFF2-40B4-BE49-F238E27FC236}">
                <a16:creationId xmlns:a16="http://schemas.microsoft.com/office/drawing/2014/main" id="{18253F95-3F03-B953-7F02-9F30D53E27FA}"/>
              </a:ext>
            </a:extLst>
          </p:cNvPr>
          <p:cNvSpPr>
            <a:spLocks noChangeArrowheads="1"/>
          </p:cNvSpPr>
          <p:nvPr/>
        </p:nvSpPr>
        <p:spPr bwMode="auto">
          <a:xfrm>
            <a:off x="7445375" y="13716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59" name="Oval 35">
            <a:extLst>
              <a:ext uri="{FF2B5EF4-FFF2-40B4-BE49-F238E27FC236}">
                <a16:creationId xmlns:a16="http://schemas.microsoft.com/office/drawing/2014/main" id="{9DEAAD0A-5C50-47D9-4A7C-30C6D5CE94E5}"/>
              </a:ext>
            </a:extLst>
          </p:cNvPr>
          <p:cNvSpPr>
            <a:spLocks noChangeArrowheads="1"/>
          </p:cNvSpPr>
          <p:nvPr/>
        </p:nvSpPr>
        <p:spPr bwMode="auto">
          <a:xfrm>
            <a:off x="7696200" y="21336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60" name="Oval 36">
            <a:extLst>
              <a:ext uri="{FF2B5EF4-FFF2-40B4-BE49-F238E27FC236}">
                <a16:creationId xmlns:a16="http://schemas.microsoft.com/office/drawing/2014/main" id="{7E9AD999-84FE-DB9A-7E5F-A7BED236DAA4}"/>
              </a:ext>
            </a:extLst>
          </p:cNvPr>
          <p:cNvSpPr>
            <a:spLocks noChangeArrowheads="1"/>
          </p:cNvSpPr>
          <p:nvPr/>
        </p:nvSpPr>
        <p:spPr bwMode="auto">
          <a:xfrm>
            <a:off x="7783513" y="2676525"/>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61" name="Oval 37">
            <a:extLst>
              <a:ext uri="{FF2B5EF4-FFF2-40B4-BE49-F238E27FC236}">
                <a16:creationId xmlns:a16="http://schemas.microsoft.com/office/drawing/2014/main" id="{32F790F4-F476-8759-F864-E4A79CAE363D}"/>
              </a:ext>
            </a:extLst>
          </p:cNvPr>
          <p:cNvSpPr>
            <a:spLocks noChangeArrowheads="1"/>
          </p:cNvSpPr>
          <p:nvPr/>
        </p:nvSpPr>
        <p:spPr bwMode="auto">
          <a:xfrm>
            <a:off x="7772400" y="3124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62" name="Oval 38">
            <a:extLst>
              <a:ext uri="{FF2B5EF4-FFF2-40B4-BE49-F238E27FC236}">
                <a16:creationId xmlns:a16="http://schemas.microsoft.com/office/drawing/2014/main" id="{5AEB6BAA-B3C7-8B94-2527-5319F9268632}"/>
              </a:ext>
            </a:extLst>
          </p:cNvPr>
          <p:cNvSpPr>
            <a:spLocks noChangeArrowheads="1"/>
          </p:cNvSpPr>
          <p:nvPr/>
        </p:nvSpPr>
        <p:spPr bwMode="auto">
          <a:xfrm>
            <a:off x="8153400" y="28956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63" name="Oval 39">
            <a:extLst>
              <a:ext uri="{FF2B5EF4-FFF2-40B4-BE49-F238E27FC236}">
                <a16:creationId xmlns:a16="http://schemas.microsoft.com/office/drawing/2014/main" id="{836F0885-0C46-BC6D-EFAA-0CC9862807F9}"/>
              </a:ext>
            </a:extLst>
          </p:cNvPr>
          <p:cNvSpPr>
            <a:spLocks noChangeArrowheads="1"/>
          </p:cNvSpPr>
          <p:nvPr/>
        </p:nvSpPr>
        <p:spPr bwMode="auto">
          <a:xfrm>
            <a:off x="8153400" y="25146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64" name="Oval 40">
            <a:extLst>
              <a:ext uri="{FF2B5EF4-FFF2-40B4-BE49-F238E27FC236}">
                <a16:creationId xmlns:a16="http://schemas.microsoft.com/office/drawing/2014/main" id="{A4D0F7C3-5548-F529-0020-924BA274770C}"/>
              </a:ext>
            </a:extLst>
          </p:cNvPr>
          <p:cNvSpPr>
            <a:spLocks noChangeArrowheads="1"/>
          </p:cNvSpPr>
          <p:nvPr/>
        </p:nvSpPr>
        <p:spPr bwMode="auto">
          <a:xfrm>
            <a:off x="8077200" y="2057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65" name="Oval 41">
            <a:extLst>
              <a:ext uri="{FF2B5EF4-FFF2-40B4-BE49-F238E27FC236}">
                <a16:creationId xmlns:a16="http://schemas.microsoft.com/office/drawing/2014/main" id="{A2EB59E8-E498-192D-1D01-CF9D56089F04}"/>
              </a:ext>
            </a:extLst>
          </p:cNvPr>
          <p:cNvSpPr>
            <a:spLocks noChangeArrowheads="1"/>
          </p:cNvSpPr>
          <p:nvPr/>
        </p:nvSpPr>
        <p:spPr bwMode="auto">
          <a:xfrm>
            <a:off x="7848600" y="1600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66" name="Oval 42">
            <a:extLst>
              <a:ext uri="{FF2B5EF4-FFF2-40B4-BE49-F238E27FC236}">
                <a16:creationId xmlns:a16="http://schemas.microsoft.com/office/drawing/2014/main" id="{80510C47-DF5E-9B14-D16F-7E3D8400561F}"/>
              </a:ext>
            </a:extLst>
          </p:cNvPr>
          <p:cNvSpPr>
            <a:spLocks noChangeArrowheads="1"/>
          </p:cNvSpPr>
          <p:nvPr/>
        </p:nvSpPr>
        <p:spPr bwMode="auto">
          <a:xfrm>
            <a:off x="8458200" y="1295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67" name="Oval 43">
            <a:extLst>
              <a:ext uri="{FF2B5EF4-FFF2-40B4-BE49-F238E27FC236}">
                <a16:creationId xmlns:a16="http://schemas.microsoft.com/office/drawing/2014/main" id="{6D5FB939-9670-4A57-3B79-C7BF8F77439F}"/>
              </a:ext>
            </a:extLst>
          </p:cNvPr>
          <p:cNvSpPr>
            <a:spLocks noChangeArrowheads="1"/>
          </p:cNvSpPr>
          <p:nvPr/>
        </p:nvSpPr>
        <p:spPr bwMode="auto">
          <a:xfrm>
            <a:off x="8534400" y="17526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68" name="Oval 44">
            <a:extLst>
              <a:ext uri="{FF2B5EF4-FFF2-40B4-BE49-F238E27FC236}">
                <a16:creationId xmlns:a16="http://schemas.microsoft.com/office/drawing/2014/main" id="{1D6907B2-D00E-9F7B-711D-74B4CA5C575E}"/>
              </a:ext>
            </a:extLst>
          </p:cNvPr>
          <p:cNvSpPr>
            <a:spLocks noChangeArrowheads="1"/>
          </p:cNvSpPr>
          <p:nvPr/>
        </p:nvSpPr>
        <p:spPr bwMode="auto">
          <a:xfrm>
            <a:off x="8839200" y="2362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69" name="Oval 45">
            <a:extLst>
              <a:ext uri="{FF2B5EF4-FFF2-40B4-BE49-F238E27FC236}">
                <a16:creationId xmlns:a16="http://schemas.microsoft.com/office/drawing/2014/main" id="{8512BEF7-6857-DCDD-9093-AFC04348A374}"/>
              </a:ext>
            </a:extLst>
          </p:cNvPr>
          <p:cNvSpPr>
            <a:spLocks noChangeArrowheads="1"/>
          </p:cNvSpPr>
          <p:nvPr/>
        </p:nvSpPr>
        <p:spPr bwMode="auto">
          <a:xfrm>
            <a:off x="8229600" y="3352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70" name="Oval 46">
            <a:extLst>
              <a:ext uri="{FF2B5EF4-FFF2-40B4-BE49-F238E27FC236}">
                <a16:creationId xmlns:a16="http://schemas.microsoft.com/office/drawing/2014/main" id="{B7ED3582-636E-7202-A629-EA940315E48B}"/>
              </a:ext>
            </a:extLst>
          </p:cNvPr>
          <p:cNvSpPr>
            <a:spLocks noChangeArrowheads="1"/>
          </p:cNvSpPr>
          <p:nvPr/>
        </p:nvSpPr>
        <p:spPr bwMode="auto">
          <a:xfrm>
            <a:off x="8686800" y="28956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71" name="Oval 47">
            <a:extLst>
              <a:ext uri="{FF2B5EF4-FFF2-40B4-BE49-F238E27FC236}">
                <a16:creationId xmlns:a16="http://schemas.microsoft.com/office/drawing/2014/main" id="{1AA6FA34-872D-782D-F796-3F6F6DBF7F4A}"/>
              </a:ext>
            </a:extLst>
          </p:cNvPr>
          <p:cNvSpPr>
            <a:spLocks noChangeArrowheads="1"/>
          </p:cNvSpPr>
          <p:nvPr/>
        </p:nvSpPr>
        <p:spPr bwMode="auto">
          <a:xfrm>
            <a:off x="9448800" y="2971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72" name="Oval 48">
            <a:extLst>
              <a:ext uri="{FF2B5EF4-FFF2-40B4-BE49-F238E27FC236}">
                <a16:creationId xmlns:a16="http://schemas.microsoft.com/office/drawing/2014/main" id="{4AB6F843-A8FE-00C6-200D-FC60A882F84D}"/>
              </a:ext>
            </a:extLst>
          </p:cNvPr>
          <p:cNvSpPr>
            <a:spLocks noChangeArrowheads="1"/>
          </p:cNvSpPr>
          <p:nvPr/>
        </p:nvSpPr>
        <p:spPr bwMode="auto">
          <a:xfrm>
            <a:off x="8458200" y="3886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73" name="Oval 49">
            <a:extLst>
              <a:ext uri="{FF2B5EF4-FFF2-40B4-BE49-F238E27FC236}">
                <a16:creationId xmlns:a16="http://schemas.microsoft.com/office/drawing/2014/main" id="{22115509-0920-2F30-615B-221EBE20C3D3}"/>
              </a:ext>
            </a:extLst>
          </p:cNvPr>
          <p:cNvSpPr>
            <a:spLocks noChangeArrowheads="1"/>
          </p:cNvSpPr>
          <p:nvPr/>
        </p:nvSpPr>
        <p:spPr bwMode="auto">
          <a:xfrm>
            <a:off x="9002713" y="3430588"/>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74" name="Oval 50">
            <a:extLst>
              <a:ext uri="{FF2B5EF4-FFF2-40B4-BE49-F238E27FC236}">
                <a16:creationId xmlns:a16="http://schemas.microsoft.com/office/drawing/2014/main" id="{5B6A7B34-A7E5-529A-6349-BEC35572BCDB}"/>
              </a:ext>
            </a:extLst>
          </p:cNvPr>
          <p:cNvSpPr>
            <a:spLocks noChangeArrowheads="1"/>
          </p:cNvSpPr>
          <p:nvPr/>
        </p:nvSpPr>
        <p:spPr bwMode="auto">
          <a:xfrm>
            <a:off x="8001000" y="4267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75" name="Oval 51">
            <a:extLst>
              <a:ext uri="{FF2B5EF4-FFF2-40B4-BE49-F238E27FC236}">
                <a16:creationId xmlns:a16="http://schemas.microsoft.com/office/drawing/2014/main" id="{CB81441B-7C5D-3251-E63A-84771900393F}"/>
              </a:ext>
            </a:extLst>
          </p:cNvPr>
          <p:cNvSpPr>
            <a:spLocks noChangeArrowheads="1"/>
          </p:cNvSpPr>
          <p:nvPr/>
        </p:nvSpPr>
        <p:spPr bwMode="auto">
          <a:xfrm>
            <a:off x="9067800" y="4343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76" name="Oval 52">
            <a:extLst>
              <a:ext uri="{FF2B5EF4-FFF2-40B4-BE49-F238E27FC236}">
                <a16:creationId xmlns:a16="http://schemas.microsoft.com/office/drawing/2014/main" id="{19ECBB57-F4D5-0A08-FD59-9E79F43E5625}"/>
              </a:ext>
            </a:extLst>
          </p:cNvPr>
          <p:cNvSpPr>
            <a:spLocks noChangeArrowheads="1"/>
          </p:cNvSpPr>
          <p:nvPr/>
        </p:nvSpPr>
        <p:spPr bwMode="auto">
          <a:xfrm>
            <a:off x="8458200" y="4724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77" name="Oval 53">
            <a:extLst>
              <a:ext uri="{FF2B5EF4-FFF2-40B4-BE49-F238E27FC236}">
                <a16:creationId xmlns:a16="http://schemas.microsoft.com/office/drawing/2014/main" id="{5E896470-E60E-2074-B55F-9A63C2D56837}"/>
              </a:ext>
            </a:extLst>
          </p:cNvPr>
          <p:cNvSpPr>
            <a:spLocks noChangeArrowheads="1"/>
          </p:cNvSpPr>
          <p:nvPr/>
        </p:nvSpPr>
        <p:spPr bwMode="auto">
          <a:xfrm>
            <a:off x="7620000" y="4572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78" name="Oval 54">
            <a:extLst>
              <a:ext uri="{FF2B5EF4-FFF2-40B4-BE49-F238E27FC236}">
                <a16:creationId xmlns:a16="http://schemas.microsoft.com/office/drawing/2014/main" id="{496D28CD-F2B7-2A2C-A8EF-62BAD1D59070}"/>
              </a:ext>
            </a:extLst>
          </p:cNvPr>
          <p:cNvSpPr>
            <a:spLocks noChangeArrowheads="1"/>
          </p:cNvSpPr>
          <p:nvPr/>
        </p:nvSpPr>
        <p:spPr bwMode="auto">
          <a:xfrm>
            <a:off x="7162800" y="4495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79" name="Oval 55">
            <a:extLst>
              <a:ext uri="{FF2B5EF4-FFF2-40B4-BE49-F238E27FC236}">
                <a16:creationId xmlns:a16="http://schemas.microsoft.com/office/drawing/2014/main" id="{56CE1E04-FCBA-DB29-082B-E5FE31BF6D6B}"/>
              </a:ext>
            </a:extLst>
          </p:cNvPr>
          <p:cNvSpPr>
            <a:spLocks noChangeArrowheads="1"/>
          </p:cNvSpPr>
          <p:nvPr/>
        </p:nvSpPr>
        <p:spPr bwMode="auto">
          <a:xfrm>
            <a:off x="7543800" y="5029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80" name="Oval 56">
            <a:extLst>
              <a:ext uri="{FF2B5EF4-FFF2-40B4-BE49-F238E27FC236}">
                <a16:creationId xmlns:a16="http://schemas.microsoft.com/office/drawing/2014/main" id="{852D39E9-3A0E-BF0C-0F55-61EBD3E2EB68}"/>
              </a:ext>
            </a:extLst>
          </p:cNvPr>
          <p:cNvSpPr>
            <a:spLocks noChangeArrowheads="1"/>
          </p:cNvSpPr>
          <p:nvPr/>
        </p:nvSpPr>
        <p:spPr bwMode="auto">
          <a:xfrm>
            <a:off x="8001000" y="5486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81" name="Oval 57">
            <a:extLst>
              <a:ext uri="{FF2B5EF4-FFF2-40B4-BE49-F238E27FC236}">
                <a16:creationId xmlns:a16="http://schemas.microsoft.com/office/drawing/2014/main" id="{9CCEF180-33DA-E683-11A4-A168F32A4239}"/>
              </a:ext>
            </a:extLst>
          </p:cNvPr>
          <p:cNvSpPr>
            <a:spLocks noChangeArrowheads="1"/>
          </p:cNvSpPr>
          <p:nvPr/>
        </p:nvSpPr>
        <p:spPr bwMode="auto">
          <a:xfrm>
            <a:off x="7391400" y="5486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82" name="Oval 58">
            <a:extLst>
              <a:ext uri="{FF2B5EF4-FFF2-40B4-BE49-F238E27FC236}">
                <a16:creationId xmlns:a16="http://schemas.microsoft.com/office/drawing/2014/main" id="{4ABEA329-4EFC-E9C7-678B-59A370C020B5}"/>
              </a:ext>
            </a:extLst>
          </p:cNvPr>
          <p:cNvSpPr>
            <a:spLocks noChangeArrowheads="1"/>
          </p:cNvSpPr>
          <p:nvPr/>
        </p:nvSpPr>
        <p:spPr bwMode="auto">
          <a:xfrm>
            <a:off x="6934200" y="5029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83" name="Oval 59">
            <a:extLst>
              <a:ext uri="{FF2B5EF4-FFF2-40B4-BE49-F238E27FC236}">
                <a16:creationId xmlns:a16="http://schemas.microsoft.com/office/drawing/2014/main" id="{D9B9FD16-5E50-542A-16CD-1D0426F8F7AD}"/>
              </a:ext>
            </a:extLst>
          </p:cNvPr>
          <p:cNvSpPr>
            <a:spLocks noChangeArrowheads="1"/>
          </p:cNvSpPr>
          <p:nvPr/>
        </p:nvSpPr>
        <p:spPr bwMode="auto">
          <a:xfrm>
            <a:off x="6629400" y="4572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84" name="Oval 60">
            <a:extLst>
              <a:ext uri="{FF2B5EF4-FFF2-40B4-BE49-F238E27FC236}">
                <a16:creationId xmlns:a16="http://schemas.microsoft.com/office/drawing/2014/main" id="{3FB0A06D-3B85-7721-AFB7-373378ADD124}"/>
              </a:ext>
            </a:extLst>
          </p:cNvPr>
          <p:cNvSpPr>
            <a:spLocks noChangeArrowheads="1"/>
          </p:cNvSpPr>
          <p:nvPr/>
        </p:nvSpPr>
        <p:spPr bwMode="auto">
          <a:xfrm>
            <a:off x="6019800" y="4267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85" name="Oval 61">
            <a:extLst>
              <a:ext uri="{FF2B5EF4-FFF2-40B4-BE49-F238E27FC236}">
                <a16:creationId xmlns:a16="http://schemas.microsoft.com/office/drawing/2014/main" id="{7FF7ABBF-1CDB-C23D-4C05-DD00070D4790}"/>
              </a:ext>
            </a:extLst>
          </p:cNvPr>
          <p:cNvSpPr>
            <a:spLocks noChangeArrowheads="1"/>
          </p:cNvSpPr>
          <p:nvPr/>
        </p:nvSpPr>
        <p:spPr bwMode="auto">
          <a:xfrm>
            <a:off x="6248400" y="4953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86" name="Oval 62">
            <a:extLst>
              <a:ext uri="{FF2B5EF4-FFF2-40B4-BE49-F238E27FC236}">
                <a16:creationId xmlns:a16="http://schemas.microsoft.com/office/drawing/2014/main" id="{B5621315-BE12-088D-E8BC-1863D640A10D}"/>
              </a:ext>
            </a:extLst>
          </p:cNvPr>
          <p:cNvSpPr>
            <a:spLocks noChangeArrowheads="1"/>
          </p:cNvSpPr>
          <p:nvPr/>
        </p:nvSpPr>
        <p:spPr bwMode="auto">
          <a:xfrm>
            <a:off x="6477000" y="5486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87" name="Oval 63">
            <a:extLst>
              <a:ext uri="{FF2B5EF4-FFF2-40B4-BE49-F238E27FC236}">
                <a16:creationId xmlns:a16="http://schemas.microsoft.com/office/drawing/2014/main" id="{F1D13784-BAF0-F46C-9C18-1196B613CC57}"/>
              </a:ext>
            </a:extLst>
          </p:cNvPr>
          <p:cNvSpPr>
            <a:spLocks noChangeArrowheads="1"/>
          </p:cNvSpPr>
          <p:nvPr/>
        </p:nvSpPr>
        <p:spPr bwMode="auto">
          <a:xfrm>
            <a:off x="5638800" y="5638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88" name="Oval 64">
            <a:extLst>
              <a:ext uri="{FF2B5EF4-FFF2-40B4-BE49-F238E27FC236}">
                <a16:creationId xmlns:a16="http://schemas.microsoft.com/office/drawing/2014/main" id="{5399163C-D435-8289-B526-12AD22310619}"/>
              </a:ext>
            </a:extLst>
          </p:cNvPr>
          <p:cNvSpPr>
            <a:spLocks noChangeArrowheads="1"/>
          </p:cNvSpPr>
          <p:nvPr/>
        </p:nvSpPr>
        <p:spPr bwMode="auto">
          <a:xfrm>
            <a:off x="5562600" y="5029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89" name="Oval 65">
            <a:extLst>
              <a:ext uri="{FF2B5EF4-FFF2-40B4-BE49-F238E27FC236}">
                <a16:creationId xmlns:a16="http://schemas.microsoft.com/office/drawing/2014/main" id="{8012C382-B290-2B38-7822-75C4572FD506}"/>
              </a:ext>
            </a:extLst>
          </p:cNvPr>
          <p:cNvSpPr>
            <a:spLocks noChangeArrowheads="1"/>
          </p:cNvSpPr>
          <p:nvPr/>
        </p:nvSpPr>
        <p:spPr bwMode="auto">
          <a:xfrm>
            <a:off x="5029200" y="4267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90" name="Oval 66">
            <a:extLst>
              <a:ext uri="{FF2B5EF4-FFF2-40B4-BE49-F238E27FC236}">
                <a16:creationId xmlns:a16="http://schemas.microsoft.com/office/drawing/2014/main" id="{DB7582ED-257B-7493-CDC6-922F363CBBFF}"/>
              </a:ext>
            </a:extLst>
          </p:cNvPr>
          <p:cNvSpPr>
            <a:spLocks noChangeArrowheads="1"/>
          </p:cNvSpPr>
          <p:nvPr/>
        </p:nvSpPr>
        <p:spPr bwMode="auto">
          <a:xfrm>
            <a:off x="5562600" y="3962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91" name="Oval 67">
            <a:extLst>
              <a:ext uri="{FF2B5EF4-FFF2-40B4-BE49-F238E27FC236}">
                <a16:creationId xmlns:a16="http://schemas.microsoft.com/office/drawing/2014/main" id="{4311201E-FB5E-1166-B6BD-83C525A4832C}"/>
              </a:ext>
            </a:extLst>
          </p:cNvPr>
          <p:cNvSpPr>
            <a:spLocks noChangeArrowheads="1"/>
          </p:cNvSpPr>
          <p:nvPr/>
        </p:nvSpPr>
        <p:spPr bwMode="auto">
          <a:xfrm>
            <a:off x="5791200" y="3429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92" name="Oval 68">
            <a:extLst>
              <a:ext uri="{FF2B5EF4-FFF2-40B4-BE49-F238E27FC236}">
                <a16:creationId xmlns:a16="http://schemas.microsoft.com/office/drawing/2014/main" id="{136ED0B5-1A4A-9F2B-EF2A-5CE36EF622BF}"/>
              </a:ext>
            </a:extLst>
          </p:cNvPr>
          <p:cNvSpPr>
            <a:spLocks noChangeArrowheads="1"/>
          </p:cNvSpPr>
          <p:nvPr/>
        </p:nvSpPr>
        <p:spPr bwMode="auto">
          <a:xfrm>
            <a:off x="5257800" y="2971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93" name="Oval 69">
            <a:extLst>
              <a:ext uri="{FF2B5EF4-FFF2-40B4-BE49-F238E27FC236}">
                <a16:creationId xmlns:a16="http://schemas.microsoft.com/office/drawing/2014/main" id="{6CAA7C35-8518-4D3C-27DF-94FA7DB7A3B1}"/>
              </a:ext>
            </a:extLst>
          </p:cNvPr>
          <p:cNvSpPr>
            <a:spLocks noChangeArrowheads="1"/>
          </p:cNvSpPr>
          <p:nvPr/>
        </p:nvSpPr>
        <p:spPr bwMode="auto">
          <a:xfrm>
            <a:off x="5791200" y="2590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94" name="Oval 70">
            <a:extLst>
              <a:ext uri="{FF2B5EF4-FFF2-40B4-BE49-F238E27FC236}">
                <a16:creationId xmlns:a16="http://schemas.microsoft.com/office/drawing/2014/main" id="{E0C1833A-E657-04B3-FAA4-141A9DCADB8E}"/>
              </a:ext>
            </a:extLst>
          </p:cNvPr>
          <p:cNvSpPr>
            <a:spLocks noChangeArrowheads="1"/>
          </p:cNvSpPr>
          <p:nvPr/>
        </p:nvSpPr>
        <p:spPr bwMode="auto">
          <a:xfrm>
            <a:off x="6248400" y="2438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95" name="Oval 71">
            <a:extLst>
              <a:ext uri="{FF2B5EF4-FFF2-40B4-BE49-F238E27FC236}">
                <a16:creationId xmlns:a16="http://schemas.microsoft.com/office/drawing/2014/main" id="{6CE342C9-F6F4-3297-1AE7-41922B43735C}"/>
              </a:ext>
            </a:extLst>
          </p:cNvPr>
          <p:cNvSpPr>
            <a:spLocks noChangeArrowheads="1"/>
          </p:cNvSpPr>
          <p:nvPr/>
        </p:nvSpPr>
        <p:spPr bwMode="auto">
          <a:xfrm>
            <a:off x="5867400" y="1828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96" name="Oval 72">
            <a:extLst>
              <a:ext uri="{FF2B5EF4-FFF2-40B4-BE49-F238E27FC236}">
                <a16:creationId xmlns:a16="http://schemas.microsoft.com/office/drawing/2014/main" id="{2B5479B5-681F-9FAB-0FC3-D2C7859A6FD7}"/>
              </a:ext>
            </a:extLst>
          </p:cNvPr>
          <p:cNvSpPr>
            <a:spLocks noChangeArrowheads="1"/>
          </p:cNvSpPr>
          <p:nvPr/>
        </p:nvSpPr>
        <p:spPr bwMode="auto">
          <a:xfrm>
            <a:off x="6553200" y="1600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97" name="Oval 73">
            <a:extLst>
              <a:ext uri="{FF2B5EF4-FFF2-40B4-BE49-F238E27FC236}">
                <a16:creationId xmlns:a16="http://schemas.microsoft.com/office/drawing/2014/main" id="{DECB4A63-0308-6BC6-18EC-329EEF7FA299}"/>
              </a:ext>
            </a:extLst>
          </p:cNvPr>
          <p:cNvSpPr>
            <a:spLocks noChangeArrowheads="1"/>
          </p:cNvSpPr>
          <p:nvPr/>
        </p:nvSpPr>
        <p:spPr bwMode="auto">
          <a:xfrm>
            <a:off x="5715000" y="1219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98" name="Oval 74">
            <a:extLst>
              <a:ext uri="{FF2B5EF4-FFF2-40B4-BE49-F238E27FC236}">
                <a16:creationId xmlns:a16="http://schemas.microsoft.com/office/drawing/2014/main" id="{0095F1DA-C646-EF3D-9C50-DDE3B2368DE7}"/>
              </a:ext>
            </a:extLst>
          </p:cNvPr>
          <p:cNvSpPr>
            <a:spLocks noChangeArrowheads="1"/>
          </p:cNvSpPr>
          <p:nvPr/>
        </p:nvSpPr>
        <p:spPr bwMode="auto">
          <a:xfrm>
            <a:off x="5257800" y="1600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299" name="Oval 75">
            <a:extLst>
              <a:ext uri="{FF2B5EF4-FFF2-40B4-BE49-F238E27FC236}">
                <a16:creationId xmlns:a16="http://schemas.microsoft.com/office/drawing/2014/main" id="{ADF95264-7D31-9FA4-B60E-84AA858C6FCB}"/>
              </a:ext>
            </a:extLst>
          </p:cNvPr>
          <p:cNvSpPr>
            <a:spLocks noChangeArrowheads="1"/>
          </p:cNvSpPr>
          <p:nvPr/>
        </p:nvSpPr>
        <p:spPr bwMode="auto">
          <a:xfrm>
            <a:off x="5181600" y="2209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00" name="Oval 76">
            <a:extLst>
              <a:ext uri="{FF2B5EF4-FFF2-40B4-BE49-F238E27FC236}">
                <a16:creationId xmlns:a16="http://schemas.microsoft.com/office/drawing/2014/main" id="{116B64AC-C951-4FF2-81F8-EEB61B4C05F8}"/>
              </a:ext>
            </a:extLst>
          </p:cNvPr>
          <p:cNvSpPr>
            <a:spLocks noChangeArrowheads="1"/>
          </p:cNvSpPr>
          <p:nvPr/>
        </p:nvSpPr>
        <p:spPr bwMode="auto">
          <a:xfrm>
            <a:off x="4800600" y="2667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01" name="Oval 77">
            <a:extLst>
              <a:ext uri="{FF2B5EF4-FFF2-40B4-BE49-F238E27FC236}">
                <a16:creationId xmlns:a16="http://schemas.microsoft.com/office/drawing/2014/main" id="{6E30C30C-3B9E-D575-95CC-01B65B754E0B}"/>
              </a:ext>
            </a:extLst>
          </p:cNvPr>
          <p:cNvSpPr>
            <a:spLocks noChangeArrowheads="1"/>
          </p:cNvSpPr>
          <p:nvPr/>
        </p:nvSpPr>
        <p:spPr bwMode="auto">
          <a:xfrm>
            <a:off x="5181600" y="3505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02" name="Oval 78">
            <a:extLst>
              <a:ext uri="{FF2B5EF4-FFF2-40B4-BE49-F238E27FC236}">
                <a16:creationId xmlns:a16="http://schemas.microsoft.com/office/drawing/2014/main" id="{CD885AED-E8ED-582F-3604-424DF8DE5390}"/>
              </a:ext>
            </a:extLst>
          </p:cNvPr>
          <p:cNvSpPr>
            <a:spLocks noChangeArrowheads="1"/>
          </p:cNvSpPr>
          <p:nvPr/>
        </p:nvSpPr>
        <p:spPr bwMode="auto">
          <a:xfrm>
            <a:off x="4419600" y="3581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03" name="Oval 79">
            <a:extLst>
              <a:ext uri="{FF2B5EF4-FFF2-40B4-BE49-F238E27FC236}">
                <a16:creationId xmlns:a16="http://schemas.microsoft.com/office/drawing/2014/main" id="{ED644B74-2702-1734-1062-B5D58E1BF662}"/>
              </a:ext>
            </a:extLst>
          </p:cNvPr>
          <p:cNvSpPr>
            <a:spLocks noChangeArrowheads="1"/>
          </p:cNvSpPr>
          <p:nvPr/>
        </p:nvSpPr>
        <p:spPr bwMode="auto">
          <a:xfrm>
            <a:off x="4343400" y="44196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04" name="Oval 80">
            <a:extLst>
              <a:ext uri="{FF2B5EF4-FFF2-40B4-BE49-F238E27FC236}">
                <a16:creationId xmlns:a16="http://schemas.microsoft.com/office/drawing/2014/main" id="{ACD3CEB2-C037-6A97-B133-D51CAD03E778}"/>
              </a:ext>
            </a:extLst>
          </p:cNvPr>
          <p:cNvSpPr>
            <a:spLocks noChangeArrowheads="1"/>
          </p:cNvSpPr>
          <p:nvPr/>
        </p:nvSpPr>
        <p:spPr bwMode="auto">
          <a:xfrm>
            <a:off x="4572000" y="5257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05" name="Oval 81">
            <a:extLst>
              <a:ext uri="{FF2B5EF4-FFF2-40B4-BE49-F238E27FC236}">
                <a16:creationId xmlns:a16="http://schemas.microsoft.com/office/drawing/2014/main" id="{EE37AB60-DB8F-2858-729C-CE52DCA6BADA}"/>
              </a:ext>
            </a:extLst>
          </p:cNvPr>
          <p:cNvSpPr>
            <a:spLocks noChangeArrowheads="1"/>
          </p:cNvSpPr>
          <p:nvPr/>
        </p:nvSpPr>
        <p:spPr bwMode="auto">
          <a:xfrm>
            <a:off x="3886200" y="5638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06" name="Oval 82">
            <a:extLst>
              <a:ext uri="{FF2B5EF4-FFF2-40B4-BE49-F238E27FC236}">
                <a16:creationId xmlns:a16="http://schemas.microsoft.com/office/drawing/2014/main" id="{5C1140F2-7937-3347-7CC0-EFBAC60E3D05}"/>
              </a:ext>
            </a:extLst>
          </p:cNvPr>
          <p:cNvSpPr>
            <a:spLocks noChangeArrowheads="1"/>
          </p:cNvSpPr>
          <p:nvPr/>
        </p:nvSpPr>
        <p:spPr bwMode="auto">
          <a:xfrm>
            <a:off x="3429000" y="4876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07" name="Oval 83">
            <a:extLst>
              <a:ext uri="{FF2B5EF4-FFF2-40B4-BE49-F238E27FC236}">
                <a16:creationId xmlns:a16="http://schemas.microsoft.com/office/drawing/2014/main" id="{473601FD-3381-F0BF-FCD7-69EC74FC3885}"/>
              </a:ext>
            </a:extLst>
          </p:cNvPr>
          <p:cNvSpPr>
            <a:spLocks noChangeArrowheads="1"/>
          </p:cNvSpPr>
          <p:nvPr/>
        </p:nvSpPr>
        <p:spPr bwMode="auto">
          <a:xfrm>
            <a:off x="3429000" y="3962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08" name="Oval 84">
            <a:extLst>
              <a:ext uri="{FF2B5EF4-FFF2-40B4-BE49-F238E27FC236}">
                <a16:creationId xmlns:a16="http://schemas.microsoft.com/office/drawing/2014/main" id="{80F86A49-5387-6F33-1788-6B96811988E0}"/>
              </a:ext>
            </a:extLst>
          </p:cNvPr>
          <p:cNvSpPr>
            <a:spLocks noChangeArrowheads="1"/>
          </p:cNvSpPr>
          <p:nvPr/>
        </p:nvSpPr>
        <p:spPr bwMode="auto">
          <a:xfrm>
            <a:off x="4038600" y="2743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09" name="Oval 85">
            <a:extLst>
              <a:ext uri="{FF2B5EF4-FFF2-40B4-BE49-F238E27FC236}">
                <a16:creationId xmlns:a16="http://schemas.microsoft.com/office/drawing/2014/main" id="{F38C2A6D-564E-5CFA-9BA4-8C63B40FFF64}"/>
              </a:ext>
            </a:extLst>
          </p:cNvPr>
          <p:cNvSpPr>
            <a:spLocks noChangeArrowheads="1"/>
          </p:cNvSpPr>
          <p:nvPr/>
        </p:nvSpPr>
        <p:spPr bwMode="auto">
          <a:xfrm>
            <a:off x="4419600" y="1905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10" name="Oval 86">
            <a:extLst>
              <a:ext uri="{FF2B5EF4-FFF2-40B4-BE49-F238E27FC236}">
                <a16:creationId xmlns:a16="http://schemas.microsoft.com/office/drawing/2014/main" id="{085695DA-5D18-903F-F1B2-B0C9874D777E}"/>
              </a:ext>
            </a:extLst>
          </p:cNvPr>
          <p:cNvSpPr>
            <a:spLocks noChangeArrowheads="1"/>
          </p:cNvSpPr>
          <p:nvPr/>
        </p:nvSpPr>
        <p:spPr bwMode="auto">
          <a:xfrm>
            <a:off x="3505200" y="1905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11" name="Oval 87">
            <a:extLst>
              <a:ext uri="{FF2B5EF4-FFF2-40B4-BE49-F238E27FC236}">
                <a16:creationId xmlns:a16="http://schemas.microsoft.com/office/drawing/2014/main" id="{F050415D-99E2-87A8-A1D0-64FF468CA0B3}"/>
              </a:ext>
            </a:extLst>
          </p:cNvPr>
          <p:cNvSpPr>
            <a:spLocks noChangeArrowheads="1"/>
          </p:cNvSpPr>
          <p:nvPr/>
        </p:nvSpPr>
        <p:spPr bwMode="auto">
          <a:xfrm>
            <a:off x="3352800" y="3048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12" name="Oval 88">
            <a:extLst>
              <a:ext uri="{FF2B5EF4-FFF2-40B4-BE49-F238E27FC236}">
                <a16:creationId xmlns:a16="http://schemas.microsoft.com/office/drawing/2014/main" id="{2D9188B4-0EC5-9618-529C-FA511E48738B}"/>
              </a:ext>
            </a:extLst>
          </p:cNvPr>
          <p:cNvSpPr>
            <a:spLocks noChangeArrowheads="1"/>
          </p:cNvSpPr>
          <p:nvPr/>
        </p:nvSpPr>
        <p:spPr bwMode="auto">
          <a:xfrm>
            <a:off x="2286000" y="47244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13" name="Oval 89">
            <a:extLst>
              <a:ext uri="{FF2B5EF4-FFF2-40B4-BE49-F238E27FC236}">
                <a16:creationId xmlns:a16="http://schemas.microsoft.com/office/drawing/2014/main" id="{A24DCC82-D29A-E576-2900-63A5AC50193D}"/>
              </a:ext>
            </a:extLst>
          </p:cNvPr>
          <p:cNvSpPr>
            <a:spLocks noChangeArrowheads="1"/>
          </p:cNvSpPr>
          <p:nvPr/>
        </p:nvSpPr>
        <p:spPr bwMode="auto">
          <a:xfrm>
            <a:off x="2362200" y="5791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14" name="Oval 90">
            <a:extLst>
              <a:ext uri="{FF2B5EF4-FFF2-40B4-BE49-F238E27FC236}">
                <a16:creationId xmlns:a16="http://schemas.microsoft.com/office/drawing/2014/main" id="{9C9C9444-2549-53E8-6002-122516F454C1}"/>
              </a:ext>
            </a:extLst>
          </p:cNvPr>
          <p:cNvSpPr>
            <a:spLocks noChangeArrowheads="1"/>
          </p:cNvSpPr>
          <p:nvPr/>
        </p:nvSpPr>
        <p:spPr bwMode="auto">
          <a:xfrm>
            <a:off x="2362200" y="3505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15" name="Oval 91">
            <a:extLst>
              <a:ext uri="{FF2B5EF4-FFF2-40B4-BE49-F238E27FC236}">
                <a16:creationId xmlns:a16="http://schemas.microsoft.com/office/drawing/2014/main" id="{9E980926-CD03-9944-71C1-53CE62FF5B2B}"/>
              </a:ext>
            </a:extLst>
          </p:cNvPr>
          <p:cNvSpPr>
            <a:spLocks noChangeArrowheads="1"/>
          </p:cNvSpPr>
          <p:nvPr/>
        </p:nvSpPr>
        <p:spPr bwMode="auto">
          <a:xfrm>
            <a:off x="2514600" y="22860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16" name="Oval 92">
            <a:extLst>
              <a:ext uri="{FF2B5EF4-FFF2-40B4-BE49-F238E27FC236}">
                <a16:creationId xmlns:a16="http://schemas.microsoft.com/office/drawing/2014/main" id="{74F508FB-75CC-A37A-846C-837695077411}"/>
              </a:ext>
            </a:extLst>
          </p:cNvPr>
          <p:cNvSpPr>
            <a:spLocks noChangeArrowheads="1"/>
          </p:cNvSpPr>
          <p:nvPr/>
        </p:nvSpPr>
        <p:spPr bwMode="auto">
          <a:xfrm>
            <a:off x="2667000" y="12192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17" name="Oval 93">
            <a:extLst>
              <a:ext uri="{FF2B5EF4-FFF2-40B4-BE49-F238E27FC236}">
                <a16:creationId xmlns:a16="http://schemas.microsoft.com/office/drawing/2014/main" id="{CC244F4C-E5B3-E269-F785-1F6385ABC336}"/>
              </a:ext>
            </a:extLst>
          </p:cNvPr>
          <p:cNvSpPr>
            <a:spLocks noChangeArrowheads="1"/>
          </p:cNvSpPr>
          <p:nvPr/>
        </p:nvSpPr>
        <p:spPr bwMode="auto">
          <a:xfrm>
            <a:off x="4114800" y="1066800"/>
            <a:ext cx="152400" cy="1524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39" name="Oval 95">
            <a:extLst>
              <a:ext uri="{FF2B5EF4-FFF2-40B4-BE49-F238E27FC236}">
                <a16:creationId xmlns:a16="http://schemas.microsoft.com/office/drawing/2014/main" id="{D3F8CC60-EABC-5BD7-D97E-283AE4775793}"/>
              </a:ext>
            </a:extLst>
          </p:cNvPr>
          <p:cNvSpPr>
            <a:spLocks noChangeArrowheads="1"/>
          </p:cNvSpPr>
          <p:nvPr/>
        </p:nvSpPr>
        <p:spPr bwMode="auto">
          <a:xfrm>
            <a:off x="3581400" y="51054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40" name="Oval 96">
            <a:extLst>
              <a:ext uri="{FF2B5EF4-FFF2-40B4-BE49-F238E27FC236}">
                <a16:creationId xmlns:a16="http://schemas.microsoft.com/office/drawing/2014/main" id="{334E262F-FBFE-FB68-C8FD-6485C62401AE}"/>
              </a:ext>
            </a:extLst>
          </p:cNvPr>
          <p:cNvSpPr>
            <a:spLocks noChangeArrowheads="1"/>
          </p:cNvSpPr>
          <p:nvPr/>
        </p:nvSpPr>
        <p:spPr bwMode="auto">
          <a:xfrm>
            <a:off x="3124200" y="41910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41" name="Oval 97">
            <a:extLst>
              <a:ext uri="{FF2B5EF4-FFF2-40B4-BE49-F238E27FC236}">
                <a16:creationId xmlns:a16="http://schemas.microsoft.com/office/drawing/2014/main" id="{0FEFBC46-4D28-8EC1-0927-1EC0F2E18D14}"/>
              </a:ext>
            </a:extLst>
          </p:cNvPr>
          <p:cNvSpPr>
            <a:spLocks noChangeArrowheads="1"/>
          </p:cNvSpPr>
          <p:nvPr/>
        </p:nvSpPr>
        <p:spPr bwMode="auto">
          <a:xfrm>
            <a:off x="3276600" y="28956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42" name="Oval 98">
            <a:extLst>
              <a:ext uri="{FF2B5EF4-FFF2-40B4-BE49-F238E27FC236}">
                <a16:creationId xmlns:a16="http://schemas.microsoft.com/office/drawing/2014/main" id="{EA4A658B-9774-4425-31D4-7603F198B4C6}"/>
              </a:ext>
            </a:extLst>
          </p:cNvPr>
          <p:cNvSpPr>
            <a:spLocks noChangeArrowheads="1"/>
          </p:cNvSpPr>
          <p:nvPr/>
        </p:nvSpPr>
        <p:spPr bwMode="auto">
          <a:xfrm>
            <a:off x="3200400" y="12954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43" name="Oval 99">
            <a:extLst>
              <a:ext uri="{FF2B5EF4-FFF2-40B4-BE49-F238E27FC236}">
                <a16:creationId xmlns:a16="http://schemas.microsoft.com/office/drawing/2014/main" id="{1A2B794E-990F-197D-CA5C-A73868DF6DE2}"/>
              </a:ext>
            </a:extLst>
          </p:cNvPr>
          <p:cNvSpPr>
            <a:spLocks noChangeArrowheads="1"/>
          </p:cNvSpPr>
          <p:nvPr/>
        </p:nvSpPr>
        <p:spPr bwMode="auto">
          <a:xfrm>
            <a:off x="4876800" y="11430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44" name="Oval 100">
            <a:extLst>
              <a:ext uri="{FF2B5EF4-FFF2-40B4-BE49-F238E27FC236}">
                <a16:creationId xmlns:a16="http://schemas.microsoft.com/office/drawing/2014/main" id="{68FE8BF2-6172-5D06-8EC8-7DA1011C172B}"/>
              </a:ext>
            </a:extLst>
          </p:cNvPr>
          <p:cNvSpPr>
            <a:spLocks noChangeArrowheads="1"/>
          </p:cNvSpPr>
          <p:nvPr/>
        </p:nvSpPr>
        <p:spPr bwMode="auto">
          <a:xfrm>
            <a:off x="4953000" y="50292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45" name="Oval 101">
            <a:extLst>
              <a:ext uri="{FF2B5EF4-FFF2-40B4-BE49-F238E27FC236}">
                <a16:creationId xmlns:a16="http://schemas.microsoft.com/office/drawing/2014/main" id="{866592AE-74ED-94B3-E4B2-1AC82F368B19}"/>
              </a:ext>
            </a:extLst>
          </p:cNvPr>
          <p:cNvSpPr>
            <a:spLocks noChangeArrowheads="1"/>
          </p:cNvSpPr>
          <p:nvPr/>
        </p:nvSpPr>
        <p:spPr bwMode="auto">
          <a:xfrm>
            <a:off x="6019800" y="48768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46" name="Oval 102">
            <a:extLst>
              <a:ext uri="{FF2B5EF4-FFF2-40B4-BE49-F238E27FC236}">
                <a16:creationId xmlns:a16="http://schemas.microsoft.com/office/drawing/2014/main" id="{D1AFEB3C-8B36-3E59-6B5B-9E24CE6C9500}"/>
              </a:ext>
            </a:extLst>
          </p:cNvPr>
          <p:cNvSpPr>
            <a:spLocks noChangeArrowheads="1"/>
          </p:cNvSpPr>
          <p:nvPr/>
        </p:nvSpPr>
        <p:spPr bwMode="auto">
          <a:xfrm>
            <a:off x="7086600" y="50292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47" name="Oval 103">
            <a:extLst>
              <a:ext uri="{FF2B5EF4-FFF2-40B4-BE49-F238E27FC236}">
                <a16:creationId xmlns:a16="http://schemas.microsoft.com/office/drawing/2014/main" id="{73394568-261F-B240-7227-D69DDEF01635}"/>
              </a:ext>
            </a:extLst>
          </p:cNvPr>
          <p:cNvSpPr>
            <a:spLocks noChangeArrowheads="1"/>
          </p:cNvSpPr>
          <p:nvPr/>
        </p:nvSpPr>
        <p:spPr bwMode="auto">
          <a:xfrm>
            <a:off x="8305800" y="39624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48" name="Oval 104">
            <a:extLst>
              <a:ext uri="{FF2B5EF4-FFF2-40B4-BE49-F238E27FC236}">
                <a16:creationId xmlns:a16="http://schemas.microsoft.com/office/drawing/2014/main" id="{AEF713D8-EC5D-70DB-C5C9-2C9CCD5267C6}"/>
              </a:ext>
            </a:extLst>
          </p:cNvPr>
          <p:cNvSpPr>
            <a:spLocks noChangeArrowheads="1"/>
          </p:cNvSpPr>
          <p:nvPr/>
        </p:nvSpPr>
        <p:spPr bwMode="auto">
          <a:xfrm>
            <a:off x="8839200" y="28194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49" name="Oval 105">
            <a:extLst>
              <a:ext uri="{FF2B5EF4-FFF2-40B4-BE49-F238E27FC236}">
                <a16:creationId xmlns:a16="http://schemas.microsoft.com/office/drawing/2014/main" id="{2E3EEABD-1C2F-74A5-DB9D-E01888271791}"/>
              </a:ext>
            </a:extLst>
          </p:cNvPr>
          <p:cNvSpPr>
            <a:spLocks noChangeArrowheads="1"/>
          </p:cNvSpPr>
          <p:nvPr/>
        </p:nvSpPr>
        <p:spPr bwMode="auto">
          <a:xfrm>
            <a:off x="8458200" y="15240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50" name="Oval 106">
            <a:extLst>
              <a:ext uri="{FF2B5EF4-FFF2-40B4-BE49-F238E27FC236}">
                <a16:creationId xmlns:a16="http://schemas.microsoft.com/office/drawing/2014/main" id="{6C5A7A9B-2853-9CA4-DC6A-773B6640BE78}"/>
              </a:ext>
            </a:extLst>
          </p:cNvPr>
          <p:cNvSpPr>
            <a:spLocks noChangeArrowheads="1"/>
          </p:cNvSpPr>
          <p:nvPr/>
        </p:nvSpPr>
        <p:spPr bwMode="auto">
          <a:xfrm>
            <a:off x="7239000" y="9906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51" name="Oval 107">
            <a:extLst>
              <a:ext uri="{FF2B5EF4-FFF2-40B4-BE49-F238E27FC236}">
                <a16:creationId xmlns:a16="http://schemas.microsoft.com/office/drawing/2014/main" id="{EAB47E10-3008-C6A4-9DF1-C5823D1697D2}"/>
              </a:ext>
            </a:extLst>
          </p:cNvPr>
          <p:cNvSpPr>
            <a:spLocks noChangeArrowheads="1"/>
          </p:cNvSpPr>
          <p:nvPr/>
        </p:nvSpPr>
        <p:spPr bwMode="auto">
          <a:xfrm>
            <a:off x="6096000" y="9906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52" name="Oval 108">
            <a:extLst>
              <a:ext uri="{FF2B5EF4-FFF2-40B4-BE49-F238E27FC236}">
                <a16:creationId xmlns:a16="http://schemas.microsoft.com/office/drawing/2014/main" id="{F6876E17-07B6-7F99-3608-E6BA20ADB1F6}"/>
              </a:ext>
            </a:extLst>
          </p:cNvPr>
          <p:cNvSpPr>
            <a:spLocks noChangeArrowheads="1"/>
          </p:cNvSpPr>
          <p:nvPr/>
        </p:nvSpPr>
        <p:spPr bwMode="auto">
          <a:xfrm>
            <a:off x="4800600" y="35814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53" name="Oval 109">
            <a:extLst>
              <a:ext uri="{FF2B5EF4-FFF2-40B4-BE49-F238E27FC236}">
                <a16:creationId xmlns:a16="http://schemas.microsoft.com/office/drawing/2014/main" id="{A9C78EFC-AB91-C5C1-4FDF-CCFA473BB872}"/>
              </a:ext>
            </a:extLst>
          </p:cNvPr>
          <p:cNvSpPr>
            <a:spLocks noChangeArrowheads="1"/>
          </p:cNvSpPr>
          <p:nvPr/>
        </p:nvSpPr>
        <p:spPr bwMode="auto">
          <a:xfrm>
            <a:off x="5029200" y="22860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54" name="Oval 110">
            <a:extLst>
              <a:ext uri="{FF2B5EF4-FFF2-40B4-BE49-F238E27FC236}">
                <a16:creationId xmlns:a16="http://schemas.microsoft.com/office/drawing/2014/main" id="{B26E9BB6-68C8-402D-A59D-304A47BD1E4F}"/>
              </a:ext>
            </a:extLst>
          </p:cNvPr>
          <p:cNvSpPr>
            <a:spLocks noChangeArrowheads="1"/>
          </p:cNvSpPr>
          <p:nvPr/>
        </p:nvSpPr>
        <p:spPr bwMode="auto">
          <a:xfrm>
            <a:off x="7239000" y="20574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55" name="Oval 111">
            <a:extLst>
              <a:ext uri="{FF2B5EF4-FFF2-40B4-BE49-F238E27FC236}">
                <a16:creationId xmlns:a16="http://schemas.microsoft.com/office/drawing/2014/main" id="{49099290-6435-3856-9C33-9A929B453E61}"/>
              </a:ext>
            </a:extLst>
          </p:cNvPr>
          <p:cNvSpPr>
            <a:spLocks noChangeArrowheads="1"/>
          </p:cNvSpPr>
          <p:nvPr/>
        </p:nvSpPr>
        <p:spPr bwMode="auto">
          <a:xfrm>
            <a:off x="7239000" y="32766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34256" name="Oval 112">
            <a:extLst>
              <a:ext uri="{FF2B5EF4-FFF2-40B4-BE49-F238E27FC236}">
                <a16:creationId xmlns:a16="http://schemas.microsoft.com/office/drawing/2014/main" id="{D2F036F7-CDDE-ECB0-AD73-CA6426389862}"/>
              </a:ext>
            </a:extLst>
          </p:cNvPr>
          <p:cNvSpPr>
            <a:spLocks noChangeArrowheads="1"/>
          </p:cNvSpPr>
          <p:nvPr/>
        </p:nvSpPr>
        <p:spPr bwMode="auto">
          <a:xfrm>
            <a:off x="6096000" y="3886200"/>
            <a:ext cx="914400" cy="91440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52336" name="Title 117">
            <a:extLst>
              <a:ext uri="{FF2B5EF4-FFF2-40B4-BE49-F238E27FC236}">
                <a16:creationId xmlns:a16="http://schemas.microsoft.com/office/drawing/2014/main" id="{340CE028-ACF8-1AA1-053D-B91D82B2891B}"/>
              </a:ext>
            </a:extLst>
          </p:cNvPr>
          <p:cNvSpPr>
            <a:spLocks noGrp="1"/>
          </p:cNvSpPr>
          <p:nvPr>
            <p:ph type="title"/>
          </p:nvPr>
        </p:nvSpPr>
        <p:spPr/>
        <p:txBody>
          <a:bodyPr/>
          <a:lstStyle/>
          <a:p>
            <a:r>
              <a:rPr lang="en-US" altLang="he-IL" dirty="0">
                <a:solidFill>
                  <a:srgbClr val="000000"/>
                </a:solidFill>
                <a:latin typeface="+mj-lt"/>
                <a:ea typeface="+mj-ea"/>
              </a:rPr>
              <a:t>Real Modality Analysis</a:t>
            </a:r>
            <a:endParaRPr lang="en-US" altLang="en-US" dirty="0">
              <a:solidFill>
                <a:srgbClr val="000000"/>
              </a:solidFill>
              <a:latin typeface="+mj-lt"/>
              <a:ea typeface="+mj-ea"/>
            </a:endParaRPr>
          </a:p>
        </p:txBody>
      </p:sp>
    </p:spTree>
    <p:extLst>
      <p:ext uri="{BB962C8B-B14F-4D97-AF65-F5344CB8AC3E}">
        <p14:creationId xmlns:p14="http://schemas.microsoft.com/office/powerpoint/2010/main" val="1715215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66667E-6 2.22222E-6 C 0.025 -0.00301 0.05 -0.00162 0.075 0.00139 C 0.08403 0.00532 0.09375 0.00995 0.10313 0.0125 C 0.10834 0.01389 0.11736 0.01551 0.12188 0.01944 C 0.12691 0.02384 0.12379 0.02176 0.13125 0.025 C 0.13681 0.02754 0.14202 0.03333 0.14688 0.0375 C 0.15486 0.04467 0.16163 0.05532 0.16771 0.06528 C 0.17031 0.06967 0.17604 0.07778 0.17604 0.07778 C 0.17761 0.08403 0.18056 0.08889 0.18334 0.09444 C 0.18455 0.09699 0.18386 0.10069 0.18542 0.10278 C 0.18577 0.10324 0.18611 0.1037 0.18646 0.10416 " pathEditMode="relative" ptsTypes="ffffffffffA">
                                      <p:cBhvr>
                                        <p:cTn id="6" dur="2000" fill="hold"/>
                                        <p:tgtEl>
                                          <p:spTgt spid="13425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1.66667E-6 2.22222E-6 C 0.0125 -0.00556 0.02448 -0.01111 0.03542 -0.02084 C 0.03837 -0.02686 0.04792 -0.03102 0.05313 -0.03334 C 0.0592 -0.03611 0.06615 -0.04283 0.07292 -0.04306 C 0.08507 -0.04352 0.09722 -0.04398 0.10938 -0.04445 C 0.11945 -0.04769 0.12761 -0.05301 0.13646 -0.05973 C 0.14202 -0.06389 0.1441 -0.0676 0.15 -0.06945 C 0.16667 -0.08426 0.19427 -0.08056 0.21146 -0.08056 " pathEditMode="relative" ptsTypes="fffffffA">
                                      <p:cBhvr>
                                        <p:cTn id="8" dur="2000" fill="hold"/>
                                        <p:tgtEl>
                                          <p:spTgt spid="134252"/>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0 3.33333E-6 C 0.00573 -0.00509 0.01285 -0.01088 0.01875 -0.01528 C 0.02361 -0.01898 0.02674 -0.02384 0.03125 -0.02778 C 0.03368 -0.03264 0.03438 -0.03611 0.0375 -0.04028 C 0.03889 -0.0456 0.04097 -0.05255 0.04375 -0.05694 C 0.0467 -0.06157 0.04705 -0.06019 0.04896 -0.06528 C 0.05538 -0.08241 0.06458 -0.10532 0.06458 -0.125 " pathEditMode="relative" ptsTypes="ffffffA">
                                      <p:cBhvr>
                                        <p:cTn id="10" dur="2000" fill="hold"/>
                                        <p:tgtEl>
                                          <p:spTgt spid="13425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1.66667E-6 5.55556E-6 C -0.00486 -0.00207 -0.00903 -0.00555 -0.01354 -0.00832 C -0.02361 -0.01434 -0.03351 -0.01805 -0.04271 -0.02638 C -0.04705 -0.03032 -0.05382 -0.03379 -0.05625 -0.04027 " pathEditMode="relative" ptsTypes="fffA">
                                      <p:cBhvr>
                                        <p:cTn id="12" dur="2000" fill="hold"/>
                                        <p:tgtEl>
                                          <p:spTgt spid="134255"/>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5.E-6 3.33333E-6 C -0.01233 0.00115 -0.02674 0.00162 -0.0375 0.01111 C -0.04098 0.025 -0.03525 0.00393 -0.04167 0.01944 C -0.04393 0.02477 -0.04358 0.02916 -0.0448 0.03472 C -0.04566 0.03889 -0.04688 0.04305 -0.04792 0.04722 C -0.04827 0.04861 -0.04896 0.05139 -0.04896 0.05139 C -0.04931 0.05463 -0.04983 0.05787 -0.05 0.06111 C -0.05105 0.08703 -0.04879 0.10208 -0.05417 0.12361 C -0.05556 0.12916 -0.05608 0.13472 -0.06042 0.1375 " pathEditMode="relative" ptsTypes="ffffffffA">
                                      <p:cBhvr>
                                        <p:cTn id="14" dur="2000" fill="hold"/>
                                        <p:tgtEl>
                                          <p:spTgt spid="134254"/>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8.33333E-6 -6.66667E-6 C 0.00105 0.00092 0.00209 0.00208 0.00313 0.00277 C 0.00417 0.00346 0.00521 0.00346 0.00626 0.00416 C 0.01372 0.00971 0.01789 0.01527 0.02605 0.01805 C 0.03351 0.02476 0.04323 0.02615 0.05105 0.03194 C 0.0533 0.03356 0.05521 0.03564 0.0573 0.03749 C 0.05834 0.03842 0.06042 0.04027 0.06042 0.04027 C 0.06198 0.04328 0.06407 0.04559 0.06563 0.0486 C 0.06997 0.0574 0.07292 0.06805 0.07605 0.07777 C 0.07917 0.08726 0.08091 0.09953 0.08751 0.10555 C 0.09462 0.1199 0.1099 0.13333 0.12084 0.14305 C 0.13924 0.15948 0.1606 0.18309 0.1823 0.19027 C 0.20001 0.20601 0.23143 0.20555 0.25105 0.20694 C 0.2691 0.20995 0.28716 0.21157 0.30521 0.21388 C 0.31546 0.21735 0.30174 0.21296 0.32084 0.21666 C 0.33195 0.21874 0.34341 0.22476 0.35417 0.22916 C 0.35973 0.23147 0.36528 0.23356 0.37084 0.2361 C 0.37327 0.23726 0.37709 0.24166 0.37709 0.24166 C 0.37987 0.24698 0.38438 0.25277 0.38941 0.25277 " pathEditMode="relative" ptsTypes="ffffffffffffffffffA">
                                      <p:cBhvr>
                                        <p:cTn id="16" dur="2000" fill="hold"/>
                                        <p:tgtEl>
                                          <p:spTgt spid="134242"/>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3.33333E-6 3.33333E-6 C 0.00573 0.00254 0.0118 0.00509 0.01771 0.00694 C 0.02048 0.00787 0.02604 0.00972 0.02604 0.00972 C 0.03437 0.01713 0.05225 0.01643 0.0625 0.01805 C 0.07916 0.02546 0.09583 0.03263 0.11354 0.03472 C 0.1217 0.0368 0.12916 0.03796 0.1375 0.03888 C 0.15659 0.04398 0.17673 0.04097 0.19583 0.04027 C 0.2059 0.03588 0.21666 0.03263 0.22708 0.02916 C 0.2309 0.028 0.23489 0.02453 0.23854 0.02361 C 0.24757 0.02129 0.25746 0.02013 0.26666 0.01805 C 0.27222 0.01689 0.27777 0.0162 0.28333 0.01527 C 0.28993 0.01435 0.30312 0.0125 0.30312 0.0125 C 0.31666 0.01296 0.33021 0.01296 0.34375 0.01388 C 0.35 0.01435 0.3625 0.01666 0.3625 0.01666 C 0.36892 0.01875 0.37552 0.02083 0.38229 0.02083 " pathEditMode="relative" ptsTypes="ffffffffffffffA">
                                      <p:cBhvr>
                                        <p:cTn id="18" dur="2000" fill="hold"/>
                                        <p:tgtEl>
                                          <p:spTgt spid="134241"/>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1.66667E-6 -6.66667E-6 C 0.01354 0.00254 0.02691 0.00324 0.04062 0.00416 C 0.07465 0.00231 0.10677 -0.00487 0.13854 -0.02084 C 0.14375 -0.02339 0.14427 -0.02778 0.14792 -0.03195 C 0.15121 -0.03589 0.15451 -0.03774 0.15833 -0.04028 C 0.16337 -0.05024 0.17083 -0.05278 0.17812 -0.05834 C 0.19028 -0.06783 0.18212 -0.06297 0.19167 -0.06806 C 0.19601 -0.07385 0.20226 -0.07964 0.20833 -0.08195 C 0.21111 -0.08288 0.21667 -0.08473 0.21667 -0.08473 C 0.22795 -0.09468 0.24097 -0.10116 0.25417 -0.10556 C 0.26007 -0.11089 0.26667 -0.11528 0.27292 -0.11945 C 0.27969 -0.12408 0.27222 -0.12014 0.27917 -0.12639 C 0.28212 -0.12894 0.28559 -0.13079 0.28854 -0.13334 C 0.29392 -0.1382 0.29219 -0.13426 0.29896 -0.13889 C 0.30764 -0.14468 0.31684 -0.14769 0.32604 -0.15139 C 0.33212 -0.15371 0.33976 -0.15903 0.34583 -0.15973 C 0.36059 -0.16112 0.375 -0.16389 0.38958 -0.16667 C 0.39167 -0.1676 0.39375 -0.16852 0.39583 -0.16945 C 0.39687 -0.16991 0.39896 -0.17084 0.39896 -0.17084 " pathEditMode="relative" ptsTypes="ffffffffffffffffffA">
                                      <p:cBhvr>
                                        <p:cTn id="20" dur="2000" fill="hold"/>
                                        <p:tgtEl>
                                          <p:spTgt spid="134240"/>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1.66667E-6 -2.22222E-6 C 0.00694 0.00625 0.01441 -0.00092 0.02187 0.00417 C 0.02969 0.00162 0.03559 -0.00277 0.04271 -0.00694 C 0.04739 -0.00972 0.04601 -0.00694 0.05 -0.00972 C 0.05798 -0.01504 0.06614 -0.02129 0.075 -0.02361 C 0.0868 -0.03148 0.10191 -0.03472 0.11458 -0.03889 C 0.12673 -0.04305 0.13732 -0.05069 0.15 -0.05277 C 0.15607 -0.05555 0.16094 -0.05602 0.16771 -0.05694 C 0.1809 -0.06134 0.1967 -0.06203 0.21042 -0.06389 C 0.25295 -0.06203 0.25885 -0.06111 0.31146 -0.06389 C 0.31614 -0.06412 0.32101 -0.06504 0.325 -0.06805 C 0.34757 -0.08472 0.31962 -0.06597 0.33542 -0.07639 C 0.33819 -0.08194 0.34271 -0.08796 0.34687 -0.09166 C 0.34809 -0.09838 0.3493 -0.10416 0.35208 -0.10972 C 0.35364 -0.11782 0.35451 -0.12314 0.35521 -0.13194 C 0.35434 -0.15254 0.35417 -0.18148 0.34479 -0.2 C 0.34392 -0.20578 0.34271 -0.21111 0.34167 -0.21666 C 0.34236 -0.24282 0.34062 -0.26227 0.35104 -0.28333 C 0.3533 -0.28796 0.35278 -0.29861 0.35521 -0.30277 C 0.35573 -0.3037 0.3566 -0.30185 0.35729 -0.30139 " pathEditMode="relative" ptsTypes="fffffffffffffffffffA">
                                      <p:cBhvr>
                                        <p:cTn id="22" dur="2000" fill="hold"/>
                                        <p:tgtEl>
                                          <p:spTgt spid="134239"/>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3.33333E-6 1.11111E-6 C 0.00625 -0.00556 0.01302 -0.00718 0.01979 -0.01111 C 0.02118 -0.01204 0.02257 -0.0132 0.02396 -0.01389 C 0.02673 -0.01505 0.03229 -0.01667 0.03229 -0.01667 C 0.0368 -0.0206 0.04184 -0.02153 0.04687 -0.02361 C 0.05451 -0.02662 0.06215 -0.02986 0.06979 -0.03333 C 0.07257 -0.03449 0.07673 -0.03542 0.07916 -0.0375 C 0.08333 -0.0412 0.09045 -0.05 0.09479 -0.05278 C 0.09948 -0.05602 0.09652 -0.05208 0.10104 -0.05695 C 0.10225 -0.0581 0.10295 -0.05995 0.10416 -0.06111 C 0.10503 -0.06204 0.10625 -0.06181 0.10729 -0.0625 C 0.11441 -0.06783 0.12083 -0.075 0.12708 -0.08195 C 0.13229 -0.08773 0.14201 -0.09653 0.14583 -0.10417 C 0.15121 -0.11482 0.15816 -0.12593 0.1625 -0.1375 C 0.16441 -0.14283 0.16527 -0.14792 0.16771 -0.15278 C 0.17083 -0.17338 0.17586 -0.19468 0.18229 -0.21389 C 0.18507 -0.22222 0.18402 -0.22454 0.18854 -0.23056 C 0.19357 -0.25093 0.19375 -0.26968 0.19375 -0.29167 " pathEditMode="relative" ptsTypes="fffffffffffffffffA">
                                      <p:cBhvr>
                                        <p:cTn id="24" dur="2000" fill="hold"/>
                                        <p:tgtEl>
                                          <p:spTgt spid="134244"/>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1.66667E-6 1.11111E-6 C 0.00451 -0.00903 0.00989 -0.01598 0.01562 -0.02361 C 0.01788 -0.02662 0.01909 -0.03102 0.02083 -0.03473 C 0.02534 -0.04422 0.03038 -0.05348 0.03541 -0.0625 C 0.03802 -0.07292 0.03767 -0.06019 0.0427 -0.08056 C 0.04409 -0.08611 0.046 -0.09074 0.04791 -0.09584 C 0.0519 -0.10625 0.05381 -0.1176 0.05833 -0.12778 C 0.06024 -0.14561 0.06475 -0.16505 0.06979 -0.18195 C 0.07222 -0.2007 0.07743 -0.21875 0.0802 -0.2375 C 0.07986 -0.24584 0.07968 -0.25417 0.07916 -0.2625 C 0.07899 -0.26389 0.07812 -0.26667 0.07812 -0.26667 " pathEditMode="relative" ptsTypes="ffffffffffA">
                                      <p:cBhvr>
                                        <p:cTn id="26" dur="2000" fill="hold"/>
                                        <p:tgtEl>
                                          <p:spTgt spid="134245"/>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5.E-6 -2.22222E-6 C 0.00261 -0.01041 0.00279 -0.02129 0.00522 -0.03194 C 0.01077 -0.05694 0.01563 -0.08217 0.02188 -0.10694 C 0.02397 -0.13819 0.02692 -0.17407 0.01459 -0.20278 C 0.0099 -0.21389 0.01546 -0.19953 0.00938 -0.21111 C 0.00678 -0.2162 0.00556 -0.22176 0.00209 -0.22639 C -0.00747 -0.23912 -0.01806 -0.24977 -0.02917 -0.25972 C -0.03229 -0.2625 -0.03542 -0.26528 -0.03854 -0.26805 C -0.04063 -0.26991 -0.04479 -0.27361 -0.04479 -0.27361 C -0.04549 -0.27616 -0.04844 -0.28611 -0.05 -0.28611 " pathEditMode="relative" ptsTypes="fffffffffA">
                                      <p:cBhvr>
                                        <p:cTn id="28" dur="2000" fill="hold"/>
                                        <p:tgtEl>
                                          <p:spTgt spid="134246"/>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1.66667E-6 1.11111E-6 C -0.00764 -0.00069 -0.01459 -0.00069 -0.02188 -0.00277 C -0.03316 -0.00602 -0.04428 -0.0118 -0.05521 -0.01666 C -0.05643 -0.01713 -0.05712 -0.01875 -0.05834 -0.01944 C -0.05973 -0.02014 -0.06112 -0.02037 -0.0625 -0.02083 C -0.06667 -0.02453 -0.07171 -0.02592 -0.07605 -0.02916 C -0.08455 -0.03541 -0.09289 -0.04421 -0.1 -0.05277 C -0.11685 -0.07291 -0.13021 -0.09861 -0.14896 -0.11527 C -0.15296 -0.11898 -0.16077 -0.1206 -0.16563 -0.12222 C -0.16945 -0.12569 -0.17396 -0.12615 -0.17396 -0.13333 " pathEditMode="relative" ptsTypes="fffffffffA">
                                      <p:cBhvr>
                                        <p:cTn id="30" dur="2000" fill="hold"/>
                                        <p:tgtEl>
                                          <p:spTgt spid="134247"/>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1.66667E-6 -1.11111E-6 C -0.00347 0.00301 -0.00434 0.00648 -0.00833 0.00833 C -0.0125 0.01643 -0.02101 0.01898 -0.02813 0.02083 C -0.04896 0.02014 -0.06823 0.01967 -0.08854 0.01528 C -0.12813 0.01597 -0.15816 0.01782 -0.19479 0.02222 C -0.20486 0.025 -0.21198 0.03009 -0.22083 0.03611 " pathEditMode="relative" ptsTypes="fffffA">
                                      <p:cBhvr>
                                        <p:cTn id="32" dur="2000" fill="hold"/>
                                        <p:tgtEl>
                                          <p:spTgt spid="13424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1.66667E-6 3.33333E-6 C -0.01059 0.00463 -0.02187 0.0074 -0.03229 0.0125 C -0.03594 0.01435 -0.03923 0.01736 -0.04271 0.01944 C -0.04479 0.0206 -0.04896 0.02222 -0.04896 0.02222 C -0.05121 0.02523 -0.06059 0.03518 -0.0625 0.04027 C -0.0651 0.04722 -0.06319 0.04513 -0.06771 0.04722 C -0.06927 0.05509 -0.07274 0.06157 -0.07396 0.06944 C -0.07569 0.08148 -0.07916 0.09328 -0.08333 0.10416 C -0.08559 0.11018 -0.08628 0.11574 -0.09062 0.11944 C -0.09184 0.12453 -0.0993 0.13449 -0.10312 0.13611 C -0.10573 0.14143 -0.10989 0.14652 -0.11458 0.14861 C -0.12639 0.16041 -0.13993 0.16481 -0.15416 0.16944 C -0.15781 0.17268 -0.16041 0.17338 -0.16458 0.175 C -0.16666 0.17592 -0.16875 0.17685 -0.17083 0.17777 C -0.17187 0.17824 -0.17396 0.17916 -0.17396 0.17916 C -0.17882 0.18865 -0.17726 0.18425 -0.17916 0.19166 C -0.17986 0.20092 -0.17916 0.20532 -0.17916 0.21388 " pathEditMode="relative" ptsTypes="ffffffffffffffffA">
                                      <p:cBhvr>
                                        <p:cTn id="34" dur="2000" fill="hold"/>
                                        <p:tgtEl>
                                          <p:spTgt spid="134249"/>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3.33333E-6 -1.11111E-6 C -0.00313 0.00648 -0.00521 0.0125 -0.00938 0.01806 C -0.01094 0.02431 -0.01389 0.02685 -0.01667 0.03195 C -0.01962 0.0375 -0.02118 0.04468 -0.02396 0.05 C -0.02483 0.05162 -0.02622 0.05255 -0.02709 0.05417 C -0.02969 0.05857 -0.03073 0.06343 -0.03334 0.06806 C -0.03473 0.075 -0.03716 0.08125 -0.03959 0.0875 C -0.04132 0.09236 -0.0415 0.09676 -0.04375 0.10139 C -0.04532 0.10949 -0.04618 0.11621 -0.04896 0.12361 C -0.0507 0.13704 -0.054 0.15232 -0.05729 0.16528 C -0.05955 0.19167 -0.06025 0.21829 -0.06354 0.24445 C -0.06302 0.25857 -0.06441 0.28727 -0.05313 0.29722 C -0.05191 0.30232 -0.05313 0.30209 -0.05 0.3 " pathEditMode="relative" ptsTypes="ffffffffffffA">
                                      <p:cBhvr>
                                        <p:cTn id="36" dur="2000" fill="hold"/>
                                        <p:tgtEl>
                                          <p:spTgt spid="134250"/>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3.33333E-6 5.55556E-6 C -0.00139 0.0176 3.33333E-6 0.02639 0.00937 0.03889 C 0.01076 0.04422 0.01475 0.05163 0.01771 0.05556 C 0.01927 0.06366 0.02396 0.06551 0.02604 0.07362 C 0.02743 0.0794 0.02639 0.07663 0.02916 0.08195 C 0.03333 0.1044 0.02916 0.12223 0.01875 0.13889 C 0.01666 0.14214 0.01475 0.14769 0.01354 0.15139 C 0.01267 0.15417 0.01215 0.15695 0.01146 0.15973 C 0.01111 0.16112 0.01041 0.16389 0.01041 0.16389 C 0.01146 0.18288 0.01267 0.19607 0.025 0.20695 C 0.0283 0.21343 0.0368 0.22246 0.04271 0.22501 C 0.04774 0.23172 0.05503 0.23403 0.05937 0.24167 C 0.06423 0.24977 0.06649 0.2595 0.07187 0.26667 C 0.07413 0.27547 0.07586 0.28403 0.07708 0.29306 C 0.07604 0.30325 0.07604 0.29954 0.07604 0.30417 " pathEditMode="relative" ptsTypes="ffffffffffffffA">
                                      <p:cBhvr>
                                        <p:cTn id="38" dur="2000" fill="hold"/>
                                        <p:tgtEl>
                                          <p:spTgt spid="134251"/>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1.66667E-6 -3.33333E-6 C 0.00417 0.00371 0.00868 0.00672 0.01354 0.00834 C 0.02101 0.01505 0.01736 0.0132 0.02396 0.01528 C 0.03003 0.02338 0.03941 0.03195 0.04792 0.03473 C 0.0533 0.04005 0.06111 0.04375 0.06771 0.04584 C 0.06875 0.04676 0.06979 0.04792 0.07083 0.04861 C 0.07187 0.04931 0.07292 0.04931 0.07396 0.05 C 0.07864 0.05348 0.0816 0.05764 0.08646 0.05973 C 0.08941 0.06366 0.09132 0.0676 0.09479 0.07084 C 0.09757 0.07639 0.10364 0.08519 0.10521 0.09167 C 0.1059 0.09445 0.10607 0.09746 0.10729 0.1 C 0.10798 0.10139 0.10885 0.10255 0.10937 0.10417 C 0.11146 0.11042 0.1118 0.11528 0.11458 0.12084 C 0.11753 0.13635 0.12621 0.15116 0.13333 0.16389 C 0.13472 0.16945 0.13646 0.17223 0.13958 0.17639 C 0.14132 0.18334 0.14479 0.18843 0.14792 0.19445 C 0.15243 0.20301 0.1559 0.21204 0.16146 0.21945 C 0.16302 0.22547 0.16493 0.22848 0.16771 0.23334 C 0.17135 0.23982 0.17222 0.24445 0.17708 0.24861 C 0.18021 0.25486 0.18385 0.25973 0.18854 0.26389 C 0.19114 0.26898 0.19826 0.275 0.20312 0.27639 C 0.20555 0.27709 0.21042 0.27778 0.21042 0.27778 " pathEditMode="relative" ptsTypes="fffffffffffffffffffffA">
                                      <p:cBhvr>
                                        <p:cTn id="40" dur="2000" fill="hold"/>
                                        <p:tgtEl>
                                          <p:spTgt spid="13424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239" grpId="0" animBg="1"/>
      <p:bldP spid="134240" grpId="0" animBg="1"/>
      <p:bldP spid="134241" grpId="0" animBg="1"/>
      <p:bldP spid="134242" grpId="0" animBg="1"/>
      <p:bldP spid="134243" grpId="0" animBg="1"/>
      <p:bldP spid="134244" grpId="0" animBg="1"/>
      <p:bldP spid="134245" grpId="0" animBg="1"/>
      <p:bldP spid="134246" grpId="0" animBg="1"/>
      <p:bldP spid="134247" grpId="0" animBg="1"/>
      <p:bldP spid="134248" grpId="0" animBg="1"/>
      <p:bldP spid="134249" grpId="0" animBg="1"/>
      <p:bldP spid="134250" grpId="0" animBg="1"/>
      <p:bldP spid="134251" grpId="0" animBg="1"/>
      <p:bldP spid="134252" grpId="0" animBg="1"/>
      <p:bldP spid="134253" grpId="0" animBg="1"/>
      <p:bldP spid="134254" grpId="0" animBg="1"/>
      <p:bldP spid="134255" grpId="0" animBg="1"/>
      <p:bldP spid="13425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73164-3974-C651-ED3C-075C29395227}"/>
            </a:ext>
          </a:extLst>
        </p:cNvPr>
        <p:cNvGrpSpPr/>
        <p:nvPr/>
      </p:nvGrpSpPr>
      <p:grpSpPr>
        <a:xfrm>
          <a:off x="0" y="0"/>
          <a:ext cx="0" cy="0"/>
          <a:chOff x="0" y="0"/>
          <a:chExt cx="0" cy="0"/>
        </a:xfrm>
      </p:grpSpPr>
      <p:sp>
        <p:nvSpPr>
          <p:cNvPr id="53253" name="Rectangle 30">
            <a:extLst>
              <a:ext uri="{FF2B5EF4-FFF2-40B4-BE49-F238E27FC236}">
                <a16:creationId xmlns:a16="http://schemas.microsoft.com/office/drawing/2014/main" id="{A0A3C5C6-D7F6-B893-F3CC-D81FC51957D6}"/>
              </a:ext>
            </a:extLst>
          </p:cNvPr>
          <p:cNvSpPr>
            <a:spLocks noGrp="1" noChangeArrowheads="1"/>
          </p:cNvSpPr>
          <p:nvPr>
            <p:ph type="title"/>
          </p:nvPr>
        </p:nvSpPr>
        <p:spPr>
          <a:noFill/>
        </p:spPr>
        <p:txBody>
          <a:bodyPr/>
          <a:lstStyle/>
          <a:p>
            <a:r>
              <a:rPr lang="en-US" altLang="en-US" dirty="0">
                <a:solidFill>
                  <a:srgbClr val="000000"/>
                </a:solidFill>
                <a:latin typeface="+mj-lt"/>
                <a:ea typeface="+mj-ea"/>
              </a:rPr>
              <a:t>Attraction basin</a:t>
            </a:r>
          </a:p>
        </p:txBody>
      </p:sp>
      <p:sp>
        <p:nvSpPr>
          <p:cNvPr id="53250" name="Rectangle 2">
            <a:extLst>
              <a:ext uri="{FF2B5EF4-FFF2-40B4-BE49-F238E27FC236}">
                <a16:creationId xmlns:a16="http://schemas.microsoft.com/office/drawing/2014/main" id="{C658AD6A-CA7E-A01B-5043-186DED73B1CF}"/>
              </a:ext>
            </a:extLst>
          </p:cNvPr>
          <p:cNvSpPr>
            <a:spLocks noGrp="1" noChangeArrowheads="1"/>
          </p:cNvSpPr>
          <p:nvPr>
            <p:ph idx="1"/>
          </p:nvPr>
        </p:nvSpPr>
        <p:spPr/>
        <p:txBody>
          <a:bodyPr/>
          <a:lstStyle/>
          <a:p>
            <a:pPr eaLnBrk="1" hangingPunct="1"/>
            <a:r>
              <a:rPr lang="en-US" altLang="en-US" dirty="0">
                <a:solidFill>
                  <a:srgbClr val="FF3300"/>
                </a:solidFill>
              </a:rPr>
              <a:t>Attraction basin:</a:t>
            </a:r>
            <a:r>
              <a:rPr lang="en-US" altLang="en-US" dirty="0"/>
              <a:t> the region for which all trajectories lead to the same mode</a:t>
            </a:r>
          </a:p>
          <a:p>
            <a:pPr eaLnBrk="1" hangingPunct="1"/>
            <a:r>
              <a:rPr lang="en-US" altLang="en-US" dirty="0">
                <a:solidFill>
                  <a:srgbClr val="FF3300"/>
                </a:solidFill>
              </a:rPr>
              <a:t>Cluster:</a:t>
            </a:r>
            <a:r>
              <a:rPr lang="en-US" altLang="en-US" dirty="0"/>
              <a:t> all data points in the attraction basin of a mode</a:t>
            </a:r>
          </a:p>
          <a:p>
            <a:pPr eaLnBrk="1" hangingPunct="1"/>
            <a:endParaRPr lang="en-US" altLang="en-US" dirty="0"/>
          </a:p>
        </p:txBody>
      </p:sp>
      <p:grpSp>
        <p:nvGrpSpPr>
          <p:cNvPr id="53251" name="Group 3">
            <a:extLst>
              <a:ext uri="{FF2B5EF4-FFF2-40B4-BE49-F238E27FC236}">
                <a16:creationId xmlns:a16="http://schemas.microsoft.com/office/drawing/2014/main" id="{EEC60D35-C90B-9C77-4FA4-56E60AD781F0}"/>
              </a:ext>
            </a:extLst>
          </p:cNvPr>
          <p:cNvGrpSpPr>
            <a:grpSpLocks/>
          </p:cNvGrpSpPr>
          <p:nvPr/>
        </p:nvGrpSpPr>
        <p:grpSpPr bwMode="auto">
          <a:xfrm>
            <a:off x="3467100" y="3124200"/>
            <a:ext cx="5257800" cy="3057525"/>
            <a:chOff x="1776" y="1965"/>
            <a:chExt cx="2064" cy="1200"/>
          </a:xfrm>
        </p:grpSpPr>
        <p:grpSp>
          <p:nvGrpSpPr>
            <p:cNvPr id="53254" name="Group 4">
              <a:extLst>
                <a:ext uri="{FF2B5EF4-FFF2-40B4-BE49-F238E27FC236}">
                  <a16:creationId xmlns:a16="http://schemas.microsoft.com/office/drawing/2014/main" id="{C7382E98-9659-BD19-B1B1-3E0A83F02CC8}"/>
                </a:ext>
              </a:extLst>
            </p:cNvPr>
            <p:cNvGrpSpPr>
              <a:grpSpLocks/>
            </p:cNvGrpSpPr>
            <p:nvPr/>
          </p:nvGrpSpPr>
          <p:grpSpPr bwMode="auto">
            <a:xfrm>
              <a:off x="1776" y="1965"/>
              <a:ext cx="1152" cy="1200"/>
              <a:chOff x="432" y="2256"/>
              <a:chExt cx="672" cy="672"/>
            </a:xfrm>
          </p:grpSpPr>
          <p:sp>
            <p:nvSpPr>
              <p:cNvPr id="53275" name="Rectangle 5">
                <a:extLst>
                  <a:ext uri="{FF2B5EF4-FFF2-40B4-BE49-F238E27FC236}">
                    <a16:creationId xmlns:a16="http://schemas.microsoft.com/office/drawing/2014/main" id="{9F948D60-4123-B447-31D5-793BEB6146F9}"/>
                  </a:ext>
                </a:extLst>
              </p:cNvPr>
              <p:cNvSpPr>
                <a:spLocks noChangeArrowheads="1"/>
              </p:cNvSpPr>
              <p:nvPr/>
            </p:nvSpPr>
            <p:spPr bwMode="auto">
              <a:xfrm>
                <a:off x="432" y="2256"/>
                <a:ext cx="67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pic>
            <p:nvPicPr>
              <p:cNvPr id="53276" name="Picture 6" descr="Random Distribution">
                <a:extLst>
                  <a:ext uri="{FF2B5EF4-FFF2-40B4-BE49-F238E27FC236}">
                    <a16:creationId xmlns:a16="http://schemas.microsoft.com/office/drawing/2014/main" id="{4E1B37AA-967D-66EF-E857-66CA36927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312"/>
                <a:ext cx="576"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3255" name="Group 7">
              <a:extLst>
                <a:ext uri="{FF2B5EF4-FFF2-40B4-BE49-F238E27FC236}">
                  <a16:creationId xmlns:a16="http://schemas.microsoft.com/office/drawing/2014/main" id="{D054C32C-99A5-49BD-E6C1-387B67A5BC1C}"/>
                </a:ext>
              </a:extLst>
            </p:cNvPr>
            <p:cNvGrpSpPr>
              <a:grpSpLocks/>
            </p:cNvGrpSpPr>
            <p:nvPr/>
          </p:nvGrpSpPr>
          <p:grpSpPr bwMode="auto">
            <a:xfrm>
              <a:off x="2688" y="1965"/>
              <a:ext cx="1152" cy="1200"/>
              <a:chOff x="432" y="2256"/>
              <a:chExt cx="672" cy="672"/>
            </a:xfrm>
          </p:grpSpPr>
          <p:sp>
            <p:nvSpPr>
              <p:cNvPr id="53273" name="Rectangle 8">
                <a:extLst>
                  <a:ext uri="{FF2B5EF4-FFF2-40B4-BE49-F238E27FC236}">
                    <a16:creationId xmlns:a16="http://schemas.microsoft.com/office/drawing/2014/main" id="{4D5E9AAF-CC54-5FF3-92C5-D18605F4BDB2}"/>
                  </a:ext>
                </a:extLst>
              </p:cNvPr>
              <p:cNvSpPr>
                <a:spLocks noChangeArrowheads="1"/>
              </p:cNvSpPr>
              <p:nvPr/>
            </p:nvSpPr>
            <p:spPr bwMode="auto">
              <a:xfrm>
                <a:off x="432" y="2256"/>
                <a:ext cx="67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endParaRPr>
              </a:p>
            </p:txBody>
          </p:sp>
          <p:pic>
            <p:nvPicPr>
              <p:cNvPr id="53274" name="Picture 9" descr="Random Distribution">
                <a:extLst>
                  <a:ext uri="{FF2B5EF4-FFF2-40B4-BE49-F238E27FC236}">
                    <a16:creationId xmlns:a16="http://schemas.microsoft.com/office/drawing/2014/main" id="{03609933-6E7F-66AC-170B-B3F3EDE54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312"/>
                <a:ext cx="576"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56" name="Freeform 10">
              <a:extLst>
                <a:ext uri="{FF2B5EF4-FFF2-40B4-BE49-F238E27FC236}">
                  <a16:creationId xmlns:a16="http://schemas.microsoft.com/office/drawing/2014/main" id="{81F5B9E1-E0DF-F5F9-4BC0-1A08F0456AD4}"/>
                </a:ext>
              </a:extLst>
            </p:cNvPr>
            <p:cNvSpPr>
              <a:spLocks/>
            </p:cNvSpPr>
            <p:nvPr/>
          </p:nvSpPr>
          <p:spPr bwMode="auto">
            <a:xfrm>
              <a:off x="1796" y="2043"/>
              <a:ext cx="1036" cy="1091"/>
            </a:xfrm>
            <a:custGeom>
              <a:avLst/>
              <a:gdLst>
                <a:gd name="T0" fmla="*/ 564 w 1036"/>
                <a:gd name="T1" fmla="*/ 66 h 1091"/>
                <a:gd name="T2" fmla="*/ 220 w 1036"/>
                <a:gd name="T3" fmla="*/ 2 h 1091"/>
                <a:gd name="T4" fmla="*/ 60 w 1036"/>
                <a:gd name="T5" fmla="*/ 34 h 1091"/>
                <a:gd name="T6" fmla="*/ 60 w 1036"/>
                <a:gd name="T7" fmla="*/ 354 h 1091"/>
                <a:gd name="T8" fmla="*/ 36 w 1036"/>
                <a:gd name="T9" fmla="*/ 626 h 1091"/>
                <a:gd name="T10" fmla="*/ 52 w 1036"/>
                <a:gd name="T11" fmla="*/ 858 h 1091"/>
                <a:gd name="T12" fmla="*/ 76 w 1036"/>
                <a:gd name="T13" fmla="*/ 970 h 1091"/>
                <a:gd name="T14" fmla="*/ 140 w 1036"/>
                <a:gd name="T15" fmla="*/ 1042 h 1091"/>
                <a:gd name="T16" fmla="*/ 228 w 1036"/>
                <a:gd name="T17" fmla="*/ 1082 h 1091"/>
                <a:gd name="T18" fmla="*/ 348 w 1036"/>
                <a:gd name="T19" fmla="*/ 1074 h 1091"/>
                <a:gd name="T20" fmla="*/ 396 w 1036"/>
                <a:gd name="T21" fmla="*/ 1058 h 1091"/>
                <a:gd name="T22" fmla="*/ 420 w 1036"/>
                <a:gd name="T23" fmla="*/ 1050 h 1091"/>
                <a:gd name="T24" fmla="*/ 516 w 1036"/>
                <a:gd name="T25" fmla="*/ 994 h 1091"/>
                <a:gd name="T26" fmla="*/ 692 w 1036"/>
                <a:gd name="T27" fmla="*/ 1034 h 1091"/>
                <a:gd name="T28" fmla="*/ 860 w 1036"/>
                <a:gd name="T29" fmla="*/ 1090 h 1091"/>
                <a:gd name="T30" fmla="*/ 972 w 1036"/>
                <a:gd name="T31" fmla="*/ 1082 h 1091"/>
                <a:gd name="T32" fmla="*/ 1036 w 1036"/>
                <a:gd name="T33" fmla="*/ 954 h 1091"/>
                <a:gd name="T34" fmla="*/ 1028 w 1036"/>
                <a:gd name="T35" fmla="*/ 858 h 1091"/>
                <a:gd name="T36" fmla="*/ 1012 w 1036"/>
                <a:gd name="T37" fmla="*/ 714 h 1091"/>
                <a:gd name="T38" fmla="*/ 884 w 1036"/>
                <a:gd name="T39" fmla="*/ 114 h 1091"/>
                <a:gd name="T40" fmla="*/ 700 w 1036"/>
                <a:gd name="T41" fmla="*/ 42 h 1091"/>
                <a:gd name="T42" fmla="*/ 564 w 1036"/>
                <a:gd name="T43" fmla="*/ 66 h 109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36"/>
                <a:gd name="T67" fmla="*/ 0 h 1091"/>
                <a:gd name="T68" fmla="*/ 1036 w 1036"/>
                <a:gd name="T69" fmla="*/ 1091 h 109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36" h="1091">
                  <a:moveTo>
                    <a:pt x="564" y="66"/>
                  </a:moveTo>
                  <a:cubicBezTo>
                    <a:pt x="470" y="4"/>
                    <a:pt x="330" y="18"/>
                    <a:pt x="220" y="2"/>
                  </a:cubicBezTo>
                  <a:cubicBezTo>
                    <a:pt x="155" y="7"/>
                    <a:pt x="111" y="0"/>
                    <a:pt x="60" y="34"/>
                  </a:cubicBezTo>
                  <a:cubicBezTo>
                    <a:pt x="0" y="124"/>
                    <a:pt x="40" y="253"/>
                    <a:pt x="60" y="354"/>
                  </a:cubicBezTo>
                  <a:cubicBezTo>
                    <a:pt x="55" y="446"/>
                    <a:pt x="47" y="535"/>
                    <a:pt x="36" y="626"/>
                  </a:cubicBezTo>
                  <a:cubicBezTo>
                    <a:pt x="44" y="783"/>
                    <a:pt x="39" y="745"/>
                    <a:pt x="52" y="858"/>
                  </a:cubicBezTo>
                  <a:cubicBezTo>
                    <a:pt x="55" y="885"/>
                    <a:pt x="59" y="944"/>
                    <a:pt x="76" y="970"/>
                  </a:cubicBezTo>
                  <a:cubicBezTo>
                    <a:pt x="105" y="1013"/>
                    <a:pt x="85" y="987"/>
                    <a:pt x="140" y="1042"/>
                  </a:cubicBezTo>
                  <a:cubicBezTo>
                    <a:pt x="157" y="1059"/>
                    <a:pt x="206" y="1071"/>
                    <a:pt x="228" y="1082"/>
                  </a:cubicBezTo>
                  <a:cubicBezTo>
                    <a:pt x="268" y="1079"/>
                    <a:pt x="308" y="1080"/>
                    <a:pt x="348" y="1074"/>
                  </a:cubicBezTo>
                  <a:cubicBezTo>
                    <a:pt x="365" y="1072"/>
                    <a:pt x="380" y="1063"/>
                    <a:pt x="396" y="1058"/>
                  </a:cubicBezTo>
                  <a:cubicBezTo>
                    <a:pt x="404" y="1055"/>
                    <a:pt x="420" y="1050"/>
                    <a:pt x="420" y="1050"/>
                  </a:cubicBezTo>
                  <a:cubicBezTo>
                    <a:pt x="446" y="1024"/>
                    <a:pt x="480" y="1006"/>
                    <a:pt x="516" y="994"/>
                  </a:cubicBezTo>
                  <a:cubicBezTo>
                    <a:pt x="575" y="1001"/>
                    <a:pt x="638" y="1007"/>
                    <a:pt x="692" y="1034"/>
                  </a:cubicBezTo>
                  <a:cubicBezTo>
                    <a:pt x="751" y="1063"/>
                    <a:pt x="795" y="1079"/>
                    <a:pt x="860" y="1090"/>
                  </a:cubicBezTo>
                  <a:cubicBezTo>
                    <a:pt x="897" y="1087"/>
                    <a:pt x="936" y="1091"/>
                    <a:pt x="972" y="1082"/>
                  </a:cubicBezTo>
                  <a:cubicBezTo>
                    <a:pt x="1008" y="1074"/>
                    <a:pt x="1028" y="986"/>
                    <a:pt x="1036" y="954"/>
                  </a:cubicBezTo>
                  <a:cubicBezTo>
                    <a:pt x="1033" y="922"/>
                    <a:pt x="1031" y="890"/>
                    <a:pt x="1028" y="858"/>
                  </a:cubicBezTo>
                  <a:cubicBezTo>
                    <a:pt x="1023" y="810"/>
                    <a:pt x="1012" y="714"/>
                    <a:pt x="1012" y="714"/>
                  </a:cubicBezTo>
                  <a:cubicBezTo>
                    <a:pt x="1003" y="515"/>
                    <a:pt x="999" y="286"/>
                    <a:pt x="884" y="114"/>
                  </a:cubicBezTo>
                  <a:cubicBezTo>
                    <a:pt x="851" y="65"/>
                    <a:pt x="750" y="49"/>
                    <a:pt x="700" y="42"/>
                  </a:cubicBezTo>
                  <a:cubicBezTo>
                    <a:pt x="640" y="47"/>
                    <a:pt x="611" y="43"/>
                    <a:pt x="564" y="66"/>
                  </a:cubicBezTo>
                  <a:close/>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57" name="Freeform 11">
              <a:extLst>
                <a:ext uri="{FF2B5EF4-FFF2-40B4-BE49-F238E27FC236}">
                  <a16:creationId xmlns:a16="http://schemas.microsoft.com/office/drawing/2014/main" id="{EC229D3C-0CC6-6AFA-F428-CBB2E35A122F}"/>
                </a:ext>
              </a:extLst>
            </p:cNvPr>
            <p:cNvSpPr>
              <a:spLocks/>
            </p:cNvSpPr>
            <p:nvPr/>
          </p:nvSpPr>
          <p:spPr bwMode="auto">
            <a:xfrm>
              <a:off x="2752" y="2060"/>
              <a:ext cx="1040" cy="1065"/>
            </a:xfrm>
            <a:custGeom>
              <a:avLst/>
              <a:gdLst>
                <a:gd name="T0" fmla="*/ 80 w 1040"/>
                <a:gd name="T1" fmla="*/ 33 h 1065"/>
                <a:gd name="T2" fmla="*/ 56 w 1040"/>
                <a:gd name="T3" fmla="*/ 41 h 1065"/>
                <a:gd name="T4" fmla="*/ 40 w 1040"/>
                <a:gd name="T5" fmla="*/ 89 h 1065"/>
                <a:gd name="T6" fmla="*/ 24 w 1040"/>
                <a:gd name="T7" fmla="*/ 113 h 1065"/>
                <a:gd name="T8" fmla="*/ 0 w 1040"/>
                <a:gd name="T9" fmla="*/ 201 h 1065"/>
                <a:gd name="T10" fmla="*/ 32 w 1040"/>
                <a:gd name="T11" fmla="*/ 305 h 1065"/>
                <a:gd name="T12" fmla="*/ 64 w 1040"/>
                <a:gd name="T13" fmla="*/ 617 h 1065"/>
                <a:gd name="T14" fmla="*/ 64 w 1040"/>
                <a:gd name="T15" fmla="*/ 865 h 1065"/>
                <a:gd name="T16" fmla="*/ 80 w 1040"/>
                <a:gd name="T17" fmla="*/ 913 h 1065"/>
                <a:gd name="T18" fmla="*/ 88 w 1040"/>
                <a:gd name="T19" fmla="*/ 937 h 1065"/>
                <a:gd name="T20" fmla="*/ 88 w 1040"/>
                <a:gd name="T21" fmla="*/ 1049 h 1065"/>
                <a:gd name="T22" fmla="*/ 136 w 1040"/>
                <a:gd name="T23" fmla="*/ 1065 h 1065"/>
                <a:gd name="T24" fmla="*/ 216 w 1040"/>
                <a:gd name="T25" fmla="*/ 1041 h 1065"/>
                <a:gd name="T26" fmla="*/ 240 w 1040"/>
                <a:gd name="T27" fmla="*/ 1033 h 1065"/>
                <a:gd name="T28" fmla="*/ 448 w 1040"/>
                <a:gd name="T29" fmla="*/ 1033 h 1065"/>
                <a:gd name="T30" fmla="*/ 512 w 1040"/>
                <a:gd name="T31" fmla="*/ 977 h 1065"/>
                <a:gd name="T32" fmla="*/ 608 w 1040"/>
                <a:gd name="T33" fmla="*/ 985 h 1065"/>
                <a:gd name="T34" fmla="*/ 784 w 1040"/>
                <a:gd name="T35" fmla="*/ 1033 h 1065"/>
                <a:gd name="T36" fmla="*/ 904 w 1040"/>
                <a:gd name="T37" fmla="*/ 1025 h 1065"/>
                <a:gd name="T38" fmla="*/ 944 w 1040"/>
                <a:gd name="T39" fmla="*/ 985 h 1065"/>
                <a:gd name="T40" fmla="*/ 1008 w 1040"/>
                <a:gd name="T41" fmla="*/ 833 h 1065"/>
                <a:gd name="T42" fmla="*/ 1040 w 1040"/>
                <a:gd name="T43" fmla="*/ 585 h 1065"/>
                <a:gd name="T44" fmla="*/ 1024 w 1040"/>
                <a:gd name="T45" fmla="*/ 473 h 1065"/>
                <a:gd name="T46" fmla="*/ 1008 w 1040"/>
                <a:gd name="T47" fmla="*/ 441 h 1065"/>
                <a:gd name="T48" fmla="*/ 992 w 1040"/>
                <a:gd name="T49" fmla="*/ 393 h 1065"/>
                <a:gd name="T50" fmla="*/ 904 w 1040"/>
                <a:gd name="T51" fmla="*/ 161 h 1065"/>
                <a:gd name="T52" fmla="*/ 880 w 1040"/>
                <a:gd name="T53" fmla="*/ 137 h 1065"/>
                <a:gd name="T54" fmla="*/ 832 w 1040"/>
                <a:gd name="T55" fmla="*/ 105 h 1065"/>
                <a:gd name="T56" fmla="*/ 736 w 1040"/>
                <a:gd name="T57" fmla="*/ 57 h 1065"/>
                <a:gd name="T58" fmla="*/ 488 w 1040"/>
                <a:gd name="T59" fmla="*/ 65 h 1065"/>
                <a:gd name="T60" fmla="*/ 328 w 1040"/>
                <a:gd name="T61" fmla="*/ 25 h 1065"/>
                <a:gd name="T62" fmla="*/ 160 w 1040"/>
                <a:gd name="T63" fmla="*/ 1 h 1065"/>
                <a:gd name="T64" fmla="*/ 72 w 1040"/>
                <a:gd name="T65" fmla="*/ 9 h 1065"/>
                <a:gd name="T66" fmla="*/ 64 w 1040"/>
                <a:gd name="T67" fmla="*/ 33 h 1065"/>
                <a:gd name="T68" fmla="*/ 80 w 1040"/>
                <a:gd name="T69" fmla="*/ 33 h 10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40"/>
                <a:gd name="T106" fmla="*/ 0 h 1065"/>
                <a:gd name="T107" fmla="*/ 1040 w 1040"/>
                <a:gd name="T108" fmla="*/ 1065 h 10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40" h="1065">
                  <a:moveTo>
                    <a:pt x="80" y="33"/>
                  </a:moveTo>
                  <a:cubicBezTo>
                    <a:pt x="72" y="36"/>
                    <a:pt x="61" y="34"/>
                    <a:pt x="56" y="41"/>
                  </a:cubicBezTo>
                  <a:cubicBezTo>
                    <a:pt x="46" y="55"/>
                    <a:pt x="45" y="73"/>
                    <a:pt x="40" y="89"/>
                  </a:cubicBezTo>
                  <a:cubicBezTo>
                    <a:pt x="37" y="98"/>
                    <a:pt x="28" y="104"/>
                    <a:pt x="24" y="113"/>
                  </a:cubicBezTo>
                  <a:cubicBezTo>
                    <a:pt x="9" y="146"/>
                    <a:pt x="7" y="167"/>
                    <a:pt x="0" y="201"/>
                  </a:cubicBezTo>
                  <a:cubicBezTo>
                    <a:pt x="7" y="247"/>
                    <a:pt x="7" y="268"/>
                    <a:pt x="32" y="305"/>
                  </a:cubicBezTo>
                  <a:cubicBezTo>
                    <a:pt x="56" y="402"/>
                    <a:pt x="54" y="516"/>
                    <a:pt x="64" y="617"/>
                  </a:cubicBezTo>
                  <a:cubicBezTo>
                    <a:pt x="59" y="713"/>
                    <a:pt x="49" y="774"/>
                    <a:pt x="64" y="865"/>
                  </a:cubicBezTo>
                  <a:cubicBezTo>
                    <a:pt x="67" y="882"/>
                    <a:pt x="75" y="897"/>
                    <a:pt x="80" y="913"/>
                  </a:cubicBezTo>
                  <a:cubicBezTo>
                    <a:pt x="83" y="921"/>
                    <a:pt x="88" y="937"/>
                    <a:pt x="88" y="937"/>
                  </a:cubicBezTo>
                  <a:cubicBezTo>
                    <a:pt x="86" y="952"/>
                    <a:pt x="70" y="1029"/>
                    <a:pt x="88" y="1049"/>
                  </a:cubicBezTo>
                  <a:cubicBezTo>
                    <a:pt x="99" y="1062"/>
                    <a:pt x="136" y="1065"/>
                    <a:pt x="136" y="1065"/>
                  </a:cubicBezTo>
                  <a:cubicBezTo>
                    <a:pt x="184" y="1053"/>
                    <a:pt x="158" y="1060"/>
                    <a:pt x="216" y="1041"/>
                  </a:cubicBezTo>
                  <a:cubicBezTo>
                    <a:pt x="224" y="1038"/>
                    <a:pt x="240" y="1033"/>
                    <a:pt x="240" y="1033"/>
                  </a:cubicBezTo>
                  <a:cubicBezTo>
                    <a:pt x="313" y="1040"/>
                    <a:pt x="373" y="1050"/>
                    <a:pt x="448" y="1033"/>
                  </a:cubicBezTo>
                  <a:cubicBezTo>
                    <a:pt x="471" y="1028"/>
                    <a:pt x="478" y="988"/>
                    <a:pt x="512" y="977"/>
                  </a:cubicBezTo>
                  <a:cubicBezTo>
                    <a:pt x="544" y="980"/>
                    <a:pt x="576" y="980"/>
                    <a:pt x="608" y="985"/>
                  </a:cubicBezTo>
                  <a:cubicBezTo>
                    <a:pt x="668" y="994"/>
                    <a:pt x="724" y="1021"/>
                    <a:pt x="784" y="1033"/>
                  </a:cubicBezTo>
                  <a:cubicBezTo>
                    <a:pt x="824" y="1030"/>
                    <a:pt x="864" y="1032"/>
                    <a:pt x="904" y="1025"/>
                  </a:cubicBezTo>
                  <a:cubicBezTo>
                    <a:pt x="921" y="1022"/>
                    <a:pt x="938" y="998"/>
                    <a:pt x="944" y="985"/>
                  </a:cubicBezTo>
                  <a:cubicBezTo>
                    <a:pt x="966" y="934"/>
                    <a:pt x="983" y="883"/>
                    <a:pt x="1008" y="833"/>
                  </a:cubicBezTo>
                  <a:cubicBezTo>
                    <a:pt x="1022" y="750"/>
                    <a:pt x="1032" y="669"/>
                    <a:pt x="1040" y="585"/>
                  </a:cubicBezTo>
                  <a:cubicBezTo>
                    <a:pt x="1036" y="540"/>
                    <a:pt x="1040" y="510"/>
                    <a:pt x="1024" y="473"/>
                  </a:cubicBezTo>
                  <a:cubicBezTo>
                    <a:pt x="1019" y="462"/>
                    <a:pt x="1012" y="452"/>
                    <a:pt x="1008" y="441"/>
                  </a:cubicBezTo>
                  <a:cubicBezTo>
                    <a:pt x="1002" y="425"/>
                    <a:pt x="992" y="393"/>
                    <a:pt x="992" y="393"/>
                  </a:cubicBezTo>
                  <a:cubicBezTo>
                    <a:pt x="1001" y="296"/>
                    <a:pt x="1012" y="197"/>
                    <a:pt x="904" y="161"/>
                  </a:cubicBezTo>
                  <a:cubicBezTo>
                    <a:pt x="896" y="153"/>
                    <a:pt x="889" y="144"/>
                    <a:pt x="880" y="137"/>
                  </a:cubicBezTo>
                  <a:cubicBezTo>
                    <a:pt x="865" y="125"/>
                    <a:pt x="832" y="105"/>
                    <a:pt x="832" y="105"/>
                  </a:cubicBezTo>
                  <a:cubicBezTo>
                    <a:pt x="806" y="66"/>
                    <a:pt x="778" y="71"/>
                    <a:pt x="736" y="57"/>
                  </a:cubicBezTo>
                  <a:cubicBezTo>
                    <a:pt x="630" y="78"/>
                    <a:pt x="654" y="72"/>
                    <a:pt x="488" y="65"/>
                  </a:cubicBezTo>
                  <a:cubicBezTo>
                    <a:pt x="412" y="57"/>
                    <a:pt x="391" y="46"/>
                    <a:pt x="328" y="25"/>
                  </a:cubicBezTo>
                  <a:cubicBezTo>
                    <a:pt x="277" y="8"/>
                    <a:pt x="213" y="6"/>
                    <a:pt x="160" y="1"/>
                  </a:cubicBezTo>
                  <a:cubicBezTo>
                    <a:pt x="131" y="4"/>
                    <a:pt x="100" y="0"/>
                    <a:pt x="72" y="9"/>
                  </a:cubicBezTo>
                  <a:cubicBezTo>
                    <a:pt x="64" y="12"/>
                    <a:pt x="61" y="25"/>
                    <a:pt x="64" y="33"/>
                  </a:cubicBezTo>
                  <a:cubicBezTo>
                    <a:pt x="66" y="38"/>
                    <a:pt x="75" y="33"/>
                    <a:pt x="80" y="33"/>
                  </a:cubicBezTo>
                  <a:close/>
                </a:path>
              </a:pathLst>
            </a:custGeom>
            <a:noFill/>
            <a:ln w="28575">
              <a:solidFill>
                <a:srgbClr val="3399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58" name="Freeform 12">
              <a:extLst>
                <a:ext uri="{FF2B5EF4-FFF2-40B4-BE49-F238E27FC236}">
                  <a16:creationId xmlns:a16="http://schemas.microsoft.com/office/drawing/2014/main" id="{56784B7E-ADC7-435D-F5E9-8FF4215E8796}"/>
                </a:ext>
              </a:extLst>
            </p:cNvPr>
            <p:cNvSpPr>
              <a:spLocks/>
            </p:cNvSpPr>
            <p:nvPr/>
          </p:nvSpPr>
          <p:spPr bwMode="auto">
            <a:xfrm>
              <a:off x="2000" y="2605"/>
              <a:ext cx="264" cy="416"/>
            </a:xfrm>
            <a:custGeom>
              <a:avLst/>
              <a:gdLst>
                <a:gd name="T0" fmla="*/ 0 w 264"/>
                <a:gd name="T1" fmla="*/ 416 h 416"/>
                <a:gd name="T2" fmla="*/ 120 w 264"/>
                <a:gd name="T3" fmla="*/ 336 h 416"/>
                <a:gd name="T4" fmla="*/ 152 w 264"/>
                <a:gd name="T5" fmla="*/ 232 h 416"/>
                <a:gd name="T6" fmla="*/ 232 w 264"/>
                <a:gd name="T7" fmla="*/ 40 h 416"/>
                <a:gd name="T8" fmla="*/ 264 w 264"/>
                <a:gd name="T9" fmla="*/ 0 h 416"/>
                <a:gd name="T10" fmla="*/ 0 60000 65536"/>
                <a:gd name="T11" fmla="*/ 0 60000 65536"/>
                <a:gd name="T12" fmla="*/ 0 60000 65536"/>
                <a:gd name="T13" fmla="*/ 0 60000 65536"/>
                <a:gd name="T14" fmla="*/ 0 60000 65536"/>
                <a:gd name="T15" fmla="*/ 0 w 264"/>
                <a:gd name="T16" fmla="*/ 0 h 416"/>
                <a:gd name="T17" fmla="*/ 264 w 264"/>
                <a:gd name="T18" fmla="*/ 416 h 416"/>
              </a:gdLst>
              <a:ahLst/>
              <a:cxnLst>
                <a:cxn ang="T10">
                  <a:pos x="T0" y="T1"/>
                </a:cxn>
                <a:cxn ang="T11">
                  <a:pos x="T2" y="T3"/>
                </a:cxn>
                <a:cxn ang="T12">
                  <a:pos x="T4" y="T5"/>
                </a:cxn>
                <a:cxn ang="T13">
                  <a:pos x="T6" y="T7"/>
                </a:cxn>
                <a:cxn ang="T14">
                  <a:pos x="T8" y="T9"/>
                </a:cxn>
              </a:cxnLst>
              <a:rect l="T15" t="T16" r="T17" b="T18"/>
              <a:pathLst>
                <a:path w="264" h="416">
                  <a:moveTo>
                    <a:pt x="0" y="416"/>
                  </a:moveTo>
                  <a:cubicBezTo>
                    <a:pt x="46" y="401"/>
                    <a:pt x="86" y="370"/>
                    <a:pt x="120" y="336"/>
                  </a:cubicBezTo>
                  <a:cubicBezTo>
                    <a:pt x="134" y="294"/>
                    <a:pt x="147" y="282"/>
                    <a:pt x="152" y="232"/>
                  </a:cubicBezTo>
                  <a:cubicBezTo>
                    <a:pt x="159" y="157"/>
                    <a:pt x="146" y="69"/>
                    <a:pt x="232" y="40"/>
                  </a:cubicBezTo>
                  <a:cubicBezTo>
                    <a:pt x="260" y="12"/>
                    <a:pt x="251" y="26"/>
                    <a:pt x="264" y="0"/>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59" name="Freeform 13">
              <a:extLst>
                <a:ext uri="{FF2B5EF4-FFF2-40B4-BE49-F238E27FC236}">
                  <a16:creationId xmlns:a16="http://schemas.microsoft.com/office/drawing/2014/main" id="{3D6F2F2F-FAD8-C2D6-D21D-365E5CF65965}"/>
                </a:ext>
              </a:extLst>
            </p:cNvPr>
            <p:cNvSpPr>
              <a:spLocks/>
            </p:cNvSpPr>
            <p:nvPr/>
          </p:nvSpPr>
          <p:spPr bwMode="auto">
            <a:xfrm>
              <a:off x="1920" y="2581"/>
              <a:ext cx="336" cy="96"/>
            </a:xfrm>
            <a:custGeom>
              <a:avLst/>
              <a:gdLst>
                <a:gd name="T0" fmla="*/ 0 w 336"/>
                <a:gd name="T1" fmla="*/ 96 h 96"/>
                <a:gd name="T2" fmla="*/ 144 w 336"/>
                <a:gd name="T3" fmla="*/ 72 h 96"/>
                <a:gd name="T4" fmla="*/ 312 w 336"/>
                <a:gd name="T5" fmla="*/ 24 h 96"/>
                <a:gd name="T6" fmla="*/ 336 w 336"/>
                <a:gd name="T7" fmla="*/ 0 h 96"/>
                <a:gd name="T8" fmla="*/ 0 60000 65536"/>
                <a:gd name="T9" fmla="*/ 0 60000 65536"/>
                <a:gd name="T10" fmla="*/ 0 60000 65536"/>
                <a:gd name="T11" fmla="*/ 0 60000 65536"/>
                <a:gd name="T12" fmla="*/ 0 w 336"/>
                <a:gd name="T13" fmla="*/ 0 h 96"/>
                <a:gd name="T14" fmla="*/ 336 w 336"/>
                <a:gd name="T15" fmla="*/ 96 h 96"/>
              </a:gdLst>
              <a:ahLst/>
              <a:cxnLst>
                <a:cxn ang="T8">
                  <a:pos x="T0" y="T1"/>
                </a:cxn>
                <a:cxn ang="T9">
                  <a:pos x="T2" y="T3"/>
                </a:cxn>
                <a:cxn ang="T10">
                  <a:pos x="T4" y="T5"/>
                </a:cxn>
                <a:cxn ang="T11">
                  <a:pos x="T6" y="T7"/>
                </a:cxn>
              </a:cxnLst>
              <a:rect l="T12" t="T13" r="T14" b="T15"/>
              <a:pathLst>
                <a:path w="336" h="96">
                  <a:moveTo>
                    <a:pt x="0" y="96"/>
                  </a:moveTo>
                  <a:cubicBezTo>
                    <a:pt x="48" y="84"/>
                    <a:pt x="97" y="85"/>
                    <a:pt x="144" y="72"/>
                  </a:cubicBezTo>
                  <a:cubicBezTo>
                    <a:pt x="201" y="56"/>
                    <a:pt x="253" y="36"/>
                    <a:pt x="312" y="24"/>
                  </a:cubicBezTo>
                  <a:cubicBezTo>
                    <a:pt x="320" y="16"/>
                    <a:pt x="336" y="0"/>
                    <a:pt x="336" y="0"/>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0" name="Freeform 14">
              <a:extLst>
                <a:ext uri="{FF2B5EF4-FFF2-40B4-BE49-F238E27FC236}">
                  <a16:creationId xmlns:a16="http://schemas.microsoft.com/office/drawing/2014/main" id="{34B1A58A-CD92-1FAA-41F6-A9E724DD6165}"/>
                </a:ext>
              </a:extLst>
            </p:cNvPr>
            <p:cNvSpPr>
              <a:spLocks/>
            </p:cNvSpPr>
            <p:nvPr/>
          </p:nvSpPr>
          <p:spPr bwMode="auto">
            <a:xfrm>
              <a:off x="1912" y="2177"/>
              <a:ext cx="344" cy="388"/>
            </a:xfrm>
            <a:custGeom>
              <a:avLst/>
              <a:gdLst>
                <a:gd name="T0" fmla="*/ 32 w 344"/>
                <a:gd name="T1" fmla="*/ 44 h 388"/>
                <a:gd name="T2" fmla="*/ 16 w 344"/>
                <a:gd name="T3" fmla="*/ 100 h 388"/>
                <a:gd name="T4" fmla="*/ 0 w 344"/>
                <a:gd name="T5" fmla="*/ 148 h 388"/>
                <a:gd name="T6" fmla="*/ 8 w 344"/>
                <a:gd name="T7" fmla="*/ 244 h 388"/>
                <a:gd name="T8" fmla="*/ 232 w 344"/>
                <a:gd name="T9" fmla="*/ 308 h 388"/>
                <a:gd name="T10" fmla="*/ 344 w 344"/>
                <a:gd name="T11" fmla="*/ 388 h 388"/>
                <a:gd name="T12" fmla="*/ 0 60000 65536"/>
                <a:gd name="T13" fmla="*/ 0 60000 65536"/>
                <a:gd name="T14" fmla="*/ 0 60000 65536"/>
                <a:gd name="T15" fmla="*/ 0 60000 65536"/>
                <a:gd name="T16" fmla="*/ 0 60000 65536"/>
                <a:gd name="T17" fmla="*/ 0 60000 65536"/>
                <a:gd name="T18" fmla="*/ 0 w 344"/>
                <a:gd name="T19" fmla="*/ 0 h 388"/>
                <a:gd name="T20" fmla="*/ 344 w 344"/>
                <a:gd name="T21" fmla="*/ 388 h 388"/>
              </a:gdLst>
              <a:ahLst/>
              <a:cxnLst>
                <a:cxn ang="T12">
                  <a:pos x="T0" y="T1"/>
                </a:cxn>
                <a:cxn ang="T13">
                  <a:pos x="T2" y="T3"/>
                </a:cxn>
                <a:cxn ang="T14">
                  <a:pos x="T4" y="T5"/>
                </a:cxn>
                <a:cxn ang="T15">
                  <a:pos x="T6" y="T7"/>
                </a:cxn>
                <a:cxn ang="T16">
                  <a:pos x="T8" y="T9"/>
                </a:cxn>
                <a:cxn ang="T17">
                  <a:pos x="T10" y="T11"/>
                </a:cxn>
              </a:cxnLst>
              <a:rect l="T18" t="T19" r="T20" b="T21"/>
              <a:pathLst>
                <a:path w="344" h="388">
                  <a:moveTo>
                    <a:pt x="32" y="44"/>
                  </a:moveTo>
                  <a:cubicBezTo>
                    <a:pt x="5" y="125"/>
                    <a:pt x="46" y="0"/>
                    <a:pt x="16" y="100"/>
                  </a:cubicBezTo>
                  <a:cubicBezTo>
                    <a:pt x="11" y="116"/>
                    <a:pt x="0" y="148"/>
                    <a:pt x="0" y="148"/>
                  </a:cubicBezTo>
                  <a:cubicBezTo>
                    <a:pt x="3" y="180"/>
                    <a:pt x="2" y="213"/>
                    <a:pt x="8" y="244"/>
                  </a:cubicBezTo>
                  <a:cubicBezTo>
                    <a:pt x="25" y="331"/>
                    <a:pt x="203" y="307"/>
                    <a:pt x="232" y="308"/>
                  </a:cubicBezTo>
                  <a:cubicBezTo>
                    <a:pt x="280" y="324"/>
                    <a:pt x="310" y="354"/>
                    <a:pt x="344" y="388"/>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1" name="Freeform 15">
              <a:extLst>
                <a:ext uri="{FF2B5EF4-FFF2-40B4-BE49-F238E27FC236}">
                  <a16:creationId xmlns:a16="http://schemas.microsoft.com/office/drawing/2014/main" id="{2B4A3F09-60BE-81FE-5952-58EC3C23EC05}"/>
                </a:ext>
              </a:extLst>
            </p:cNvPr>
            <p:cNvSpPr>
              <a:spLocks/>
            </p:cNvSpPr>
            <p:nvPr/>
          </p:nvSpPr>
          <p:spPr bwMode="auto">
            <a:xfrm>
              <a:off x="2146" y="2181"/>
              <a:ext cx="158" cy="376"/>
            </a:xfrm>
            <a:custGeom>
              <a:avLst/>
              <a:gdLst>
                <a:gd name="T0" fmla="*/ 22 w 158"/>
                <a:gd name="T1" fmla="*/ 0 h 376"/>
                <a:gd name="T2" fmla="*/ 30 w 158"/>
                <a:gd name="T3" fmla="*/ 168 h 376"/>
                <a:gd name="T4" fmla="*/ 102 w 158"/>
                <a:gd name="T5" fmla="*/ 224 h 376"/>
                <a:gd name="T6" fmla="*/ 126 w 158"/>
                <a:gd name="T7" fmla="*/ 240 h 376"/>
                <a:gd name="T8" fmla="*/ 142 w 158"/>
                <a:gd name="T9" fmla="*/ 264 h 376"/>
                <a:gd name="T10" fmla="*/ 158 w 158"/>
                <a:gd name="T11" fmla="*/ 312 h 376"/>
                <a:gd name="T12" fmla="*/ 150 w 158"/>
                <a:gd name="T13" fmla="*/ 376 h 376"/>
                <a:gd name="T14" fmla="*/ 0 60000 65536"/>
                <a:gd name="T15" fmla="*/ 0 60000 65536"/>
                <a:gd name="T16" fmla="*/ 0 60000 65536"/>
                <a:gd name="T17" fmla="*/ 0 60000 65536"/>
                <a:gd name="T18" fmla="*/ 0 60000 65536"/>
                <a:gd name="T19" fmla="*/ 0 60000 65536"/>
                <a:gd name="T20" fmla="*/ 0 60000 65536"/>
                <a:gd name="T21" fmla="*/ 0 w 158"/>
                <a:gd name="T22" fmla="*/ 0 h 376"/>
                <a:gd name="T23" fmla="*/ 158 w 158"/>
                <a:gd name="T24" fmla="*/ 376 h 3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376">
                  <a:moveTo>
                    <a:pt x="22" y="0"/>
                  </a:moveTo>
                  <a:cubicBezTo>
                    <a:pt x="16" y="49"/>
                    <a:pt x="0" y="123"/>
                    <a:pt x="30" y="168"/>
                  </a:cubicBezTo>
                  <a:cubicBezTo>
                    <a:pt x="45" y="191"/>
                    <a:pt x="83" y="211"/>
                    <a:pt x="102" y="224"/>
                  </a:cubicBezTo>
                  <a:cubicBezTo>
                    <a:pt x="110" y="229"/>
                    <a:pt x="126" y="240"/>
                    <a:pt x="126" y="240"/>
                  </a:cubicBezTo>
                  <a:cubicBezTo>
                    <a:pt x="131" y="248"/>
                    <a:pt x="138" y="255"/>
                    <a:pt x="142" y="264"/>
                  </a:cubicBezTo>
                  <a:cubicBezTo>
                    <a:pt x="149" y="279"/>
                    <a:pt x="158" y="312"/>
                    <a:pt x="158" y="312"/>
                  </a:cubicBezTo>
                  <a:cubicBezTo>
                    <a:pt x="155" y="333"/>
                    <a:pt x="150" y="376"/>
                    <a:pt x="150" y="376"/>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2" name="Freeform 16">
              <a:extLst>
                <a:ext uri="{FF2B5EF4-FFF2-40B4-BE49-F238E27FC236}">
                  <a16:creationId xmlns:a16="http://schemas.microsoft.com/office/drawing/2014/main" id="{8272DB64-8B6F-02EF-021C-ECEF4A69B7A5}"/>
                </a:ext>
              </a:extLst>
            </p:cNvPr>
            <p:cNvSpPr>
              <a:spLocks/>
            </p:cNvSpPr>
            <p:nvPr/>
          </p:nvSpPr>
          <p:spPr bwMode="auto">
            <a:xfrm>
              <a:off x="2336" y="2197"/>
              <a:ext cx="296" cy="352"/>
            </a:xfrm>
            <a:custGeom>
              <a:avLst/>
              <a:gdLst>
                <a:gd name="T0" fmla="*/ 296 w 296"/>
                <a:gd name="T1" fmla="*/ 0 h 352"/>
                <a:gd name="T2" fmla="*/ 200 w 296"/>
                <a:gd name="T3" fmla="*/ 56 h 352"/>
                <a:gd name="T4" fmla="*/ 8 w 296"/>
                <a:gd name="T5" fmla="*/ 104 h 352"/>
                <a:gd name="T6" fmla="*/ 32 w 296"/>
                <a:gd name="T7" fmla="*/ 200 h 352"/>
                <a:gd name="T8" fmla="*/ 40 w 296"/>
                <a:gd name="T9" fmla="*/ 224 h 352"/>
                <a:gd name="T10" fmla="*/ 0 w 296"/>
                <a:gd name="T11" fmla="*/ 352 h 352"/>
                <a:gd name="T12" fmla="*/ 0 60000 65536"/>
                <a:gd name="T13" fmla="*/ 0 60000 65536"/>
                <a:gd name="T14" fmla="*/ 0 60000 65536"/>
                <a:gd name="T15" fmla="*/ 0 60000 65536"/>
                <a:gd name="T16" fmla="*/ 0 60000 65536"/>
                <a:gd name="T17" fmla="*/ 0 60000 65536"/>
                <a:gd name="T18" fmla="*/ 0 w 296"/>
                <a:gd name="T19" fmla="*/ 0 h 352"/>
                <a:gd name="T20" fmla="*/ 296 w 296"/>
                <a:gd name="T21" fmla="*/ 352 h 352"/>
              </a:gdLst>
              <a:ahLst/>
              <a:cxnLst>
                <a:cxn ang="T12">
                  <a:pos x="T0" y="T1"/>
                </a:cxn>
                <a:cxn ang="T13">
                  <a:pos x="T2" y="T3"/>
                </a:cxn>
                <a:cxn ang="T14">
                  <a:pos x="T4" y="T5"/>
                </a:cxn>
                <a:cxn ang="T15">
                  <a:pos x="T6" y="T7"/>
                </a:cxn>
                <a:cxn ang="T16">
                  <a:pos x="T8" y="T9"/>
                </a:cxn>
                <a:cxn ang="T17">
                  <a:pos x="T10" y="T11"/>
                </a:cxn>
              </a:cxnLst>
              <a:rect l="T18" t="T19" r="T20" b="T21"/>
              <a:pathLst>
                <a:path w="296" h="352">
                  <a:moveTo>
                    <a:pt x="296" y="0"/>
                  </a:moveTo>
                  <a:cubicBezTo>
                    <a:pt x="237" y="59"/>
                    <a:pt x="270" y="44"/>
                    <a:pt x="200" y="56"/>
                  </a:cubicBezTo>
                  <a:cubicBezTo>
                    <a:pt x="121" y="50"/>
                    <a:pt x="38" y="15"/>
                    <a:pt x="8" y="104"/>
                  </a:cubicBezTo>
                  <a:cubicBezTo>
                    <a:pt x="19" y="169"/>
                    <a:pt x="11" y="137"/>
                    <a:pt x="32" y="200"/>
                  </a:cubicBezTo>
                  <a:cubicBezTo>
                    <a:pt x="35" y="208"/>
                    <a:pt x="40" y="224"/>
                    <a:pt x="40" y="224"/>
                  </a:cubicBezTo>
                  <a:cubicBezTo>
                    <a:pt x="32" y="323"/>
                    <a:pt x="49" y="303"/>
                    <a:pt x="0" y="352"/>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3" name="Freeform 17">
              <a:extLst>
                <a:ext uri="{FF2B5EF4-FFF2-40B4-BE49-F238E27FC236}">
                  <a16:creationId xmlns:a16="http://schemas.microsoft.com/office/drawing/2014/main" id="{AB83DA30-CCEE-B496-08F1-70B6018D7AA5}"/>
                </a:ext>
              </a:extLst>
            </p:cNvPr>
            <p:cNvSpPr>
              <a:spLocks/>
            </p:cNvSpPr>
            <p:nvPr/>
          </p:nvSpPr>
          <p:spPr bwMode="auto">
            <a:xfrm>
              <a:off x="2328" y="2349"/>
              <a:ext cx="392" cy="242"/>
            </a:xfrm>
            <a:custGeom>
              <a:avLst/>
              <a:gdLst>
                <a:gd name="T0" fmla="*/ 392 w 392"/>
                <a:gd name="T1" fmla="*/ 0 h 242"/>
                <a:gd name="T2" fmla="*/ 272 w 392"/>
                <a:gd name="T3" fmla="*/ 24 h 242"/>
                <a:gd name="T4" fmla="*/ 208 w 392"/>
                <a:gd name="T5" fmla="*/ 88 h 242"/>
                <a:gd name="T6" fmla="*/ 104 w 392"/>
                <a:gd name="T7" fmla="*/ 240 h 242"/>
                <a:gd name="T8" fmla="*/ 0 w 392"/>
                <a:gd name="T9" fmla="*/ 240 h 242"/>
                <a:gd name="T10" fmla="*/ 0 60000 65536"/>
                <a:gd name="T11" fmla="*/ 0 60000 65536"/>
                <a:gd name="T12" fmla="*/ 0 60000 65536"/>
                <a:gd name="T13" fmla="*/ 0 60000 65536"/>
                <a:gd name="T14" fmla="*/ 0 60000 65536"/>
                <a:gd name="T15" fmla="*/ 0 w 392"/>
                <a:gd name="T16" fmla="*/ 0 h 242"/>
                <a:gd name="T17" fmla="*/ 392 w 392"/>
                <a:gd name="T18" fmla="*/ 242 h 242"/>
              </a:gdLst>
              <a:ahLst/>
              <a:cxnLst>
                <a:cxn ang="T10">
                  <a:pos x="T0" y="T1"/>
                </a:cxn>
                <a:cxn ang="T11">
                  <a:pos x="T2" y="T3"/>
                </a:cxn>
                <a:cxn ang="T12">
                  <a:pos x="T4" y="T5"/>
                </a:cxn>
                <a:cxn ang="T13">
                  <a:pos x="T6" y="T7"/>
                </a:cxn>
                <a:cxn ang="T14">
                  <a:pos x="T8" y="T9"/>
                </a:cxn>
              </a:cxnLst>
              <a:rect l="T15" t="T16" r="T17" b="T18"/>
              <a:pathLst>
                <a:path w="392" h="242">
                  <a:moveTo>
                    <a:pt x="392" y="0"/>
                  </a:moveTo>
                  <a:cubicBezTo>
                    <a:pt x="353" y="13"/>
                    <a:pt x="313" y="18"/>
                    <a:pt x="272" y="24"/>
                  </a:cubicBezTo>
                  <a:cubicBezTo>
                    <a:pt x="247" y="41"/>
                    <a:pt x="221" y="59"/>
                    <a:pt x="208" y="88"/>
                  </a:cubicBezTo>
                  <a:cubicBezTo>
                    <a:pt x="188" y="134"/>
                    <a:pt x="171" y="236"/>
                    <a:pt x="104" y="240"/>
                  </a:cubicBezTo>
                  <a:cubicBezTo>
                    <a:pt x="69" y="242"/>
                    <a:pt x="35" y="240"/>
                    <a:pt x="0" y="240"/>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4" name="Freeform 18">
              <a:extLst>
                <a:ext uri="{FF2B5EF4-FFF2-40B4-BE49-F238E27FC236}">
                  <a16:creationId xmlns:a16="http://schemas.microsoft.com/office/drawing/2014/main" id="{D90BDC0B-D756-F449-7BAE-CC7049AFAD89}"/>
                </a:ext>
              </a:extLst>
            </p:cNvPr>
            <p:cNvSpPr>
              <a:spLocks/>
            </p:cNvSpPr>
            <p:nvPr/>
          </p:nvSpPr>
          <p:spPr bwMode="auto">
            <a:xfrm>
              <a:off x="2328" y="2629"/>
              <a:ext cx="416" cy="248"/>
            </a:xfrm>
            <a:custGeom>
              <a:avLst/>
              <a:gdLst>
                <a:gd name="T0" fmla="*/ 416 w 416"/>
                <a:gd name="T1" fmla="*/ 248 h 248"/>
                <a:gd name="T2" fmla="*/ 376 w 416"/>
                <a:gd name="T3" fmla="*/ 136 h 248"/>
                <a:gd name="T4" fmla="*/ 336 w 416"/>
                <a:gd name="T5" fmla="*/ 40 h 248"/>
                <a:gd name="T6" fmla="*/ 312 w 416"/>
                <a:gd name="T7" fmla="*/ 16 h 248"/>
                <a:gd name="T8" fmla="*/ 264 w 416"/>
                <a:gd name="T9" fmla="*/ 0 h 248"/>
                <a:gd name="T10" fmla="*/ 184 w 416"/>
                <a:gd name="T11" fmla="*/ 16 h 248"/>
                <a:gd name="T12" fmla="*/ 136 w 416"/>
                <a:gd name="T13" fmla="*/ 32 h 248"/>
                <a:gd name="T14" fmla="*/ 112 w 416"/>
                <a:gd name="T15" fmla="*/ 40 h 248"/>
                <a:gd name="T16" fmla="*/ 0 w 416"/>
                <a:gd name="T17" fmla="*/ 0 h 2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6"/>
                <a:gd name="T28" fmla="*/ 0 h 248"/>
                <a:gd name="T29" fmla="*/ 416 w 416"/>
                <a:gd name="T30" fmla="*/ 248 h 2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6" h="248">
                  <a:moveTo>
                    <a:pt x="416" y="248"/>
                  </a:moveTo>
                  <a:cubicBezTo>
                    <a:pt x="407" y="205"/>
                    <a:pt x="393" y="174"/>
                    <a:pt x="376" y="136"/>
                  </a:cubicBezTo>
                  <a:cubicBezTo>
                    <a:pt x="361" y="102"/>
                    <a:pt x="360" y="69"/>
                    <a:pt x="336" y="40"/>
                  </a:cubicBezTo>
                  <a:cubicBezTo>
                    <a:pt x="329" y="31"/>
                    <a:pt x="322" y="21"/>
                    <a:pt x="312" y="16"/>
                  </a:cubicBezTo>
                  <a:cubicBezTo>
                    <a:pt x="297" y="8"/>
                    <a:pt x="264" y="0"/>
                    <a:pt x="264" y="0"/>
                  </a:cubicBezTo>
                  <a:cubicBezTo>
                    <a:pt x="232" y="5"/>
                    <a:pt x="214" y="7"/>
                    <a:pt x="184" y="16"/>
                  </a:cubicBezTo>
                  <a:cubicBezTo>
                    <a:pt x="168" y="21"/>
                    <a:pt x="152" y="27"/>
                    <a:pt x="136" y="32"/>
                  </a:cubicBezTo>
                  <a:cubicBezTo>
                    <a:pt x="128" y="35"/>
                    <a:pt x="112" y="40"/>
                    <a:pt x="112" y="40"/>
                  </a:cubicBezTo>
                  <a:cubicBezTo>
                    <a:pt x="96" y="39"/>
                    <a:pt x="0" y="50"/>
                    <a:pt x="0" y="0"/>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5" name="Freeform 19">
              <a:extLst>
                <a:ext uri="{FF2B5EF4-FFF2-40B4-BE49-F238E27FC236}">
                  <a16:creationId xmlns:a16="http://schemas.microsoft.com/office/drawing/2014/main" id="{F4BD8EFF-2A3D-C721-7184-4DA7BE09B2E6}"/>
                </a:ext>
              </a:extLst>
            </p:cNvPr>
            <p:cNvSpPr>
              <a:spLocks/>
            </p:cNvSpPr>
            <p:nvPr/>
          </p:nvSpPr>
          <p:spPr bwMode="auto">
            <a:xfrm>
              <a:off x="2296" y="2637"/>
              <a:ext cx="368" cy="328"/>
            </a:xfrm>
            <a:custGeom>
              <a:avLst/>
              <a:gdLst>
                <a:gd name="T0" fmla="*/ 368 w 368"/>
                <a:gd name="T1" fmla="*/ 328 h 328"/>
                <a:gd name="T2" fmla="*/ 0 w 368"/>
                <a:gd name="T3" fmla="*/ 0 h 328"/>
                <a:gd name="T4" fmla="*/ 0 60000 65536"/>
                <a:gd name="T5" fmla="*/ 0 60000 65536"/>
                <a:gd name="T6" fmla="*/ 0 w 368"/>
                <a:gd name="T7" fmla="*/ 0 h 328"/>
                <a:gd name="T8" fmla="*/ 368 w 368"/>
                <a:gd name="T9" fmla="*/ 328 h 328"/>
              </a:gdLst>
              <a:ahLst/>
              <a:cxnLst>
                <a:cxn ang="T4">
                  <a:pos x="T0" y="T1"/>
                </a:cxn>
                <a:cxn ang="T5">
                  <a:pos x="T2" y="T3"/>
                </a:cxn>
              </a:cxnLst>
              <a:rect l="T6" t="T7" r="T8" b="T9"/>
              <a:pathLst>
                <a:path w="368" h="328">
                  <a:moveTo>
                    <a:pt x="368" y="328"/>
                  </a:moveTo>
                  <a:cubicBezTo>
                    <a:pt x="198" y="300"/>
                    <a:pt x="0" y="194"/>
                    <a:pt x="0" y="0"/>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6" name="Freeform 20">
              <a:extLst>
                <a:ext uri="{FF2B5EF4-FFF2-40B4-BE49-F238E27FC236}">
                  <a16:creationId xmlns:a16="http://schemas.microsoft.com/office/drawing/2014/main" id="{AB1FCE45-2BD1-ABA5-84EF-AAA5115627F9}"/>
                </a:ext>
              </a:extLst>
            </p:cNvPr>
            <p:cNvSpPr>
              <a:spLocks/>
            </p:cNvSpPr>
            <p:nvPr/>
          </p:nvSpPr>
          <p:spPr bwMode="auto">
            <a:xfrm>
              <a:off x="2880" y="2216"/>
              <a:ext cx="344" cy="333"/>
            </a:xfrm>
            <a:custGeom>
              <a:avLst/>
              <a:gdLst>
                <a:gd name="T0" fmla="*/ 0 w 344"/>
                <a:gd name="T1" fmla="*/ 13 h 333"/>
                <a:gd name="T2" fmla="*/ 104 w 344"/>
                <a:gd name="T3" fmla="*/ 29 h 333"/>
                <a:gd name="T4" fmla="*/ 296 w 344"/>
                <a:gd name="T5" fmla="*/ 189 h 333"/>
                <a:gd name="T6" fmla="*/ 336 w 344"/>
                <a:gd name="T7" fmla="*/ 285 h 333"/>
                <a:gd name="T8" fmla="*/ 344 w 344"/>
                <a:gd name="T9" fmla="*/ 333 h 333"/>
                <a:gd name="T10" fmla="*/ 0 60000 65536"/>
                <a:gd name="T11" fmla="*/ 0 60000 65536"/>
                <a:gd name="T12" fmla="*/ 0 60000 65536"/>
                <a:gd name="T13" fmla="*/ 0 60000 65536"/>
                <a:gd name="T14" fmla="*/ 0 60000 65536"/>
                <a:gd name="T15" fmla="*/ 0 w 344"/>
                <a:gd name="T16" fmla="*/ 0 h 333"/>
                <a:gd name="T17" fmla="*/ 344 w 344"/>
                <a:gd name="T18" fmla="*/ 333 h 333"/>
              </a:gdLst>
              <a:ahLst/>
              <a:cxnLst>
                <a:cxn ang="T10">
                  <a:pos x="T0" y="T1"/>
                </a:cxn>
                <a:cxn ang="T11">
                  <a:pos x="T2" y="T3"/>
                </a:cxn>
                <a:cxn ang="T12">
                  <a:pos x="T4" y="T5"/>
                </a:cxn>
                <a:cxn ang="T13">
                  <a:pos x="T6" y="T7"/>
                </a:cxn>
                <a:cxn ang="T14">
                  <a:pos x="T8" y="T9"/>
                </a:cxn>
              </a:cxnLst>
              <a:rect l="T15" t="T16" r="T17" b="T18"/>
              <a:pathLst>
                <a:path w="344" h="333">
                  <a:moveTo>
                    <a:pt x="0" y="13"/>
                  </a:moveTo>
                  <a:cubicBezTo>
                    <a:pt x="39" y="0"/>
                    <a:pt x="65" y="16"/>
                    <a:pt x="104" y="29"/>
                  </a:cubicBezTo>
                  <a:cubicBezTo>
                    <a:pt x="184" y="56"/>
                    <a:pt x="238" y="131"/>
                    <a:pt x="296" y="189"/>
                  </a:cubicBezTo>
                  <a:cubicBezTo>
                    <a:pt x="321" y="214"/>
                    <a:pt x="325" y="253"/>
                    <a:pt x="336" y="285"/>
                  </a:cubicBezTo>
                  <a:cubicBezTo>
                    <a:pt x="341" y="300"/>
                    <a:pt x="344" y="333"/>
                    <a:pt x="344" y="333"/>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7" name="Freeform 21">
              <a:extLst>
                <a:ext uri="{FF2B5EF4-FFF2-40B4-BE49-F238E27FC236}">
                  <a16:creationId xmlns:a16="http://schemas.microsoft.com/office/drawing/2014/main" id="{3930EDE5-48FA-4969-8CAC-6BC8CF8467A5}"/>
                </a:ext>
              </a:extLst>
            </p:cNvPr>
            <p:cNvSpPr>
              <a:spLocks/>
            </p:cNvSpPr>
            <p:nvPr/>
          </p:nvSpPr>
          <p:spPr bwMode="auto">
            <a:xfrm>
              <a:off x="2992" y="2157"/>
              <a:ext cx="358" cy="400"/>
            </a:xfrm>
            <a:custGeom>
              <a:avLst/>
              <a:gdLst>
                <a:gd name="T0" fmla="*/ 0 w 358"/>
                <a:gd name="T1" fmla="*/ 0 h 400"/>
                <a:gd name="T2" fmla="*/ 168 w 358"/>
                <a:gd name="T3" fmla="*/ 88 h 400"/>
                <a:gd name="T4" fmla="*/ 216 w 358"/>
                <a:gd name="T5" fmla="*/ 112 h 400"/>
                <a:gd name="T6" fmla="*/ 264 w 358"/>
                <a:gd name="T7" fmla="*/ 152 h 400"/>
                <a:gd name="T8" fmla="*/ 336 w 358"/>
                <a:gd name="T9" fmla="*/ 272 h 400"/>
                <a:gd name="T10" fmla="*/ 272 w 358"/>
                <a:gd name="T11" fmla="*/ 400 h 400"/>
                <a:gd name="T12" fmla="*/ 0 60000 65536"/>
                <a:gd name="T13" fmla="*/ 0 60000 65536"/>
                <a:gd name="T14" fmla="*/ 0 60000 65536"/>
                <a:gd name="T15" fmla="*/ 0 60000 65536"/>
                <a:gd name="T16" fmla="*/ 0 60000 65536"/>
                <a:gd name="T17" fmla="*/ 0 60000 65536"/>
                <a:gd name="T18" fmla="*/ 0 w 358"/>
                <a:gd name="T19" fmla="*/ 0 h 400"/>
                <a:gd name="T20" fmla="*/ 358 w 358"/>
                <a:gd name="T21" fmla="*/ 400 h 400"/>
              </a:gdLst>
              <a:ahLst/>
              <a:cxnLst>
                <a:cxn ang="T12">
                  <a:pos x="T0" y="T1"/>
                </a:cxn>
                <a:cxn ang="T13">
                  <a:pos x="T2" y="T3"/>
                </a:cxn>
                <a:cxn ang="T14">
                  <a:pos x="T4" y="T5"/>
                </a:cxn>
                <a:cxn ang="T15">
                  <a:pos x="T6" y="T7"/>
                </a:cxn>
                <a:cxn ang="T16">
                  <a:pos x="T8" y="T9"/>
                </a:cxn>
                <a:cxn ang="T17">
                  <a:pos x="T10" y="T11"/>
                </a:cxn>
              </a:cxnLst>
              <a:rect l="T18" t="T19" r="T20" b="T21"/>
              <a:pathLst>
                <a:path w="358" h="400">
                  <a:moveTo>
                    <a:pt x="0" y="0"/>
                  </a:moveTo>
                  <a:cubicBezTo>
                    <a:pt x="54" y="40"/>
                    <a:pt x="109" y="58"/>
                    <a:pt x="168" y="88"/>
                  </a:cubicBezTo>
                  <a:cubicBezTo>
                    <a:pt x="230" y="119"/>
                    <a:pt x="156" y="92"/>
                    <a:pt x="216" y="112"/>
                  </a:cubicBezTo>
                  <a:cubicBezTo>
                    <a:pt x="231" y="127"/>
                    <a:pt x="250" y="136"/>
                    <a:pt x="264" y="152"/>
                  </a:cubicBezTo>
                  <a:cubicBezTo>
                    <a:pt x="297" y="190"/>
                    <a:pt x="309" y="232"/>
                    <a:pt x="336" y="272"/>
                  </a:cubicBezTo>
                  <a:cubicBezTo>
                    <a:pt x="358" y="358"/>
                    <a:pt x="337" y="367"/>
                    <a:pt x="272" y="400"/>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8" name="Freeform 22">
              <a:extLst>
                <a:ext uri="{FF2B5EF4-FFF2-40B4-BE49-F238E27FC236}">
                  <a16:creationId xmlns:a16="http://schemas.microsoft.com/office/drawing/2014/main" id="{94C03CC5-9CF1-1FFC-447E-B0681116EC20}"/>
                </a:ext>
              </a:extLst>
            </p:cNvPr>
            <p:cNvSpPr>
              <a:spLocks/>
            </p:cNvSpPr>
            <p:nvPr/>
          </p:nvSpPr>
          <p:spPr bwMode="auto">
            <a:xfrm>
              <a:off x="3232" y="2205"/>
              <a:ext cx="312" cy="368"/>
            </a:xfrm>
            <a:custGeom>
              <a:avLst/>
              <a:gdLst>
                <a:gd name="T0" fmla="*/ 312 w 312"/>
                <a:gd name="T1" fmla="*/ 0 h 368"/>
                <a:gd name="T2" fmla="*/ 216 w 312"/>
                <a:gd name="T3" fmla="*/ 208 h 368"/>
                <a:gd name="T4" fmla="*/ 168 w 312"/>
                <a:gd name="T5" fmla="*/ 304 h 368"/>
                <a:gd name="T6" fmla="*/ 0 w 312"/>
                <a:gd name="T7" fmla="*/ 368 h 368"/>
                <a:gd name="T8" fmla="*/ 0 60000 65536"/>
                <a:gd name="T9" fmla="*/ 0 60000 65536"/>
                <a:gd name="T10" fmla="*/ 0 60000 65536"/>
                <a:gd name="T11" fmla="*/ 0 60000 65536"/>
                <a:gd name="T12" fmla="*/ 0 w 312"/>
                <a:gd name="T13" fmla="*/ 0 h 368"/>
                <a:gd name="T14" fmla="*/ 312 w 312"/>
                <a:gd name="T15" fmla="*/ 368 h 368"/>
              </a:gdLst>
              <a:ahLst/>
              <a:cxnLst>
                <a:cxn ang="T8">
                  <a:pos x="T0" y="T1"/>
                </a:cxn>
                <a:cxn ang="T9">
                  <a:pos x="T2" y="T3"/>
                </a:cxn>
                <a:cxn ang="T10">
                  <a:pos x="T4" y="T5"/>
                </a:cxn>
                <a:cxn ang="T11">
                  <a:pos x="T6" y="T7"/>
                </a:cxn>
              </a:cxnLst>
              <a:rect l="T12" t="T13" r="T14" b="T15"/>
              <a:pathLst>
                <a:path w="312" h="368">
                  <a:moveTo>
                    <a:pt x="312" y="0"/>
                  </a:moveTo>
                  <a:cubicBezTo>
                    <a:pt x="298" y="82"/>
                    <a:pt x="269" y="145"/>
                    <a:pt x="216" y="208"/>
                  </a:cubicBezTo>
                  <a:cubicBezTo>
                    <a:pt x="192" y="236"/>
                    <a:pt x="196" y="279"/>
                    <a:pt x="168" y="304"/>
                  </a:cubicBezTo>
                  <a:cubicBezTo>
                    <a:pt x="130" y="337"/>
                    <a:pt x="49" y="368"/>
                    <a:pt x="0" y="368"/>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9" name="Freeform 23">
              <a:extLst>
                <a:ext uri="{FF2B5EF4-FFF2-40B4-BE49-F238E27FC236}">
                  <a16:creationId xmlns:a16="http://schemas.microsoft.com/office/drawing/2014/main" id="{F5F243CD-EF77-A299-2EBB-A65B1DCCF74E}"/>
                </a:ext>
              </a:extLst>
            </p:cNvPr>
            <p:cNvSpPr>
              <a:spLocks/>
            </p:cNvSpPr>
            <p:nvPr/>
          </p:nvSpPr>
          <p:spPr bwMode="auto">
            <a:xfrm>
              <a:off x="3224" y="2592"/>
              <a:ext cx="512" cy="181"/>
            </a:xfrm>
            <a:custGeom>
              <a:avLst/>
              <a:gdLst>
                <a:gd name="T0" fmla="*/ 512 w 512"/>
                <a:gd name="T1" fmla="*/ 181 h 181"/>
                <a:gd name="T2" fmla="*/ 408 w 512"/>
                <a:gd name="T3" fmla="*/ 69 h 181"/>
                <a:gd name="T4" fmla="*/ 312 w 512"/>
                <a:gd name="T5" fmla="*/ 29 h 181"/>
                <a:gd name="T6" fmla="*/ 0 w 512"/>
                <a:gd name="T7" fmla="*/ 5 h 181"/>
                <a:gd name="T8" fmla="*/ 0 60000 65536"/>
                <a:gd name="T9" fmla="*/ 0 60000 65536"/>
                <a:gd name="T10" fmla="*/ 0 60000 65536"/>
                <a:gd name="T11" fmla="*/ 0 60000 65536"/>
                <a:gd name="T12" fmla="*/ 0 w 512"/>
                <a:gd name="T13" fmla="*/ 0 h 181"/>
                <a:gd name="T14" fmla="*/ 512 w 512"/>
                <a:gd name="T15" fmla="*/ 181 h 181"/>
              </a:gdLst>
              <a:ahLst/>
              <a:cxnLst>
                <a:cxn ang="T8">
                  <a:pos x="T0" y="T1"/>
                </a:cxn>
                <a:cxn ang="T9">
                  <a:pos x="T2" y="T3"/>
                </a:cxn>
                <a:cxn ang="T10">
                  <a:pos x="T4" y="T5"/>
                </a:cxn>
                <a:cxn ang="T11">
                  <a:pos x="T6" y="T7"/>
                </a:cxn>
              </a:cxnLst>
              <a:rect l="T12" t="T13" r="T14" b="T15"/>
              <a:pathLst>
                <a:path w="512" h="181">
                  <a:moveTo>
                    <a:pt x="512" y="181"/>
                  </a:moveTo>
                  <a:cubicBezTo>
                    <a:pt x="475" y="156"/>
                    <a:pt x="452" y="84"/>
                    <a:pt x="408" y="69"/>
                  </a:cubicBezTo>
                  <a:cubicBezTo>
                    <a:pt x="374" y="58"/>
                    <a:pt x="347" y="41"/>
                    <a:pt x="312" y="29"/>
                  </a:cubicBezTo>
                  <a:cubicBezTo>
                    <a:pt x="224" y="0"/>
                    <a:pt x="92" y="5"/>
                    <a:pt x="0" y="5"/>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70" name="Freeform 24">
              <a:extLst>
                <a:ext uri="{FF2B5EF4-FFF2-40B4-BE49-F238E27FC236}">
                  <a16:creationId xmlns:a16="http://schemas.microsoft.com/office/drawing/2014/main" id="{A3A81B0C-639A-16CD-4390-DA7C1271BF32}"/>
                </a:ext>
              </a:extLst>
            </p:cNvPr>
            <p:cNvSpPr>
              <a:spLocks/>
            </p:cNvSpPr>
            <p:nvPr/>
          </p:nvSpPr>
          <p:spPr bwMode="auto">
            <a:xfrm>
              <a:off x="3184" y="2612"/>
              <a:ext cx="480" cy="449"/>
            </a:xfrm>
            <a:custGeom>
              <a:avLst/>
              <a:gdLst>
                <a:gd name="T0" fmla="*/ 464 w 480"/>
                <a:gd name="T1" fmla="*/ 449 h 449"/>
                <a:gd name="T2" fmla="*/ 400 w 480"/>
                <a:gd name="T3" fmla="*/ 353 h 449"/>
                <a:gd name="T4" fmla="*/ 160 w 480"/>
                <a:gd name="T5" fmla="*/ 169 h 449"/>
                <a:gd name="T6" fmla="*/ 144 w 480"/>
                <a:gd name="T7" fmla="*/ 105 h 449"/>
                <a:gd name="T8" fmla="*/ 0 w 480"/>
                <a:gd name="T9" fmla="*/ 17 h 449"/>
                <a:gd name="T10" fmla="*/ 32 w 480"/>
                <a:gd name="T11" fmla="*/ 1 h 449"/>
                <a:gd name="T12" fmla="*/ 0 60000 65536"/>
                <a:gd name="T13" fmla="*/ 0 60000 65536"/>
                <a:gd name="T14" fmla="*/ 0 60000 65536"/>
                <a:gd name="T15" fmla="*/ 0 60000 65536"/>
                <a:gd name="T16" fmla="*/ 0 60000 65536"/>
                <a:gd name="T17" fmla="*/ 0 60000 65536"/>
                <a:gd name="T18" fmla="*/ 0 w 480"/>
                <a:gd name="T19" fmla="*/ 0 h 449"/>
                <a:gd name="T20" fmla="*/ 480 w 480"/>
                <a:gd name="T21" fmla="*/ 449 h 449"/>
              </a:gdLst>
              <a:ahLst/>
              <a:cxnLst>
                <a:cxn ang="T12">
                  <a:pos x="T0" y="T1"/>
                </a:cxn>
                <a:cxn ang="T13">
                  <a:pos x="T2" y="T3"/>
                </a:cxn>
                <a:cxn ang="T14">
                  <a:pos x="T4" y="T5"/>
                </a:cxn>
                <a:cxn ang="T15">
                  <a:pos x="T6" y="T7"/>
                </a:cxn>
                <a:cxn ang="T16">
                  <a:pos x="T8" y="T9"/>
                </a:cxn>
                <a:cxn ang="T17">
                  <a:pos x="T10" y="T11"/>
                </a:cxn>
              </a:cxnLst>
              <a:rect l="T18" t="T19" r="T20" b="T21"/>
              <a:pathLst>
                <a:path w="480" h="449">
                  <a:moveTo>
                    <a:pt x="464" y="449"/>
                  </a:moveTo>
                  <a:cubicBezTo>
                    <a:pt x="480" y="402"/>
                    <a:pt x="436" y="378"/>
                    <a:pt x="400" y="353"/>
                  </a:cubicBezTo>
                  <a:cubicBezTo>
                    <a:pt x="316" y="294"/>
                    <a:pt x="220" y="259"/>
                    <a:pt x="160" y="169"/>
                  </a:cubicBezTo>
                  <a:cubicBezTo>
                    <a:pt x="159" y="163"/>
                    <a:pt x="151" y="116"/>
                    <a:pt x="144" y="105"/>
                  </a:cubicBezTo>
                  <a:cubicBezTo>
                    <a:pt x="113" y="58"/>
                    <a:pt x="44" y="47"/>
                    <a:pt x="0" y="17"/>
                  </a:cubicBezTo>
                  <a:cubicBezTo>
                    <a:pt x="26" y="0"/>
                    <a:pt x="14" y="1"/>
                    <a:pt x="32" y="1"/>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71" name="Freeform 25">
              <a:extLst>
                <a:ext uri="{FF2B5EF4-FFF2-40B4-BE49-F238E27FC236}">
                  <a16:creationId xmlns:a16="http://schemas.microsoft.com/office/drawing/2014/main" id="{F353C654-B310-2EF7-AF3A-DD294E513D2E}"/>
                </a:ext>
              </a:extLst>
            </p:cNvPr>
            <p:cNvSpPr>
              <a:spLocks/>
            </p:cNvSpPr>
            <p:nvPr/>
          </p:nvSpPr>
          <p:spPr bwMode="auto">
            <a:xfrm>
              <a:off x="2896" y="2597"/>
              <a:ext cx="280" cy="488"/>
            </a:xfrm>
            <a:custGeom>
              <a:avLst/>
              <a:gdLst>
                <a:gd name="T0" fmla="*/ 0 w 280"/>
                <a:gd name="T1" fmla="*/ 488 h 488"/>
                <a:gd name="T2" fmla="*/ 112 w 280"/>
                <a:gd name="T3" fmla="*/ 256 h 488"/>
                <a:gd name="T4" fmla="*/ 112 w 280"/>
                <a:gd name="T5" fmla="*/ 168 h 488"/>
                <a:gd name="T6" fmla="*/ 256 w 280"/>
                <a:gd name="T7" fmla="*/ 40 h 488"/>
                <a:gd name="T8" fmla="*/ 280 w 280"/>
                <a:gd name="T9" fmla="*/ 0 h 488"/>
                <a:gd name="T10" fmla="*/ 0 60000 65536"/>
                <a:gd name="T11" fmla="*/ 0 60000 65536"/>
                <a:gd name="T12" fmla="*/ 0 60000 65536"/>
                <a:gd name="T13" fmla="*/ 0 60000 65536"/>
                <a:gd name="T14" fmla="*/ 0 60000 65536"/>
                <a:gd name="T15" fmla="*/ 0 w 280"/>
                <a:gd name="T16" fmla="*/ 0 h 488"/>
                <a:gd name="T17" fmla="*/ 280 w 280"/>
                <a:gd name="T18" fmla="*/ 488 h 488"/>
              </a:gdLst>
              <a:ahLst/>
              <a:cxnLst>
                <a:cxn ang="T10">
                  <a:pos x="T0" y="T1"/>
                </a:cxn>
                <a:cxn ang="T11">
                  <a:pos x="T2" y="T3"/>
                </a:cxn>
                <a:cxn ang="T12">
                  <a:pos x="T4" y="T5"/>
                </a:cxn>
                <a:cxn ang="T13">
                  <a:pos x="T6" y="T7"/>
                </a:cxn>
                <a:cxn ang="T14">
                  <a:pos x="T8" y="T9"/>
                </a:cxn>
              </a:cxnLst>
              <a:rect l="T15" t="T16" r="T17" b="T18"/>
              <a:pathLst>
                <a:path w="280" h="488">
                  <a:moveTo>
                    <a:pt x="0" y="488"/>
                  </a:moveTo>
                  <a:cubicBezTo>
                    <a:pt x="74" y="414"/>
                    <a:pt x="99" y="362"/>
                    <a:pt x="112" y="256"/>
                  </a:cubicBezTo>
                  <a:cubicBezTo>
                    <a:pt x="105" y="216"/>
                    <a:pt x="98" y="206"/>
                    <a:pt x="112" y="168"/>
                  </a:cubicBezTo>
                  <a:cubicBezTo>
                    <a:pt x="127" y="127"/>
                    <a:pt x="219" y="65"/>
                    <a:pt x="256" y="40"/>
                  </a:cubicBezTo>
                  <a:cubicBezTo>
                    <a:pt x="275" y="11"/>
                    <a:pt x="268" y="25"/>
                    <a:pt x="280" y="0"/>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72" name="Freeform 26">
              <a:extLst>
                <a:ext uri="{FF2B5EF4-FFF2-40B4-BE49-F238E27FC236}">
                  <a16:creationId xmlns:a16="http://schemas.microsoft.com/office/drawing/2014/main" id="{6C0F9292-0DE7-EE41-50BE-0FE4173FD0B2}"/>
                </a:ext>
              </a:extLst>
            </p:cNvPr>
            <p:cNvSpPr>
              <a:spLocks/>
            </p:cNvSpPr>
            <p:nvPr/>
          </p:nvSpPr>
          <p:spPr bwMode="auto">
            <a:xfrm>
              <a:off x="2835" y="2581"/>
              <a:ext cx="341" cy="19"/>
            </a:xfrm>
            <a:custGeom>
              <a:avLst/>
              <a:gdLst>
                <a:gd name="T0" fmla="*/ 37 w 341"/>
                <a:gd name="T1" fmla="*/ 0 h 19"/>
                <a:gd name="T2" fmla="*/ 189 w 341"/>
                <a:gd name="T3" fmla="*/ 0 h 19"/>
                <a:gd name="T4" fmla="*/ 341 w 341"/>
                <a:gd name="T5" fmla="*/ 8 h 19"/>
                <a:gd name="T6" fmla="*/ 0 60000 65536"/>
                <a:gd name="T7" fmla="*/ 0 60000 65536"/>
                <a:gd name="T8" fmla="*/ 0 60000 65536"/>
                <a:gd name="T9" fmla="*/ 0 w 341"/>
                <a:gd name="T10" fmla="*/ 0 h 19"/>
                <a:gd name="T11" fmla="*/ 341 w 341"/>
                <a:gd name="T12" fmla="*/ 19 h 19"/>
              </a:gdLst>
              <a:ahLst/>
              <a:cxnLst>
                <a:cxn ang="T6">
                  <a:pos x="T0" y="T1"/>
                </a:cxn>
                <a:cxn ang="T7">
                  <a:pos x="T2" y="T3"/>
                </a:cxn>
                <a:cxn ang="T8">
                  <a:pos x="T4" y="T5"/>
                </a:cxn>
              </a:cxnLst>
              <a:rect l="T9" t="T10" r="T11" b="T12"/>
              <a:pathLst>
                <a:path w="341" h="19">
                  <a:moveTo>
                    <a:pt x="37" y="0"/>
                  </a:moveTo>
                  <a:cubicBezTo>
                    <a:pt x="188" y="19"/>
                    <a:pt x="0" y="0"/>
                    <a:pt x="189" y="0"/>
                  </a:cubicBezTo>
                  <a:cubicBezTo>
                    <a:pt x="240" y="0"/>
                    <a:pt x="290" y="8"/>
                    <a:pt x="341" y="8"/>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1113702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0F453-28D1-1D3F-1FB4-7F64109AD998}"/>
            </a:ext>
          </a:extLst>
        </p:cNvPr>
        <p:cNvGrpSpPr/>
        <p:nvPr/>
      </p:nvGrpSpPr>
      <p:grpSpPr>
        <a:xfrm>
          <a:off x="0" y="0"/>
          <a:ext cx="0" cy="0"/>
          <a:chOff x="0" y="0"/>
          <a:chExt cx="0" cy="0"/>
        </a:xfrm>
      </p:grpSpPr>
      <p:sp>
        <p:nvSpPr>
          <p:cNvPr id="54274" name="Rectangle 28">
            <a:extLst>
              <a:ext uri="{FF2B5EF4-FFF2-40B4-BE49-F238E27FC236}">
                <a16:creationId xmlns:a16="http://schemas.microsoft.com/office/drawing/2014/main" id="{88B8C987-4BBF-B5FF-F9D5-6340C8D19EB6}"/>
              </a:ext>
            </a:extLst>
          </p:cNvPr>
          <p:cNvSpPr>
            <a:spLocks noGrp="1" noChangeArrowheads="1"/>
          </p:cNvSpPr>
          <p:nvPr>
            <p:ph type="title"/>
          </p:nvPr>
        </p:nvSpPr>
        <p:spPr>
          <a:noFill/>
        </p:spPr>
        <p:txBody>
          <a:bodyPr/>
          <a:lstStyle/>
          <a:p>
            <a:pPr eaLnBrk="1" hangingPunct="1"/>
            <a:r>
              <a:rPr lang="en-US" altLang="en-US" dirty="0"/>
              <a:t>Attraction basin</a:t>
            </a:r>
            <a:r>
              <a:rPr lang="zh-CN" altLang="en-US" dirty="0"/>
              <a:t> </a:t>
            </a:r>
            <a:r>
              <a:rPr lang="en-US" altLang="zh-CN" dirty="0"/>
              <a:t>(</a:t>
            </a:r>
            <a:r>
              <a:rPr lang="zh-CN" altLang="en-US" dirty="0"/>
              <a:t>吸引域</a:t>
            </a:r>
            <a:r>
              <a:rPr lang="en-US" altLang="zh-CN" dirty="0"/>
              <a:t>)</a:t>
            </a:r>
            <a:endParaRPr lang="en-US" altLang="en-US" dirty="0"/>
          </a:p>
        </p:txBody>
      </p:sp>
      <p:pic>
        <p:nvPicPr>
          <p:cNvPr id="54275" name="Picture 30">
            <a:extLst>
              <a:ext uri="{FF2B5EF4-FFF2-40B4-BE49-F238E27FC236}">
                <a16:creationId xmlns:a16="http://schemas.microsoft.com/office/drawing/2014/main" id="{58A41F06-3F32-DDD9-2480-03209CDE9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257"/>
          <a:stretch>
            <a:fillRect/>
          </a:stretch>
        </p:blipFill>
        <p:spPr bwMode="auto">
          <a:xfrm>
            <a:off x="3048000" y="990600"/>
            <a:ext cx="6324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3085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B725F-B1D4-9A5A-D875-E087785AA244}"/>
            </a:ext>
          </a:extLst>
        </p:cNvPr>
        <p:cNvGrpSpPr/>
        <p:nvPr/>
      </p:nvGrpSpPr>
      <p:grpSpPr>
        <a:xfrm>
          <a:off x="0" y="0"/>
          <a:ext cx="0" cy="0"/>
          <a:chOff x="0" y="0"/>
          <a:chExt cx="0" cy="0"/>
        </a:xfrm>
      </p:grpSpPr>
      <p:sp>
        <p:nvSpPr>
          <p:cNvPr id="55298" name="Title 3">
            <a:extLst>
              <a:ext uri="{FF2B5EF4-FFF2-40B4-BE49-F238E27FC236}">
                <a16:creationId xmlns:a16="http://schemas.microsoft.com/office/drawing/2014/main" id="{21EC153C-76FC-C73E-8254-32C79559A834}"/>
              </a:ext>
            </a:extLst>
          </p:cNvPr>
          <p:cNvSpPr>
            <a:spLocks noGrp="1"/>
          </p:cNvSpPr>
          <p:nvPr>
            <p:ph type="title"/>
          </p:nvPr>
        </p:nvSpPr>
        <p:spPr/>
        <p:txBody>
          <a:bodyPr/>
          <a:lstStyle/>
          <a:p>
            <a:r>
              <a:rPr lang="en-US" altLang="en-US" dirty="0">
                <a:solidFill>
                  <a:srgbClr val="000000"/>
                </a:solidFill>
                <a:latin typeface="+mj-lt"/>
                <a:ea typeface="+mj-ea"/>
              </a:rPr>
              <a:t>Mean shift clustering</a:t>
            </a:r>
          </a:p>
        </p:txBody>
      </p:sp>
      <p:sp>
        <p:nvSpPr>
          <p:cNvPr id="45059" name="Rectangle 2">
            <a:extLst>
              <a:ext uri="{FF2B5EF4-FFF2-40B4-BE49-F238E27FC236}">
                <a16:creationId xmlns:a16="http://schemas.microsoft.com/office/drawing/2014/main" id="{6664C6FA-8085-50C0-6BEA-BF821450FB17}"/>
              </a:ext>
            </a:extLst>
          </p:cNvPr>
          <p:cNvSpPr>
            <a:spLocks noGrp="1" noChangeArrowheads="1"/>
          </p:cNvSpPr>
          <p:nvPr>
            <p:ph idx="1"/>
          </p:nvPr>
        </p:nvSpPr>
        <p:spPr/>
        <p:txBody>
          <a:bodyPr/>
          <a:lstStyle/>
          <a:p>
            <a:pPr marL="533400" indent="-533400"/>
            <a:r>
              <a:rPr lang="en-US" altLang="en-US" dirty="0"/>
              <a:t>The mean shift algorithm seeks </a:t>
            </a:r>
            <a:r>
              <a:rPr lang="en-US" altLang="en-US" i="1" dirty="0"/>
              <a:t>modes</a:t>
            </a:r>
            <a:r>
              <a:rPr lang="en-US" altLang="en-US" dirty="0"/>
              <a:t> of the given set of points</a:t>
            </a:r>
          </a:p>
          <a:p>
            <a:pPr marL="971550" lvl="1" indent="-514350">
              <a:buFont typeface="Calibri" panose="020F0502020204030204" pitchFamily="34" charset="0"/>
              <a:buAutoNum type="arabicPeriod"/>
            </a:pPr>
            <a:r>
              <a:rPr lang="en-US" altLang="en-US" dirty="0"/>
              <a:t>Choose kernel and bandwidth</a:t>
            </a:r>
          </a:p>
          <a:p>
            <a:pPr marL="971550" lvl="1" indent="-514350">
              <a:buFont typeface="Calibri" panose="020F0502020204030204" pitchFamily="34" charset="0"/>
              <a:buAutoNum type="arabicPeriod"/>
            </a:pPr>
            <a:r>
              <a:rPr lang="en-US" altLang="en-US" dirty="0"/>
              <a:t>For each point:</a:t>
            </a:r>
          </a:p>
          <a:p>
            <a:pPr marL="1314450" lvl="2" indent="-457200">
              <a:buFont typeface="Calibri" panose="020F0502020204030204" pitchFamily="34" charset="0"/>
              <a:buAutoNum type="alphaLcParenR"/>
            </a:pPr>
            <a:r>
              <a:rPr lang="en-US" altLang="en-US" dirty="0"/>
              <a:t>Center a window on that point</a:t>
            </a:r>
          </a:p>
          <a:p>
            <a:pPr marL="1314450" lvl="2" indent="-457200">
              <a:buFont typeface="Calibri" panose="020F0502020204030204" pitchFamily="34" charset="0"/>
              <a:buAutoNum type="alphaLcParenR"/>
            </a:pPr>
            <a:r>
              <a:rPr lang="en-US" altLang="en-US" dirty="0"/>
              <a:t>Compute the mean of the data in the search window</a:t>
            </a:r>
          </a:p>
          <a:p>
            <a:pPr marL="1314450" lvl="2" indent="-457200">
              <a:buFont typeface="Calibri" panose="020F0502020204030204" pitchFamily="34" charset="0"/>
              <a:buAutoNum type="alphaLcParenR"/>
            </a:pPr>
            <a:r>
              <a:rPr lang="en-US" altLang="en-US" dirty="0"/>
              <a:t>Center the search window at the new mean location</a:t>
            </a:r>
          </a:p>
          <a:p>
            <a:pPr marL="1314450" lvl="2" indent="-457200">
              <a:buFont typeface="Calibri" panose="020F0502020204030204" pitchFamily="34" charset="0"/>
              <a:buAutoNum type="alphaLcParenR"/>
            </a:pPr>
            <a:r>
              <a:rPr lang="en-US" altLang="en-US" dirty="0"/>
              <a:t>Repeat (</a:t>
            </a:r>
            <a:r>
              <a:rPr lang="en-US" altLang="en-US" dirty="0" err="1"/>
              <a:t>b,c</a:t>
            </a:r>
            <a:r>
              <a:rPr lang="en-US" altLang="en-US" dirty="0"/>
              <a:t>) until convergence</a:t>
            </a:r>
          </a:p>
          <a:p>
            <a:pPr marL="971550" lvl="1" indent="-514350">
              <a:buFont typeface="Calibri" panose="020F0502020204030204" pitchFamily="34" charset="0"/>
              <a:buAutoNum type="arabicPeriod"/>
            </a:pPr>
            <a:r>
              <a:rPr lang="en-US" altLang="en-US" dirty="0"/>
              <a:t>Group points that have converged to the same mean (mode), or apply additional techniques to refine the groups, such as merging small groups or applying morphological operations.</a:t>
            </a:r>
          </a:p>
          <a:p>
            <a:pPr marL="533400" indent="-533400"/>
            <a:endParaRPr lang="en-US" altLang="en-US" dirty="0"/>
          </a:p>
        </p:txBody>
      </p:sp>
    </p:spTree>
    <p:extLst>
      <p:ext uri="{BB962C8B-B14F-4D97-AF65-F5344CB8AC3E}">
        <p14:creationId xmlns:p14="http://schemas.microsoft.com/office/powerpoint/2010/main" val="3643772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05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05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FC062-D59E-9D94-1283-E79CB1FECA83}"/>
            </a:ext>
          </a:extLst>
        </p:cNvPr>
        <p:cNvGrpSpPr/>
        <p:nvPr/>
      </p:nvGrpSpPr>
      <p:grpSpPr>
        <a:xfrm>
          <a:off x="0" y="0"/>
          <a:ext cx="0" cy="0"/>
          <a:chOff x="0" y="0"/>
          <a:chExt cx="0" cy="0"/>
        </a:xfrm>
      </p:grpSpPr>
      <p:sp>
        <p:nvSpPr>
          <p:cNvPr id="56323" name="Rectangle 3">
            <a:extLst>
              <a:ext uri="{FF2B5EF4-FFF2-40B4-BE49-F238E27FC236}">
                <a16:creationId xmlns:a16="http://schemas.microsoft.com/office/drawing/2014/main" id="{8CBF9332-0CEA-6593-4210-C8A05F03DD4A}"/>
              </a:ext>
            </a:extLst>
          </p:cNvPr>
          <p:cNvSpPr>
            <a:spLocks noGrp="1" noChangeArrowheads="1"/>
          </p:cNvSpPr>
          <p:nvPr>
            <p:ph type="title"/>
          </p:nvPr>
        </p:nvSpPr>
        <p:spPr/>
        <p:txBody>
          <a:bodyPr/>
          <a:lstStyle/>
          <a:p>
            <a:pPr eaLnBrk="1" hangingPunct="1"/>
            <a:r>
              <a:rPr lang="en-US" altLang="en-US" dirty="0">
                <a:solidFill>
                  <a:srgbClr val="000000"/>
                </a:solidFill>
                <a:latin typeface="+mj-lt"/>
                <a:ea typeface="+mj-ea"/>
              </a:rPr>
              <a:t>Segmentation by Mean Shift</a:t>
            </a:r>
          </a:p>
        </p:txBody>
      </p:sp>
      <p:sp>
        <p:nvSpPr>
          <p:cNvPr id="56322" name="Rectangle 2">
            <a:extLst>
              <a:ext uri="{FF2B5EF4-FFF2-40B4-BE49-F238E27FC236}">
                <a16:creationId xmlns:a16="http://schemas.microsoft.com/office/drawing/2014/main" id="{1D3DACFE-FFE9-3C34-0A93-89F6D1B663B5}"/>
              </a:ext>
            </a:extLst>
          </p:cNvPr>
          <p:cNvSpPr>
            <a:spLocks noGrp="1" noChangeArrowheads="1"/>
          </p:cNvSpPr>
          <p:nvPr>
            <p:ph idx="1"/>
          </p:nvPr>
        </p:nvSpPr>
        <p:spPr/>
        <p:txBody>
          <a:bodyPr/>
          <a:lstStyle/>
          <a:p>
            <a:pPr marL="533400" indent="-533400"/>
            <a:r>
              <a:rPr lang="en-US" altLang="en-US" sz="2000" dirty="0"/>
              <a:t>Compute features for each pixel (color, gradients, texture, </a:t>
            </a:r>
            <a:r>
              <a:rPr lang="en-US" altLang="en-US" sz="2000" dirty="0" err="1"/>
              <a:t>etc</a:t>
            </a:r>
            <a:r>
              <a:rPr lang="en-US" altLang="en-US" sz="2000" dirty="0"/>
              <a:t>)</a:t>
            </a:r>
          </a:p>
          <a:p>
            <a:pPr marL="533400" indent="-533400"/>
            <a:r>
              <a:rPr lang="en-US" altLang="en-US" sz="2000" dirty="0"/>
              <a:t>Set kernel size for features </a:t>
            </a:r>
            <a:r>
              <a:rPr lang="en-US" altLang="en-US" sz="2000" dirty="0" err="1"/>
              <a:t>K</a:t>
            </a:r>
            <a:r>
              <a:rPr lang="en-US" altLang="en-US" sz="2000" baseline="-25000" dirty="0" err="1"/>
              <a:t>f</a:t>
            </a:r>
            <a:r>
              <a:rPr lang="en-US" altLang="en-US" sz="2000" baseline="-25000" dirty="0"/>
              <a:t> </a:t>
            </a:r>
            <a:r>
              <a:rPr lang="en-US" altLang="en-US" sz="2000" dirty="0"/>
              <a:t> and position K</a:t>
            </a:r>
            <a:r>
              <a:rPr lang="en-US" altLang="en-US" sz="2000" baseline="-25000" dirty="0"/>
              <a:t>s</a:t>
            </a:r>
            <a:endParaRPr lang="en-US" altLang="en-US" sz="2000" dirty="0"/>
          </a:p>
          <a:p>
            <a:pPr marL="533400" indent="-533400"/>
            <a:r>
              <a:rPr lang="en-US" altLang="en-US" sz="2000" dirty="0"/>
              <a:t>Initialize windows at individual pixel locations</a:t>
            </a:r>
          </a:p>
          <a:p>
            <a:pPr marL="533400" indent="-533400"/>
            <a:r>
              <a:rPr lang="en-US" altLang="en-US" sz="2000" dirty="0"/>
              <a:t>Perform mean shift for each window until convergence</a:t>
            </a:r>
          </a:p>
          <a:p>
            <a:pPr marL="533400" indent="-533400"/>
            <a:r>
              <a:rPr lang="en-US" altLang="en-US" sz="2000" dirty="0"/>
              <a:t>Merge windows that are within width of </a:t>
            </a:r>
            <a:r>
              <a:rPr lang="en-US" altLang="en-US" sz="2000" dirty="0" err="1"/>
              <a:t>K</a:t>
            </a:r>
            <a:r>
              <a:rPr lang="en-US" altLang="en-US" sz="2000" baseline="-25000" dirty="0" err="1"/>
              <a:t>f</a:t>
            </a:r>
            <a:r>
              <a:rPr lang="en-US" altLang="en-US" sz="2000" baseline="-25000" dirty="0"/>
              <a:t> </a:t>
            </a:r>
            <a:r>
              <a:rPr lang="en-US" altLang="en-US" sz="2000" dirty="0"/>
              <a:t> and K</a:t>
            </a:r>
            <a:r>
              <a:rPr lang="en-US" altLang="en-US" sz="2000" baseline="-25000" dirty="0"/>
              <a:t>s</a:t>
            </a:r>
            <a:endParaRPr lang="en-US" altLang="en-US" sz="2000" dirty="0"/>
          </a:p>
        </p:txBody>
      </p:sp>
      <p:pic>
        <p:nvPicPr>
          <p:cNvPr id="56324" name="Picture 4">
            <a:extLst>
              <a:ext uri="{FF2B5EF4-FFF2-40B4-BE49-F238E27FC236}">
                <a16:creationId xmlns:a16="http://schemas.microsoft.com/office/drawing/2014/main" id="{3B9F8AAF-4847-4C36-7798-4D82CD086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4774" y="2095501"/>
            <a:ext cx="41148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154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103FE-C10D-B18F-D717-197F115A30C6}"/>
            </a:ext>
          </a:extLst>
        </p:cNvPr>
        <p:cNvGrpSpPr/>
        <p:nvPr/>
      </p:nvGrpSpPr>
      <p:grpSpPr>
        <a:xfrm>
          <a:off x="0" y="0"/>
          <a:ext cx="0" cy="0"/>
          <a:chOff x="0" y="0"/>
          <a:chExt cx="0" cy="0"/>
        </a:xfrm>
      </p:grpSpPr>
      <p:pic>
        <p:nvPicPr>
          <p:cNvPr id="57346" name="Picture 2" descr="negoiu_s">
            <a:extLst>
              <a:ext uri="{FF2B5EF4-FFF2-40B4-BE49-F238E27FC236}">
                <a16:creationId xmlns:a16="http://schemas.microsoft.com/office/drawing/2014/main" id="{85C3219F-FF91-B105-3637-2CDA7ED8E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950" y="3600450"/>
            <a:ext cx="3727450"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3" descr="campus">
            <a:extLst>
              <a:ext uri="{FF2B5EF4-FFF2-40B4-BE49-F238E27FC236}">
                <a16:creationId xmlns:a16="http://schemas.microsoft.com/office/drawing/2014/main" id="{E1C5E9E6-5EB6-2886-57C6-4FAAC3900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2013" y="1025525"/>
            <a:ext cx="37338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4" descr="campus_s">
            <a:extLst>
              <a:ext uri="{FF2B5EF4-FFF2-40B4-BE49-F238E27FC236}">
                <a16:creationId xmlns:a16="http://schemas.microsoft.com/office/drawing/2014/main" id="{F4820198-C38A-BC07-DCE1-853A1BE51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5075" y="990600"/>
            <a:ext cx="37338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5" descr="negoiu">
            <a:extLst>
              <a:ext uri="{FF2B5EF4-FFF2-40B4-BE49-F238E27FC236}">
                <a16:creationId xmlns:a16="http://schemas.microsoft.com/office/drawing/2014/main" id="{7FB27CE0-4119-4519-D78F-74791C5716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6300" y="3600450"/>
            <a:ext cx="3729038"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Rectangle 6">
            <a:extLst>
              <a:ext uri="{FF2B5EF4-FFF2-40B4-BE49-F238E27FC236}">
                <a16:creationId xmlns:a16="http://schemas.microsoft.com/office/drawing/2014/main" id="{CC87BEA7-5E94-A9B3-E1FF-95FCF452C656}"/>
              </a:ext>
            </a:extLst>
          </p:cNvPr>
          <p:cNvSpPr>
            <a:spLocks noChangeArrowheads="1"/>
          </p:cNvSpPr>
          <p:nvPr/>
        </p:nvSpPr>
        <p:spPr bwMode="auto">
          <a:xfrm>
            <a:off x="2438400" y="6172201"/>
            <a:ext cx="716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0000"/>
                </a:solidFill>
                <a:cs typeface="Arial" panose="020B0604020202020204" pitchFamily="34" charset="0"/>
              </a:rPr>
              <a:t>http://www.caip.rutgers.edu/~comanici/MSPAMI/msPamiResults.html</a:t>
            </a:r>
          </a:p>
        </p:txBody>
      </p:sp>
      <p:sp>
        <p:nvSpPr>
          <p:cNvPr id="57351" name="Rectangle 7">
            <a:extLst>
              <a:ext uri="{FF2B5EF4-FFF2-40B4-BE49-F238E27FC236}">
                <a16:creationId xmlns:a16="http://schemas.microsoft.com/office/drawing/2014/main" id="{9037F20B-AE43-080D-EFFD-5F043CF31224}"/>
              </a:ext>
            </a:extLst>
          </p:cNvPr>
          <p:cNvSpPr>
            <a:spLocks noGrp="1" noChangeArrowheads="1"/>
          </p:cNvSpPr>
          <p:nvPr>
            <p:ph type="title"/>
          </p:nvPr>
        </p:nvSpPr>
        <p:spPr/>
        <p:txBody>
          <a:bodyPr/>
          <a:lstStyle/>
          <a:p>
            <a:pPr eaLnBrk="1" hangingPunct="1"/>
            <a:r>
              <a:rPr lang="en-US" altLang="en-US" dirty="0"/>
              <a:t>Mean shift segmentation</a:t>
            </a:r>
          </a:p>
        </p:txBody>
      </p:sp>
    </p:spTree>
    <p:extLst>
      <p:ext uri="{BB962C8B-B14F-4D97-AF65-F5344CB8AC3E}">
        <p14:creationId xmlns:p14="http://schemas.microsoft.com/office/powerpoint/2010/main" val="3858329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59535-2824-4B26-DB84-9B3407A4A618}"/>
            </a:ext>
          </a:extLst>
        </p:cNvPr>
        <p:cNvGrpSpPr/>
        <p:nvPr/>
      </p:nvGrpSpPr>
      <p:grpSpPr>
        <a:xfrm>
          <a:off x="0" y="0"/>
          <a:ext cx="0" cy="0"/>
          <a:chOff x="0" y="0"/>
          <a:chExt cx="0" cy="0"/>
        </a:xfrm>
      </p:grpSpPr>
      <p:pic>
        <p:nvPicPr>
          <p:cNvPr id="58371" name="Picture 4">
            <a:extLst>
              <a:ext uri="{FF2B5EF4-FFF2-40B4-BE49-F238E27FC236}">
                <a16:creationId xmlns:a16="http://schemas.microsoft.com/office/drawing/2014/main" id="{94C2BBCC-7DAC-D68C-1D15-9FE6C4C74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143000"/>
            <a:ext cx="75438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7DF22CE3-5B4F-7942-E72A-CD3B23F8E2C7}"/>
              </a:ext>
            </a:extLst>
          </p:cNvPr>
          <p:cNvSpPr>
            <a:spLocks noGrp="1"/>
          </p:cNvSpPr>
          <p:nvPr>
            <p:ph type="title"/>
          </p:nvPr>
        </p:nvSpPr>
        <p:spPr/>
        <p:txBody>
          <a:bodyPr/>
          <a:lstStyle/>
          <a:p>
            <a:r>
              <a:rPr lang="en-US" altLang="en-US" dirty="0"/>
              <a:t>Mean shift segmentation</a:t>
            </a:r>
            <a:endParaRPr lang="zh-CN" altLang="en-US" dirty="0"/>
          </a:p>
        </p:txBody>
      </p:sp>
    </p:spTree>
    <p:extLst>
      <p:ext uri="{BB962C8B-B14F-4D97-AF65-F5344CB8AC3E}">
        <p14:creationId xmlns:p14="http://schemas.microsoft.com/office/powerpoint/2010/main" val="3553164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B1F02-1F5F-C324-9DE0-E510A05DCFA4}"/>
            </a:ext>
          </a:extLst>
        </p:cNvPr>
        <p:cNvGrpSpPr/>
        <p:nvPr/>
      </p:nvGrpSpPr>
      <p:grpSpPr>
        <a:xfrm>
          <a:off x="0" y="0"/>
          <a:ext cx="0" cy="0"/>
          <a:chOff x="0" y="0"/>
          <a:chExt cx="0" cy="0"/>
        </a:xfrm>
      </p:grpSpPr>
      <p:sp>
        <p:nvSpPr>
          <p:cNvPr id="59394" name="Title 1">
            <a:extLst>
              <a:ext uri="{FF2B5EF4-FFF2-40B4-BE49-F238E27FC236}">
                <a16:creationId xmlns:a16="http://schemas.microsoft.com/office/drawing/2014/main" id="{65599C33-4137-DA10-30B7-82903D78E2F7}"/>
              </a:ext>
            </a:extLst>
          </p:cNvPr>
          <p:cNvSpPr>
            <a:spLocks noGrp="1"/>
          </p:cNvSpPr>
          <p:nvPr>
            <p:ph type="title"/>
          </p:nvPr>
        </p:nvSpPr>
        <p:spPr/>
        <p:txBody>
          <a:bodyPr/>
          <a:lstStyle/>
          <a:p>
            <a:r>
              <a:rPr lang="en-US" altLang="en-US" dirty="0">
                <a:solidFill>
                  <a:srgbClr val="000000"/>
                </a:solidFill>
                <a:latin typeface="+mj-lt"/>
                <a:ea typeface="+mj-ea"/>
              </a:rPr>
              <a:t>Mean-shift: issues</a:t>
            </a:r>
          </a:p>
        </p:txBody>
      </p:sp>
      <p:sp>
        <p:nvSpPr>
          <p:cNvPr id="49155" name="Content Placeholder 2">
            <a:extLst>
              <a:ext uri="{FF2B5EF4-FFF2-40B4-BE49-F238E27FC236}">
                <a16:creationId xmlns:a16="http://schemas.microsoft.com/office/drawing/2014/main" id="{4BF260E5-83A3-67D1-3E9F-8CA7282A8D25}"/>
              </a:ext>
            </a:extLst>
          </p:cNvPr>
          <p:cNvSpPr>
            <a:spLocks noGrp="1"/>
          </p:cNvSpPr>
          <p:nvPr>
            <p:ph idx="1"/>
          </p:nvPr>
        </p:nvSpPr>
        <p:spPr/>
        <p:txBody>
          <a:bodyPr>
            <a:normAutofit/>
          </a:bodyPr>
          <a:lstStyle/>
          <a:p>
            <a:pPr>
              <a:defRPr/>
            </a:pPr>
            <a:r>
              <a:rPr lang="en-US" dirty="0"/>
              <a:t>Speedups</a:t>
            </a:r>
          </a:p>
          <a:p>
            <a:pPr lvl="1">
              <a:defRPr/>
            </a:pPr>
            <a:r>
              <a:rPr lang="en-US" dirty="0"/>
              <a:t>Binned estimation</a:t>
            </a:r>
          </a:p>
          <a:p>
            <a:pPr lvl="1">
              <a:defRPr/>
            </a:pPr>
            <a:r>
              <a:rPr lang="en-US" dirty="0"/>
              <a:t>Fast search of neighbors</a:t>
            </a:r>
          </a:p>
          <a:p>
            <a:pPr lvl="1">
              <a:defRPr/>
            </a:pPr>
            <a:r>
              <a:rPr lang="en-US" dirty="0"/>
              <a:t>Update each window in each iteration (faster convergence)</a:t>
            </a:r>
          </a:p>
          <a:p>
            <a:pPr>
              <a:defRPr/>
            </a:pPr>
            <a:endParaRPr lang="en-US" dirty="0"/>
          </a:p>
          <a:p>
            <a:pPr>
              <a:defRPr/>
            </a:pPr>
            <a:r>
              <a:rPr lang="en-US" dirty="0"/>
              <a:t>Other tricks</a:t>
            </a:r>
          </a:p>
          <a:p>
            <a:pPr lvl="1">
              <a:defRPr/>
            </a:pPr>
            <a:r>
              <a:rPr lang="en-US" dirty="0"/>
              <a:t>Use </a:t>
            </a:r>
            <a:r>
              <a:rPr lang="en-US" dirty="0" err="1"/>
              <a:t>kNN</a:t>
            </a:r>
            <a:r>
              <a:rPr lang="en-US" dirty="0"/>
              <a:t> to determine window sizes adaptively</a:t>
            </a:r>
          </a:p>
          <a:p>
            <a:pPr lvl="1">
              <a:buFont typeface="Arial" panose="020B0604020202020204" pitchFamily="34" charset="0"/>
              <a:buNone/>
              <a:defRPr/>
            </a:pPr>
            <a:endParaRPr lang="en-US" dirty="0"/>
          </a:p>
          <a:p>
            <a:pPr>
              <a:defRPr/>
            </a:pPr>
            <a:r>
              <a:rPr lang="en-US" dirty="0"/>
              <a:t>Lots of theoretical support</a:t>
            </a:r>
          </a:p>
          <a:p>
            <a:pPr lvl="1">
              <a:buFont typeface="Arial" panose="020B0604020202020204" pitchFamily="34" charset="0"/>
              <a:buNone/>
              <a:defRPr/>
            </a:pPr>
            <a:r>
              <a:rPr lang="en-US" dirty="0">
                <a:cs typeface="Arial" pitchFamily="34" charset="0"/>
              </a:rPr>
              <a:t>	</a:t>
            </a:r>
            <a:r>
              <a:rPr lang="en-US" sz="2400" dirty="0">
                <a:cs typeface="Arial" pitchFamily="34" charset="0"/>
              </a:rPr>
              <a:t>D. </a:t>
            </a:r>
            <a:r>
              <a:rPr lang="en-US" sz="2400" dirty="0" err="1">
                <a:cs typeface="Arial" pitchFamily="34" charset="0"/>
              </a:rPr>
              <a:t>Comaniciu</a:t>
            </a:r>
            <a:r>
              <a:rPr lang="en-US" sz="2400" dirty="0">
                <a:cs typeface="Arial" pitchFamily="34" charset="0"/>
              </a:rPr>
              <a:t> and P. Meer, Mean Shift: A Robust Approach toward Feature Space Analysis, PAMI 2002. </a:t>
            </a:r>
          </a:p>
          <a:p>
            <a:pPr lvl="1">
              <a:buFont typeface="Arial" panose="020B0604020202020204" pitchFamily="34" charset="0"/>
              <a:buNone/>
              <a:defRPr/>
            </a:pPr>
            <a:endParaRPr lang="en-US" dirty="0">
              <a:cs typeface="Arial" pitchFamily="34" charset="0"/>
            </a:endParaRPr>
          </a:p>
          <a:p>
            <a:pPr lvl="1">
              <a:defRPr/>
            </a:pPr>
            <a:endParaRPr lang="en-US" dirty="0"/>
          </a:p>
        </p:txBody>
      </p:sp>
    </p:spTree>
    <p:extLst>
      <p:ext uri="{BB962C8B-B14F-4D97-AF65-F5344CB8AC3E}">
        <p14:creationId xmlns:p14="http://schemas.microsoft.com/office/powerpoint/2010/main" val="4282637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267200" y="3827780"/>
            <a:ext cx="6457950" cy="1280795"/>
          </a:xfrm>
        </p:spPr>
        <p:txBody>
          <a:bodyPr/>
          <a:lstStyle/>
          <a:p>
            <a:r>
              <a:rPr lang="en-US" altLang="zh-CN" dirty="0"/>
              <a:t>Chapter 7.1: Density Estimation</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0D296-B407-4E6F-88C5-5C17E2E1C771}"/>
            </a:ext>
          </a:extLst>
        </p:cNvPr>
        <p:cNvGrpSpPr/>
        <p:nvPr/>
      </p:nvGrpSpPr>
      <p:grpSpPr>
        <a:xfrm>
          <a:off x="0" y="0"/>
          <a:ext cx="0" cy="0"/>
          <a:chOff x="0" y="0"/>
          <a:chExt cx="0" cy="0"/>
        </a:xfrm>
      </p:grpSpPr>
      <p:sp>
        <p:nvSpPr>
          <p:cNvPr id="60418" name="Rectangle 2">
            <a:extLst>
              <a:ext uri="{FF2B5EF4-FFF2-40B4-BE49-F238E27FC236}">
                <a16:creationId xmlns:a16="http://schemas.microsoft.com/office/drawing/2014/main" id="{0E56FE8C-8D85-5D63-6F58-7A1F8397E4FB}"/>
              </a:ext>
            </a:extLst>
          </p:cNvPr>
          <p:cNvSpPr>
            <a:spLocks noGrp="1" noChangeArrowheads="1"/>
          </p:cNvSpPr>
          <p:nvPr>
            <p:ph type="title"/>
          </p:nvPr>
        </p:nvSpPr>
        <p:spPr/>
        <p:txBody>
          <a:bodyPr/>
          <a:lstStyle/>
          <a:p>
            <a:r>
              <a:rPr lang="en-US" altLang="en-US" dirty="0">
                <a:solidFill>
                  <a:srgbClr val="000000"/>
                </a:solidFill>
                <a:latin typeface="+mj-lt"/>
                <a:ea typeface="+mj-ea"/>
              </a:rPr>
              <a:t>Mean shift pros and cons</a:t>
            </a:r>
          </a:p>
        </p:txBody>
      </p:sp>
      <p:sp>
        <p:nvSpPr>
          <p:cNvPr id="63491" name="Rectangle 3">
            <a:extLst>
              <a:ext uri="{FF2B5EF4-FFF2-40B4-BE49-F238E27FC236}">
                <a16:creationId xmlns:a16="http://schemas.microsoft.com/office/drawing/2014/main" id="{5EFB260D-3780-46B6-D097-BF7747CFC96B}"/>
              </a:ext>
            </a:extLst>
          </p:cNvPr>
          <p:cNvSpPr>
            <a:spLocks noGrp="1" noChangeArrowheads="1"/>
          </p:cNvSpPr>
          <p:nvPr>
            <p:ph idx="1"/>
          </p:nvPr>
        </p:nvSpPr>
        <p:spPr/>
        <p:txBody>
          <a:bodyPr/>
          <a:lstStyle/>
          <a:p>
            <a:pPr eaLnBrk="1" hangingPunct="1"/>
            <a:r>
              <a:rPr lang="en-US" altLang="en-US" dirty="0"/>
              <a:t>Pros</a:t>
            </a:r>
          </a:p>
          <a:p>
            <a:pPr lvl="1" eaLnBrk="1" hangingPunct="1"/>
            <a:r>
              <a:rPr lang="en-US" altLang="en-US" sz="2400" dirty="0"/>
              <a:t>Good general-practice segmentation</a:t>
            </a:r>
          </a:p>
          <a:p>
            <a:pPr lvl="1" eaLnBrk="1" hangingPunct="1"/>
            <a:r>
              <a:rPr lang="en-US" altLang="en-US" sz="2400" dirty="0"/>
              <a:t>Flexible in number and shape of regions</a:t>
            </a:r>
          </a:p>
          <a:p>
            <a:pPr lvl="1" eaLnBrk="1" hangingPunct="1"/>
            <a:r>
              <a:rPr lang="en-US" altLang="en-US" sz="2400" dirty="0"/>
              <a:t>Robust to outliers</a:t>
            </a:r>
          </a:p>
          <a:p>
            <a:pPr eaLnBrk="1" hangingPunct="1"/>
            <a:r>
              <a:rPr lang="en-US" altLang="en-US" dirty="0"/>
              <a:t>Cons</a:t>
            </a:r>
          </a:p>
          <a:p>
            <a:pPr lvl="1" eaLnBrk="1" hangingPunct="1"/>
            <a:r>
              <a:rPr lang="en-US" altLang="en-US" sz="2400" dirty="0"/>
              <a:t>Have to choose kernel size in advance</a:t>
            </a:r>
          </a:p>
          <a:p>
            <a:pPr lvl="1" eaLnBrk="1" hangingPunct="1"/>
            <a:r>
              <a:rPr lang="en-US" altLang="en-US" sz="2400" dirty="0"/>
              <a:t>Not suitable for high-dimensional features</a:t>
            </a:r>
          </a:p>
          <a:p>
            <a:pPr eaLnBrk="1" hangingPunct="1"/>
            <a:r>
              <a:rPr lang="en-US" altLang="en-US" dirty="0"/>
              <a:t>When to use it</a:t>
            </a:r>
          </a:p>
          <a:p>
            <a:pPr lvl="1" eaLnBrk="1" hangingPunct="1"/>
            <a:r>
              <a:rPr lang="en-US" altLang="en-US" sz="2400" dirty="0" err="1"/>
              <a:t>Oversegmentatoin</a:t>
            </a:r>
            <a:endParaRPr lang="en-US" altLang="en-US" sz="2400" dirty="0"/>
          </a:p>
          <a:p>
            <a:pPr lvl="1" eaLnBrk="1" hangingPunct="1"/>
            <a:r>
              <a:rPr lang="en-US" altLang="en-US" sz="2400" dirty="0"/>
              <a:t>Multiple segmentations</a:t>
            </a:r>
          </a:p>
          <a:p>
            <a:pPr lvl="1" eaLnBrk="1" hangingPunct="1"/>
            <a:r>
              <a:rPr lang="en-US" altLang="en-US" sz="2400" dirty="0"/>
              <a:t>Tracking, clustering, filtering applications</a:t>
            </a:r>
          </a:p>
        </p:txBody>
      </p:sp>
    </p:spTree>
    <p:extLst>
      <p:ext uri="{BB962C8B-B14F-4D97-AF65-F5344CB8AC3E}">
        <p14:creationId xmlns:p14="http://schemas.microsoft.com/office/powerpoint/2010/main" val="228852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89F64-F970-2618-C8FF-36D45465B4B8}"/>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5DEB8D44-0CAA-BD74-83B9-FFC1DED260C7}"/>
              </a:ext>
            </a:extLst>
          </p:cNvPr>
          <p:cNvSpPr>
            <a:spLocks noGrp="1"/>
          </p:cNvSpPr>
          <p:nvPr>
            <p:ph type="ctrTitle"/>
          </p:nvPr>
        </p:nvSpPr>
        <p:spPr>
          <a:xfrm>
            <a:off x="4267200" y="3827780"/>
            <a:ext cx="6457950" cy="1280795"/>
          </a:xfrm>
        </p:spPr>
        <p:txBody>
          <a:bodyPr/>
          <a:lstStyle/>
          <a:p>
            <a:r>
              <a:rPr lang="en-US" altLang="zh-CN" dirty="0"/>
              <a:t>Chapter 7.3: Expectation Maximization</a:t>
            </a:r>
            <a:endParaRPr lang="zh-CN" altLang="en-US" dirty="0"/>
          </a:p>
        </p:txBody>
      </p:sp>
    </p:spTree>
    <p:extLst>
      <p:ext uri="{BB962C8B-B14F-4D97-AF65-F5344CB8AC3E}">
        <p14:creationId xmlns:p14="http://schemas.microsoft.com/office/powerpoint/2010/main" val="171323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392BD-407C-7745-6526-41E0A40FECF1}"/>
            </a:ext>
          </a:extLst>
        </p:cNvPr>
        <p:cNvGrpSpPr/>
        <p:nvPr/>
      </p:nvGrpSpPr>
      <p:grpSpPr>
        <a:xfrm>
          <a:off x="0" y="0"/>
          <a:ext cx="0" cy="0"/>
          <a:chOff x="0" y="0"/>
          <a:chExt cx="0" cy="0"/>
        </a:xfrm>
      </p:grpSpPr>
      <p:sp>
        <p:nvSpPr>
          <p:cNvPr id="538626" name="Rectangle 2">
            <a:extLst>
              <a:ext uri="{FF2B5EF4-FFF2-40B4-BE49-F238E27FC236}">
                <a16:creationId xmlns:a16="http://schemas.microsoft.com/office/drawing/2014/main" id="{A0C91ABC-9326-4AFB-F40A-D7E2CF16D9A6}"/>
              </a:ext>
            </a:extLst>
          </p:cNvPr>
          <p:cNvSpPr>
            <a:spLocks noGrp="1" noChangeArrowheads="1"/>
          </p:cNvSpPr>
          <p:nvPr>
            <p:ph type="title"/>
          </p:nvPr>
        </p:nvSpPr>
        <p:spPr/>
        <p:txBody>
          <a:bodyPr/>
          <a:lstStyle/>
          <a:p>
            <a:r>
              <a:rPr lang="en-US" altLang="en-US" dirty="0"/>
              <a:t>Silly Example</a:t>
            </a:r>
          </a:p>
        </p:txBody>
      </p:sp>
      <p:sp>
        <p:nvSpPr>
          <p:cNvPr id="538627" name="Rectangle 3">
            <a:extLst>
              <a:ext uri="{FF2B5EF4-FFF2-40B4-BE49-F238E27FC236}">
                <a16:creationId xmlns:a16="http://schemas.microsoft.com/office/drawing/2014/main" id="{EA935BC4-7F6E-82C4-007E-7E0A6C3FCEC4}"/>
              </a:ext>
            </a:extLst>
          </p:cNvPr>
          <p:cNvSpPr>
            <a:spLocks noGrp="1" noChangeArrowheads="1"/>
          </p:cNvSpPr>
          <p:nvPr>
            <p:ph idx="1"/>
          </p:nvPr>
        </p:nvSpPr>
        <p:spPr/>
        <p:txBody>
          <a:bodyPr/>
          <a:lstStyle/>
          <a:p>
            <a:pPr>
              <a:lnSpc>
                <a:spcPct val="90000"/>
              </a:lnSpc>
              <a:buFontTx/>
              <a:buNone/>
            </a:pPr>
            <a:r>
              <a:rPr lang="en-US" altLang="en-US" sz="2400" dirty="0">
                <a:solidFill>
                  <a:schemeClr val="accent1"/>
                </a:solidFill>
              </a:rPr>
              <a:t>Let events be “grades in a class”</a:t>
            </a:r>
          </a:p>
          <a:p>
            <a:pPr>
              <a:lnSpc>
                <a:spcPct val="90000"/>
              </a:lnSpc>
              <a:buFontTx/>
              <a:buNone/>
            </a:pPr>
            <a:r>
              <a:rPr lang="en-US" altLang="en-US" sz="2400" dirty="0">
                <a:solidFill>
                  <a:schemeClr val="accent1"/>
                </a:solidFill>
              </a:rPr>
              <a:t>	w</a:t>
            </a:r>
            <a:r>
              <a:rPr lang="en-US" altLang="en-US" sz="2400" baseline="-25000" dirty="0">
                <a:solidFill>
                  <a:schemeClr val="accent1"/>
                </a:solidFill>
              </a:rPr>
              <a:t>1</a:t>
            </a:r>
            <a:r>
              <a:rPr lang="en-US" altLang="en-US" sz="2400" dirty="0">
                <a:solidFill>
                  <a:schemeClr val="accent1"/>
                </a:solidFill>
              </a:rPr>
              <a:t> = Gets an A		P(A) = ½</a:t>
            </a:r>
          </a:p>
          <a:p>
            <a:pPr>
              <a:lnSpc>
                <a:spcPct val="90000"/>
              </a:lnSpc>
              <a:buFontTx/>
              <a:buNone/>
            </a:pPr>
            <a:r>
              <a:rPr lang="en-US" altLang="en-US" sz="2400" dirty="0">
                <a:solidFill>
                  <a:schemeClr val="accent1"/>
                </a:solidFill>
              </a:rPr>
              <a:t>	w</a:t>
            </a:r>
            <a:r>
              <a:rPr lang="en-US" altLang="en-US" sz="2400" baseline="-25000" dirty="0">
                <a:solidFill>
                  <a:schemeClr val="accent1"/>
                </a:solidFill>
              </a:rPr>
              <a:t>2</a:t>
            </a:r>
            <a:r>
              <a:rPr lang="en-US" altLang="en-US" sz="2400" dirty="0">
                <a:solidFill>
                  <a:schemeClr val="accent1"/>
                </a:solidFill>
              </a:rPr>
              <a:t> = Gets a   B		P(B) = </a:t>
            </a:r>
            <a:r>
              <a:rPr lang="el-GR" altLang="en-US" sz="2400" dirty="0">
                <a:solidFill>
                  <a:schemeClr val="accent1"/>
                </a:solidFill>
              </a:rPr>
              <a:t>μ</a:t>
            </a:r>
            <a:endParaRPr lang="en-US" altLang="en-US" sz="2400" dirty="0">
              <a:solidFill>
                <a:schemeClr val="accent1"/>
              </a:solidFill>
            </a:endParaRPr>
          </a:p>
          <a:p>
            <a:pPr>
              <a:lnSpc>
                <a:spcPct val="90000"/>
              </a:lnSpc>
              <a:buFontTx/>
              <a:buNone/>
            </a:pPr>
            <a:r>
              <a:rPr lang="en-US" altLang="en-US" sz="2400" dirty="0">
                <a:solidFill>
                  <a:schemeClr val="accent1"/>
                </a:solidFill>
              </a:rPr>
              <a:t>	w</a:t>
            </a:r>
            <a:r>
              <a:rPr lang="en-US" altLang="en-US" sz="2400" baseline="-25000" dirty="0">
                <a:solidFill>
                  <a:schemeClr val="accent1"/>
                </a:solidFill>
              </a:rPr>
              <a:t>3</a:t>
            </a:r>
            <a:r>
              <a:rPr lang="en-US" altLang="en-US" sz="2400" dirty="0">
                <a:solidFill>
                  <a:schemeClr val="accent1"/>
                </a:solidFill>
              </a:rPr>
              <a:t> = Gets a   C		P(C) = 2</a:t>
            </a:r>
            <a:r>
              <a:rPr lang="el-GR" altLang="en-US" sz="2400" dirty="0">
                <a:solidFill>
                  <a:schemeClr val="accent1"/>
                </a:solidFill>
              </a:rPr>
              <a:t>μ</a:t>
            </a:r>
            <a:endParaRPr lang="en-US" altLang="en-US" sz="2400" dirty="0">
              <a:solidFill>
                <a:schemeClr val="accent1"/>
              </a:solidFill>
            </a:endParaRPr>
          </a:p>
          <a:p>
            <a:pPr>
              <a:lnSpc>
                <a:spcPct val="90000"/>
              </a:lnSpc>
              <a:buFontTx/>
              <a:buNone/>
            </a:pPr>
            <a:r>
              <a:rPr lang="en-US" altLang="en-US" sz="2400" dirty="0">
                <a:solidFill>
                  <a:schemeClr val="accent1"/>
                </a:solidFill>
              </a:rPr>
              <a:t>	w</a:t>
            </a:r>
            <a:r>
              <a:rPr lang="en-US" altLang="en-US" sz="2400" baseline="-25000" dirty="0">
                <a:solidFill>
                  <a:schemeClr val="accent1"/>
                </a:solidFill>
              </a:rPr>
              <a:t>4</a:t>
            </a:r>
            <a:r>
              <a:rPr lang="en-US" altLang="en-US" sz="2400" dirty="0">
                <a:solidFill>
                  <a:schemeClr val="accent1"/>
                </a:solidFill>
              </a:rPr>
              <a:t> = Gets a   D		P(D) = ½-3</a:t>
            </a:r>
            <a:r>
              <a:rPr lang="el-GR" altLang="en-US" sz="2400" dirty="0">
                <a:solidFill>
                  <a:schemeClr val="accent1"/>
                </a:solidFill>
              </a:rPr>
              <a:t>μ</a:t>
            </a:r>
            <a:endParaRPr lang="en-US" altLang="en-US" sz="2400" dirty="0">
              <a:solidFill>
                <a:schemeClr val="accent1"/>
              </a:solidFill>
            </a:endParaRPr>
          </a:p>
          <a:p>
            <a:pPr>
              <a:lnSpc>
                <a:spcPct val="90000"/>
              </a:lnSpc>
              <a:buFontTx/>
              <a:buNone/>
            </a:pPr>
            <a:r>
              <a:rPr lang="en-US" altLang="en-US" sz="2400" dirty="0">
                <a:solidFill>
                  <a:schemeClr val="accent1"/>
                </a:solidFill>
              </a:rPr>
              <a:t>				(Note  0 </a:t>
            </a:r>
            <a:r>
              <a:rPr lang="en-US" altLang="en-US" sz="2400" dirty="0">
                <a:solidFill>
                  <a:schemeClr val="accent1"/>
                </a:solidFill>
                <a:latin typeface="MS Reference Sans Serif" panose="020B0604030504040204" pitchFamily="34" charset="0"/>
              </a:rPr>
              <a:t>≤</a:t>
            </a:r>
            <a:r>
              <a:rPr lang="en-US" altLang="en-US" sz="2400" dirty="0">
                <a:solidFill>
                  <a:schemeClr val="accent1"/>
                </a:solidFill>
              </a:rPr>
              <a:t> </a:t>
            </a:r>
            <a:r>
              <a:rPr lang="el-GR" altLang="en-US" sz="2400" dirty="0">
                <a:solidFill>
                  <a:schemeClr val="accent1"/>
                </a:solidFill>
              </a:rPr>
              <a:t>μ</a:t>
            </a:r>
            <a:r>
              <a:rPr lang="en-US" altLang="en-US" sz="2400" dirty="0">
                <a:solidFill>
                  <a:schemeClr val="accent1"/>
                </a:solidFill>
              </a:rPr>
              <a:t> </a:t>
            </a:r>
            <a:r>
              <a:rPr lang="en-US" altLang="en-US" sz="2400" dirty="0">
                <a:solidFill>
                  <a:schemeClr val="accent1"/>
                </a:solidFill>
                <a:latin typeface="MS Reference Sans Serif" panose="020B0604030504040204" pitchFamily="34" charset="0"/>
              </a:rPr>
              <a:t>≤</a:t>
            </a:r>
            <a:r>
              <a:rPr lang="en-US" altLang="en-US" sz="2400" dirty="0">
                <a:solidFill>
                  <a:schemeClr val="accent1"/>
                </a:solidFill>
              </a:rPr>
              <a:t>1/6)</a:t>
            </a:r>
          </a:p>
          <a:p>
            <a:pPr>
              <a:lnSpc>
                <a:spcPct val="90000"/>
              </a:lnSpc>
              <a:buFontTx/>
              <a:buNone/>
            </a:pPr>
            <a:r>
              <a:rPr lang="en-US" altLang="en-US" sz="2400" dirty="0">
                <a:solidFill>
                  <a:schemeClr val="accent1"/>
                </a:solidFill>
              </a:rPr>
              <a:t>Assume we want to estimate </a:t>
            </a:r>
            <a:r>
              <a:rPr lang="el-GR" altLang="en-US" sz="2400" dirty="0">
                <a:solidFill>
                  <a:schemeClr val="accent1"/>
                </a:solidFill>
              </a:rPr>
              <a:t>μ</a:t>
            </a:r>
            <a:r>
              <a:rPr lang="en-US" altLang="en-US" sz="2400" dirty="0">
                <a:solidFill>
                  <a:schemeClr val="accent1"/>
                </a:solidFill>
              </a:rPr>
              <a:t> from data.  In a given class there were</a:t>
            </a:r>
          </a:p>
          <a:p>
            <a:pPr>
              <a:lnSpc>
                <a:spcPct val="80000"/>
              </a:lnSpc>
              <a:spcBef>
                <a:spcPct val="0"/>
              </a:spcBef>
              <a:buFontTx/>
              <a:buNone/>
            </a:pPr>
            <a:r>
              <a:rPr lang="en-US" altLang="en-US" sz="2400" dirty="0">
                <a:solidFill>
                  <a:schemeClr val="accent1"/>
                </a:solidFill>
              </a:rPr>
              <a:t>				a   A’s</a:t>
            </a:r>
          </a:p>
          <a:p>
            <a:pPr>
              <a:lnSpc>
                <a:spcPct val="80000"/>
              </a:lnSpc>
              <a:spcBef>
                <a:spcPct val="0"/>
              </a:spcBef>
              <a:buFontTx/>
              <a:buNone/>
            </a:pPr>
            <a:r>
              <a:rPr lang="en-US" altLang="en-US" sz="2400" dirty="0">
                <a:solidFill>
                  <a:schemeClr val="accent1"/>
                </a:solidFill>
              </a:rPr>
              <a:t>				b   B’s</a:t>
            </a:r>
          </a:p>
          <a:p>
            <a:pPr>
              <a:lnSpc>
                <a:spcPct val="80000"/>
              </a:lnSpc>
              <a:spcBef>
                <a:spcPct val="0"/>
              </a:spcBef>
              <a:buFontTx/>
              <a:buNone/>
            </a:pPr>
            <a:r>
              <a:rPr lang="en-US" altLang="en-US" sz="2400" dirty="0">
                <a:solidFill>
                  <a:schemeClr val="accent1"/>
                </a:solidFill>
              </a:rPr>
              <a:t>				c   C’s</a:t>
            </a:r>
          </a:p>
          <a:p>
            <a:pPr>
              <a:lnSpc>
                <a:spcPct val="80000"/>
              </a:lnSpc>
              <a:spcBef>
                <a:spcPct val="0"/>
              </a:spcBef>
              <a:buFontTx/>
              <a:buNone/>
            </a:pPr>
            <a:r>
              <a:rPr lang="en-US" altLang="en-US" sz="2400" dirty="0">
                <a:solidFill>
                  <a:schemeClr val="accent1"/>
                </a:solidFill>
              </a:rPr>
              <a:t>				d   D’s</a:t>
            </a:r>
          </a:p>
          <a:p>
            <a:pPr>
              <a:lnSpc>
                <a:spcPct val="80000"/>
              </a:lnSpc>
              <a:spcBef>
                <a:spcPct val="0"/>
              </a:spcBef>
              <a:buFontTx/>
              <a:buNone/>
            </a:pPr>
            <a:endParaRPr lang="en-US" altLang="en-US" sz="2400" dirty="0">
              <a:solidFill>
                <a:schemeClr val="accent1"/>
              </a:solidFill>
            </a:endParaRPr>
          </a:p>
          <a:p>
            <a:pPr>
              <a:lnSpc>
                <a:spcPct val="80000"/>
              </a:lnSpc>
              <a:spcBef>
                <a:spcPct val="0"/>
              </a:spcBef>
              <a:buFontTx/>
              <a:buNone/>
            </a:pPr>
            <a:r>
              <a:rPr lang="en-US" altLang="en-US" sz="2400" dirty="0">
                <a:solidFill>
                  <a:schemeClr val="accent1"/>
                </a:solidFill>
              </a:rPr>
              <a:t>What’s the maximum likelihood estimate of </a:t>
            </a:r>
            <a:r>
              <a:rPr lang="el-GR" altLang="en-US" sz="2400" dirty="0">
                <a:solidFill>
                  <a:schemeClr val="accent1"/>
                </a:solidFill>
              </a:rPr>
              <a:t>μ</a:t>
            </a:r>
            <a:r>
              <a:rPr lang="en-US" altLang="en-US" sz="2400" dirty="0">
                <a:solidFill>
                  <a:schemeClr val="accent1"/>
                </a:solidFill>
              </a:rPr>
              <a:t> given </a:t>
            </a:r>
            <a:r>
              <a:rPr lang="en-US" altLang="en-US" sz="2400" dirty="0" err="1">
                <a:solidFill>
                  <a:schemeClr val="accent1"/>
                </a:solidFill>
              </a:rPr>
              <a:t>a,b,c,d</a:t>
            </a:r>
            <a:r>
              <a:rPr lang="en-US" altLang="en-US" sz="2400" dirty="0">
                <a:solidFill>
                  <a:schemeClr val="accent1"/>
                </a:solidFill>
              </a:rPr>
              <a:t> ?</a:t>
            </a:r>
            <a:endParaRPr lang="el-GR" altLang="en-US" sz="2400" dirty="0">
              <a:solidFill>
                <a:schemeClr val="accent1"/>
              </a:solidFill>
            </a:endParaRPr>
          </a:p>
        </p:txBody>
      </p:sp>
    </p:spTree>
    <p:extLst>
      <p:ext uri="{BB962C8B-B14F-4D97-AF65-F5344CB8AC3E}">
        <p14:creationId xmlns:p14="http://schemas.microsoft.com/office/powerpoint/2010/main" val="3594677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C4B9A-A273-D72F-D7B5-ADA961BC94A5}"/>
            </a:ext>
          </a:extLst>
        </p:cNvPr>
        <p:cNvGrpSpPr/>
        <p:nvPr/>
      </p:nvGrpSpPr>
      <p:grpSpPr>
        <a:xfrm>
          <a:off x="0" y="0"/>
          <a:ext cx="0" cy="0"/>
          <a:chOff x="0" y="0"/>
          <a:chExt cx="0" cy="0"/>
        </a:xfrm>
      </p:grpSpPr>
      <p:sp>
        <p:nvSpPr>
          <p:cNvPr id="539650" name="Rectangle 2">
            <a:extLst>
              <a:ext uri="{FF2B5EF4-FFF2-40B4-BE49-F238E27FC236}">
                <a16:creationId xmlns:a16="http://schemas.microsoft.com/office/drawing/2014/main" id="{4D22CDE1-DCBF-5659-97ED-685364F7BD67}"/>
              </a:ext>
            </a:extLst>
          </p:cNvPr>
          <p:cNvSpPr>
            <a:spLocks noGrp="1" noChangeArrowheads="1"/>
          </p:cNvSpPr>
          <p:nvPr>
            <p:ph type="title"/>
          </p:nvPr>
        </p:nvSpPr>
        <p:spPr/>
        <p:txBody>
          <a:bodyPr/>
          <a:lstStyle/>
          <a:p>
            <a:r>
              <a:rPr lang="en-US" altLang="en-US"/>
              <a:t>Trivial Statistics</a:t>
            </a:r>
          </a:p>
        </p:txBody>
      </p:sp>
      <p:sp>
        <p:nvSpPr>
          <p:cNvPr id="539651" name="Rectangle 3">
            <a:extLst>
              <a:ext uri="{FF2B5EF4-FFF2-40B4-BE49-F238E27FC236}">
                <a16:creationId xmlns:a16="http://schemas.microsoft.com/office/drawing/2014/main" id="{5FDB8CC7-027F-B5FD-1CBE-0657CCF474F6}"/>
              </a:ext>
            </a:extLst>
          </p:cNvPr>
          <p:cNvSpPr>
            <a:spLocks noGrp="1" noChangeArrowheads="1"/>
          </p:cNvSpPr>
          <p:nvPr>
            <p:ph type="body" sz="half" idx="1"/>
          </p:nvPr>
        </p:nvSpPr>
        <p:spPr>
          <a:xfrm>
            <a:off x="1752600" y="1371600"/>
            <a:ext cx="8610600" cy="1371600"/>
          </a:xfrm>
        </p:spPr>
        <p:txBody>
          <a:bodyPr/>
          <a:lstStyle/>
          <a:p>
            <a:pPr>
              <a:lnSpc>
                <a:spcPct val="90000"/>
              </a:lnSpc>
              <a:spcBef>
                <a:spcPct val="40000"/>
              </a:spcBef>
              <a:buFontTx/>
              <a:buNone/>
            </a:pPr>
            <a:r>
              <a:rPr lang="en-US" altLang="en-US" sz="2000"/>
              <a:t>P(A) = ½    P(B) = </a:t>
            </a:r>
            <a:r>
              <a:rPr lang="el-GR" altLang="en-US" sz="2000"/>
              <a:t>μ</a:t>
            </a:r>
            <a:r>
              <a:rPr lang="en-US" altLang="en-US" sz="2000"/>
              <a:t>    P(C) = 2</a:t>
            </a:r>
            <a:r>
              <a:rPr lang="el-GR" altLang="en-US" sz="2000"/>
              <a:t>μ</a:t>
            </a:r>
            <a:r>
              <a:rPr lang="en-US" altLang="en-US" sz="2000"/>
              <a:t>    P(D) = ½-3</a:t>
            </a:r>
            <a:r>
              <a:rPr lang="el-GR" altLang="en-US" sz="2000"/>
              <a:t>μ</a:t>
            </a:r>
            <a:endParaRPr lang="en-US" altLang="en-US" sz="2000"/>
          </a:p>
          <a:p>
            <a:pPr>
              <a:lnSpc>
                <a:spcPct val="90000"/>
              </a:lnSpc>
              <a:spcBef>
                <a:spcPct val="40000"/>
              </a:spcBef>
              <a:buFontTx/>
              <a:buNone/>
            </a:pPr>
            <a:r>
              <a:rPr lang="en-US" altLang="en-US" sz="2000"/>
              <a:t>P( </a:t>
            </a:r>
            <a:r>
              <a:rPr lang="en-US" altLang="en-US" sz="2000" i="1"/>
              <a:t>a,b,c,d</a:t>
            </a:r>
            <a:r>
              <a:rPr lang="en-US" altLang="en-US" sz="2000"/>
              <a:t> | </a:t>
            </a:r>
            <a:r>
              <a:rPr lang="el-GR" altLang="en-US" sz="2000"/>
              <a:t>μ</a:t>
            </a:r>
            <a:r>
              <a:rPr lang="en-US" altLang="en-US" sz="2000"/>
              <a:t>) = K(½)</a:t>
            </a:r>
            <a:r>
              <a:rPr lang="en-US" altLang="en-US" sz="2000" i="1" baseline="30000"/>
              <a:t>a</a:t>
            </a:r>
            <a:r>
              <a:rPr lang="en-US" altLang="en-US" sz="2000"/>
              <a:t>(</a:t>
            </a:r>
            <a:r>
              <a:rPr lang="el-GR" altLang="en-US" sz="2000"/>
              <a:t>μ</a:t>
            </a:r>
            <a:r>
              <a:rPr lang="en-US" altLang="en-US" sz="2000"/>
              <a:t>)</a:t>
            </a:r>
            <a:r>
              <a:rPr lang="en-US" altLang="en-US" sz="2000" i="1" baseline="30000"/>
              <a:t>b</a:t>
            </a:r>
            <a:r>
              <a:rPr lang="en-US" altLang="en-US" sz="2000"/>
              <a:t>(2</a:t>
            </a:r>
            <a:r>
              <a:rPr lang="el-GR" altLang="en-US" sz="2000"/>
              <a:t>μ</a:t>
            </a:r>
            <a:r>
              <a:rPr lang="en-US" altLang="en-US" sz="2000"/>
              <a:t>)</a:t>
            </a:r>
            <a:r>
              <a:rPr lang="en-US" altLang="en-US" sz="2000" i="1" baseline="30000"/>
              <a:t>c</a:t>
            </a:r>
            <a:r>
              <a:rPr lang="en-US" altLang="en-US" sz="2000"/>
              <a:t>(½-3</a:t>
            </a:r>
            <a:r>
              <a:rPr lang="el-GR" altLang="en-US" sz="2000"/>
              <a:t>μ</a:t>
            </a:r>
            <a:r>
              <a:rPr lang="en-US" altLang="en-US" sz="2000"/>
              <a:t>)</a:t>
            </a:r>
            <a:r>
              <a:rPr lang="en-US" altLang="en-US" sz="2000" i="1" baseline="30000"/>
              <a:t>d</a:t>
            </a:r>
            <a:endParaRPr lang="en-US" altLang="en-US" sz="2000"/>
          </a:p>
          <a:p>
            <a:pPr>
              <a:lnSpc>
                <a:spcPct val="90000"/>
              </a:lnSpc>
              <a:spcBef>
                <a:spcPct val="40000"/>
              </a:spcBef>
              <a:buFontTx/>
              <a:buNone/>
            </a:pPr>
            <a:r>
              <a:rPr lang="en-US" altLang="en-US" sz="2000"/>
              <a:t>log P( </a:t>
            </a:r>
            <a:r>
              <a:rPr lang="en-US" altLang="en-US" sz="2000" i="1"/>
              <a:t>a,b,c,d</a:t>
            </a:r>
            <a:r>
              <a:rPr lang="en-US" altLang="en-US" sz="2000"/>
              <a:t> | </a:t>
            </a:r>
            <a:r>
              <a:rPr lang="el-GR" altLang="en-US" sz="2000"/>
              <a:t>μ</a:t>
            </a:r>
            <a:r>
              <a:rPr lang="en-US" altLang="en-US" sz="2000"/>
              <a:t>) = log K + </a:t>
            </a:r>
            <a:r>
              <a:rPr lang="en-US" altLang="en-US" sz="2000" i="1"/>
              <a:t>a</a:t>
            </a:r>
            <a:r>
              <a:rPr lang="en-US" altLang="en-US" sz="2000"/>
              <a:t>log ½ + </a:t>
            </a:r>
            <a:r>
              <a:rPr lang="en-US" altLang="en-US" sz="2000" i="1"/>
              <a:t>b</a:t>
            </a:r>
            <a:r>
              <a:rPr lang="en-US" altLang="en-US" sz="2000"/>
              <a:t>log </a:t>
            </a:r>
            <a:r>
              <a:rPr lang="el-GR" altLang="en-US" sz="2000"/>
              <a:t>μ</a:t>
            </a:r>
            <a:r>
              <a:rPr lang="en-US" altLang="en-US" sz="2000"/>
              <a:t> + </a:t>
            </a:r>
            <a:r>
              <a:rPr lang="en-US" altLang="en-US" sz="2000" i="1"/>
              <a:t>c</a:t>
            </a:r>
            <a:r>
              <a:rPr lang="en-US" altLang="en-US" sz="2000"/>
              <a:t>log 2</a:t>
            </a:r>
            <a:r>
              <a:rPr lang="el-GR" altLang="en-US" sz="2000"/>
              <a:t>μ</a:t>
            </a:r>
            <a:r>
              <a:rPr lang="en-US" altLang="en-US" sz="2000"/>
              <a:t> + </a:t>
            </a:r>
            <a:r>
              <a:rPr lang="en-US" altLang="en-US" sz="2000" i="1"/>
              <a:t>d</a:t>
            </a:r>
            <a:r>
              <a:rPr lang="en-US" altLang="en-US" sz="2000"/>
              <a:t>log (½-3</a:t>
            </a:r>
            <a:r>
              <a:rPr lang="el-GR" altLang="en-US" sz="2000"/>
              <a:t>μ</a:t>
            </a:r>
            <a:r>
              <a:rPr lang="en-US" altLang="en-US" sz="2000"/>
              <a:t>)</a:t>
            </a:r>
            <a:endParaRPr lang="el-GR" altLang="en-US" sz="2000" i="1" baseline="30000"/>
          </a:p>
        </p:txBody>
      </p:sp>
      <p:graphicFrame>
        <p:nvGraphicFramePr>
          <p:cNvPr id="539652" name="Object 4">
            <a:extLst>
              <a:ext uri="{FF2B5EF4-FFF2-40B4-BE49-F238E27FC236}">
                <a16:creationId xmlns:a16="http://schemas.microsoft.com/office/drawing/2014/main" id="{2260CCA7-7A4C-DD9B-2FA8-00E879DDFBF1}"/>
              </a:ext>
            </a:extLst>
          </p:cNvPr>
          <p:cNvGraphicFramePr>
            <a:graphicFrameLocks noChangeAspect="1"/>
          </p:cNvGraphicFramePr>
          <p:nvPr/>
        </p:nvGraphicFramePr>
        <p:xfrm>
          <a:off x="2514600" y="2590801"/>
          <a:ext cx="4495800" cy="3814763"/>
        </p:xfrm>
        <a:graphic>
          <a:graphicData uri="http://schemas.openxmlformats.org/presentationml/2006/ole">
            <mc:AlternateContent xmlns:mc="http://schemas.openxmlformats.org/markup-compatibility/2006">
              <mc:Choice xmlns:v="urn:schemas-microsoft-com:vml" Requires="v">
                <p:oleObj name="Microsoft Equation 3.0" r:id="rId2" imgW="2234880" imgH="2184120" progId="Equation.3">
                  <p:embed/>
                </p:oleObj>
              </mc:Choice>
              <mc:Fallback>
                <p:oleObj name="Microsoft Equation 3.0" r:id="rId2" imgW="2234880" imgH="2184120" progId="Equation.3">
                  <p:embed/>
                  <p:pic>
                    <p:nvPicPr>
                      <p:cNvPr id="53965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590801"/>
                        <a:ext cx="4495800" cy="3814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9675" name="Group 27">
            <a:extLst>
              <a:ext uri="{FF2B5EF4-FFF2-40B4-BE49-F238E27FC236}">
                <a16:creationId xmlns:a16="http://schemas.microsoft.com/office/drawing/2014/main" id="{5B932FBA-E12B-CFF7-8B7B-E8583704B8BA}"/>
              </a:ext>
            </a:extLst>
          </p:cNvPr>
          <p:cNvGraphicFramePr>
            <a:graphicFrameLocks noGrp="1"/>
          </p:cNvGraphicFramePr>
          <p:nvPr>
            <p:ph sz="half" idx="2"/>
          </p:nvPr>
        </p:nvGraphicFramePr>
        <p:xfrm>
          <a:off x="4572000" y="4953000"/>
          <a:ext cx="3200400" cy="654050"/>
        </p:xfrm>
        <a:graphic>
          <a:graphicData uri="http://schemas.openxmlformats.org/drawingml/2006/table">
            <a:tbl>
              <a:tblPr/>
              <a:tblGrid>
                <a:gridCol w="800100">
                  <a:extLst>
                    <a:ext uri="{9D8B030D-6E8A-4147-A177-3AD203B41FA5}">
                      <a16:colId xmlns:a16="http://schemas.microsoft.com/office/drawing/2014/main" val="1664695728"/>
                    </a:ext>
                  </a:extLst>
                </a:gridCol>
                <a:gridCol w="800100">
                  <a:extLst>
                    <a:ext uri="{9D8B030D-6E8A-4147-A177-3AD203B41FA5}">
                      <a16:colId xmlns:a16="http://schemas.microsoft.com/office/drawing/2014/main" val="3904559515"/>
                    </a:ext>
                  </a:extLst>
                </a:gridCol>
                <a:gridCol w="800100">
                  <a:extLst>
                    <a:ext uri="{9D8B030D-6E8A-4147-A177-3AD203B41FA5}">
                      <a16:colId xmlns:a16="http://schemas.microsoft.com/office/drawing/2014/main" val="1309787231"/>
                    </a:ext>
                  </a:extLst>
                </a:gridCol>
                <a:gridCol w="800100">
                  <a:extLst>
                    <a:ext uri="{9D8B030D-6E8A-4147-A177-3AD203B41FA5}">
                      <a16:colId xmlns:a16="http://schemas.microsoft.com/office/drawing/2014/main" val="912959905"/>
                    </a:ext>
                  </a:extLst>
                </a:gridCol>
              </a:tblGrid>
              <a:tr h="327025">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altLang="en-US" sz="1400" b="0" i="0" u="none" strike="noStrike" cap="none" normalizeH="0" baseline="0">
                          <a:ln>
                            <a:noFill/>
                          </a:ln>
                          <a:solidFill>
                            <a:schemeClr val="tx1"/>
                          </a:solidFill>
                          <a:effectLst/>
                          <a:latin typeface="Tahoma" panose="020B0604030504040204"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altLang="en-US" sz="1400" b="0" i="0" u="none" strike="noStrike" cap="none" normalizeH="0" baseline="0">
                          <a:ln>
                            <a:noFill/>
                          </a:ln>
                          <a:solidFill>
                            <a:schemeClr val="tx1"/>
                          </a:solidFill>
                          <a:effectLst/>
                          <a:latin typeface="Tahoma" panose="020B060403050404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altLang="en-US" sz="1400" b="0" i="0" u="none" strike="noStrike" cap="none" normalizeH="0" baseline="0">
                          <a:ln>
                            <a:noFill/>
                          </a:ln>
                          <a:solidFill>
                            <a:schemeClr val="tx1"/>
                          </a:solidFill>
                          <a:effectLst/>
                          <a:latin typeface="Tahoma" panose="020B0604030504040204"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altLang="en-US" sz="1400" b="0" i="0" u="none" strike="noStrike" cap="none" normalizeH="0" baseline="0">
                          <a:ln>
                            <a:noFill/>
                          </a:ln>
                          <a:solidFill>
                            <a:schemeClr val="tx1"/>
                          </a:solidFill>
                          <a:effectLst/>
                          <a:latin typeface="Tahoma" panose="020B0604030504040204" pitchFamily="34"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0101425"/>
                  </a:ext>
                </a:extLst>
              </a:tr>
              <a:tr h="327025">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altLang="en-US" sz="1400" b="0" i="0" u="none" strike="noStrike" cap="none" normalizeH="0" baseline="0">
                          <a:ln>
                            <a:noFill/>
                          </a:ln>
                          <a:solidFill>
                            <a:schemeClr val="tx1"/>
                          </a:solidFill>
                          <a:effectLst/>
                          <a:latin typeface="Tahoma" panose="020B0604030504040204" pitchFamily="34"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altLang="en-US" sz="1400" b="0" i="0" u="none" strike="noStrike" cap="none" normalizeH="0" baseline="0">
                          <a:ln>
                            <a:noFill/>
                          </a:ln>
                          <a:solidFill>
                            <a:schemeClr val="tx1"/>
                          </a:solidFill>
                          <a:effectLst/>
                          <a:latin typeface="Tahoma" panose="020B060403050404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altLang="en-US" sz="1400" b="0" i="0" u="none" strike="noStrike" cap="none" normalizeH="0" baseline="0">
                          <a:ln>
                            <a:noFill/>
                          </a:ln>
                          <a:solidFill>
                            <a:schemeClr val="tx1"/>
                          </a:solidFill>
                          <a:effectLst/>
                          <a:latin typeface="Tahoma" panose="020B0604030504040204" pitchFamily="34"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altLang="en-US" sz="1400" b="0" i="0" u="none" strike="noStrike" cap="none" normalizeH="0" baseline="0">
                          <a:ln>
                            <a:noFill/>
                          </a:ln>
                          <a:solidFill>
                            <a:schemeClr val="tx1"/>
                          </a:solidFill>
                          <a:effectLst/>
                          <a:latin typeface="Tahoma" panose="020B0604030504040204" pitchFamily="34"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5503832"/>
                  </a:ext>
                </a:extLst>
              </a:tr>
            </a:tbl>
          </a:graphicData>
        </a:graphic>
      </p:graphicFrame>
      <p:sp>
        <p:nvSpPr>
          <p:cNvPr id="539677" name="Text Box 29">
            <a:extLst>
              <a:ext uri="{FF2B5EF4-FFF2-40B4-BE49-F238E27FC236}">
                <a16:creationId xmlns:a16="http://schemas.microsoft.com/office/drawing/2014/main" id="{C1569DBD-1047-447F-FD1C-0F8C2E93B06A}"/>
              </a:ext>
            </a:extLst>
          </p:cNvPr>
          <p:cNvSpPr txBox="1">
            <a:spLocks noChangeArrowheads="1"/>
          </p:cNvSpPr>
          <p:nvPr/>
        </p:nvSpPr>
        <p:spPr bwMode="auto">
          <a:xfrm rot="20544455">
            <a:off x="5791200" y="5943600"/>
            <a:ext cx="2514600" cy="40640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2000" b="1"/>
              <a:t>Boring, but true!</a:t>
            </a:r>
          </a:p>
        </p:txBody>
      </p:sp>
    </p:spTree>
    <p:extLst>
      <p:ext uri="{BB962C8B-B14F-4D97-AF65-F5344CB8AC3E}">
        <p14:creationId xmlns:p14="http://schemas.microsoft.com/office/powerpoint/2010/main" val="2440697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D1CF-5056-B0E7-1F05-B50D7CAF458E}"/>
            </a:ext>
          </a:extLst>
        </p:cNvPr>
        <p:cNvGrpSpPr/>
        <p:nvPr/>
      </p:nvGrpSpPr>
      <p:grpSpPr>
        <a:xfrm>
          <a:off x="0" y="0"/>
          <a:ext cx="0" cy="0"/>
          <a:chOff x="0" y="0"/>
          <a:chExt cx="0" cy="0"/>
        </a:xfrm>
      </p:grpSpPr>
      <p:sp>
        <p:nvSpPr>
          <p:cNvPr id="540681" name="Text Box 9">
            <a:extLst>
              <a:ext uri="{FF2B5EF4-FFF2-40B4-BE49-F238E27FC236}">
                <a16:creationId xmlns:a16="http://schemas.microsoft.com/office/drawing/2014/main" id="{BC1DC1A7-5E77-0C76-57CF-0047994404A3}"/>
              </a:ext>
            </a:extLst>
          </p:cNvPr>
          <p:cNvSpPr txBox="1">
            <a:spLocks noChangeArrowheads="1"/>
          </p:cNvSpPr>
          <p:nvPr/>
        </p:nvSpPr>
        <p:spPr bwMode="auto">
          <a:xfrm>
            <a:off x="1559767" y="2215753"/>
            <a:ext cx="876300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dirty="0"/>
              <a:t>Someone tells us that</a:t>
            </a:r>
          </a:p>
          <a:p>
            <a:pPr>
              <a:spcBef>
                <a:spcPct val="20000"/>
              </a:spcBef>
            </a:pPr>
            <a:r>
              <a:rPr lang="en-US" altLang="en-US" sz="2000" dirty="0"/>
              <a:t>Number of High grades (A’s + B’s) </a:t>
            </a:r>
            <a:r>
              <a:rPr lang="zh-CN" altLang="en-US" sz="2000" dirty="0"/>
              <a:t> </a:t>
            </a:r>
            <a:r>
              <a:rPr lang="en-US" altLang="en-US" sz="2000" dirty="0"/>
              <a:t>=</a:t>
            </a:r>
            <a:r>
              <a:rPr lang="en-US" altLang="en-US" sz="2000" i="1" dirty="0"/>
              <a:t> h</a:t>
            </a:r>
          </a:p>
          <a:p>
            <a:pPr>
              <a:spcBef>
                <a:spcPct val="20000"/>
              </a:spcBef>
            </a:pPr>
            <a:r>
              <a:rPr lang="en-US" altLang="en-US" sz="2000" dirty="0"/>
              <a:t>Number of C’s                             </a:t>
            </a:r>
            <a:r>
              <a:rPr lang="zh-CN" altLang="en-US" sz="2000" dirty="0"/>
              <a:t> </a:t>
            </a:r>
            <a:r>
              <a:rPr lang="en-US" altLang="en-US" sz="2000" dirty="0"/>
              <a:t>= </a:t>
            </a:r>
            <a:r>
              <a:rPr lang="en-US" altLang="en-US" sz="2000" i="1" dirty="0"/>
              <a:t>c</a:t>
            </a:r>
          </a:p>
          <a:p>
            <a:pPr>
              <a:spcBef>
                <a:spcPct val="20000"/>
              </a:spcBef>
            </a:pPr>
            <a:r>
              <a:rPr lang="en-US" altLang="en-US" sz="2000" dirty="0"/>
              <a:t>Number of D’s                             </a:t>
            </a:r>
            <a:r>
              <a:rPr lang="zh-CN" altLang="en-US" sz="2000" dirty="0"/>
              <a:t> </a:t>
            </a:r>
            <a:r>
              <a:rPr lang="en-US" altLang="en-US" sz="2000" dirty="0"/>
              <a:t>= </a:t>
            </a:r>
            <a:r>
              <a:rPr lang="en-US" altLang="en-US" sz="2000" i="1" dirty="0"/>
              <a:t>d</a:t>
            </a:r>
          </a:p>
          <a:p>
            <a:pPr>
              <a:spcBef>
                <a:spcPct val="50000"/>
              </a:spcBef>
            </a:pPr>
            <a:r>
              <a:rPr lang="en-US" altLang="en-US" sz="2000" dirty="0"/>
              <a:t>What is the max. like estimate of </a:t>
            </a:r>
            <a:r>
              <a:rPr lang="el-GR" altLang="en-US" sz="2000" dirty="0"/>
              <a:t>μ</a:t>
            </a:r>
            <a:r>
              <a:rPr lang="en-US" altLang="en-US" sz="2000" dirty="0"/>
              <a:t> now?</a:t>
            </a:r>
          </a:p>
        </p:txBody>
      </p:sp>
      <p:sp>
        <p:nvSpPr>
          <p:cNvPr id="540686" name="Text Box 14">
            <a:extLst>
              <a:ext uri="{FF2B5EF4-FFF2-40B4-BE49-F238E27FC236}">
                <a16:creationId xmlns:a16="http://schemas.microsoft.com/office/drawing/2014/main" id="{93632B21-3603-DBE2-ACC1-2B3F53C82FF5}"/>
              </a:ext>
            </a:extLst>
          </p:cNvPr>
          <p:cNvSpPr txBox="1">
            <a:spLocks noChangeArrowheads="1"/>
          </p:cNvSpPr>
          <p:nvPr/>
        </p:nvSpPr>
        <p:spPr bwMode="auto">
          <a:xfrm>
            <a:off x="7924800" y="2229987"/>
            <a:ext cx="1371600" cy="160043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400" dirty="0"/>
              <a:t>REMEMBER</a:t>
            </a:r>
          </a:p>
          <a:p>
            <a:pPr>
              <a:spcBef>
                <a:spcPct val="50000"/>
              </a:spcBef>
            </a:pPr>
            <a:r>
              <a:rPr lang="en-US" altLang="en-US" sz="1400" dirty="0"/>
              <a:t>P(A) = ½</a:t>
            </a:r>
          </a:p>
          <a:p>
            <a:pPr>
              <a:spcBef>
                <a:spcPct val="50000"/>
              </a:spcBef>
            </a:pPr>
            <a:r>
              <a:rPr lang="en-US" altLang="en-US" sz="1400" dirty="0"/>
              <a:t>P(B) = </a:t>
            </a:r>
            <a:r>
              <a:rPr lang="el-GR" altLang="en-US" sz="1400" dirty="0"/>
              <a:t>μ</a:t>
            </a:r>
            <a:endParaRPr lang="en-US" altLang="en-US" sz="1400" dirty="0"/>
          </a:p>
          <a:p>
            <a:pPr>
              <a:spcBef>
                <a:spcPct val="50000"/>
              </a:spcBef>
            </a:pPr>
            <a:r>
              <a:rPr lang="en-US" altLang="en-US" sz="1400" dirty="0"/>
              <a:t>P(C) = 2</a:t>
            </a:r>
            <a:r>
              <a:rPr lang="el-GR" altLang="en-US" sz="1400" dirty="0"/>
              <a:t>μ</a:t>
            </a:r>
            <a:endParaRPr lang="en-US" altLang="en-US" sz="1400" dirty="0"/>
          </a:p>
          <a:p>
            <a:pPr>
              <a:spcBef>
                <a:spcPct val="50000"/>
              </a:spcBef>
            </a:pPr>
            <a:r>
              <a:rPr lang="en-US" altLang="en-US" sz="1400" dirty="0"/>
              <a:t>P(D) = ½-3</a:t>
            </a:r>
            <a:r>
              <a:rPr lang="el-GR" altLang="en-US" sz="1400" dirty="0"/>
              <a:t>μ</a:t>
            </a:r>
          </a:p>
        </p:txBody>
      </p:sp>
      <p:sp>
        <p:nvSpPr>
          <p:cNvPr id="3" name="Rectangle 2">
            <a:extLst>
              <a:ext uri="{FF2B5EF4-FFF2-40B4-BE49-F238E27FC236}">
                <a16:creationId xmlns:a16="http://schemas.microsoft.com/office/drawing/2014/main" id="{EAC3673A-D4DC-C1A1-150C-21DD3E6404C1}"/>
              </a:ext>
            </a:extLst>
          </p:cNvPr>
          <p:cNvSpPr>
            <a:spLocks noGrp="1" noChangeArrowheads="1"/>
          </p:cNvSpPr>
          <p:nvPr>
            <p:ph type="title"/>
          </p:nvPr>
        </p:nvSpPr>
        <p:spPr/>
        <p:txBody>
          <a:bodyPr/>
          <a:lstStyle/>
          <a:p>
            <a:r>
              <a:rPr lang="en-US" altLang="en-US" sz="3600" dirty="0"/>
              <a:t>Same Problem with Hidden Information</a:t>
            </a:r>
          </a:p>
        </p:txBody>
      </p:sp>
    </p:spTree>
    <p:extLst>
      <p:ext uri="{BB962C8B-B14F-4D97-AF65-F5344CB8AC3E}">
        <p14:creationId xmlns:p14="http://schemas.microsoft.com/office/powerpoint/2010/main" val="2137302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2742C-4EE3-C229-8125-E4EBC6C218E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40BC699-26B0-873F-B832-E90069BA7815}"/>
              </a:ext>
            </a:extLst>
          </p:cNvPr>
          <p:cNvSpPr>
            <a:spLocks noGrp="1"/>
          </p:cNvSpPr>
          <p:nvPr>
            <p:ph type="title"/>
          </p:nvPr>
        </p:nvSpPr>
        <p:spPr/>
        <p:txBody>
          <a:bodyPr/>
          <a:lstStyle/>
          <a:p>
            <a:r>
              <a:rPr lang="en-US" altLang="en-US" sz="3200" dirty="0"/>
              <a:t>Same Problem with Hidden Information</a:t>
            </a:r>
            <a:endParaRPr lang="zh-CN" altLang="en-US" dirty="0"/>
          </a:p>
        </p:txBody>
      </p:sp>
      <p:graphicFrame>
        <p:nvGraphicFramePr>
          <p:cNvPr id="592899" name="Object 3">
            <a:extLst>
              <a:ext uri="{FF2B5EF4-FFF2-40B4-BE49-F238E27FC236}">
                <a16:creationId xmlns:a16="http://schemas.microsoft.com/office/drawing/2014/main" id="{DA67D6A8-9FB7-6EC1-A94D-70E1DBEE9464}"/>
              </a:ext>
            </a:extLst>
          </p:cNvPr>
          <p:cNvGraphicFramePr>
            <a:graphicFrameLocks noGrp="1" noChangeAspect="1"/>
          </p:cNvGraphicFramePr>
          <p:nvPr>
            <p:ph sz="half" idx="4294967295"/>
          </p:nvPr>
        </p:nvGraphicFramePr>
        <p:xfrm>
          <a:off x="7696200" y="4051984"/>
          <a:ext cx="3200400" cy="969963"/>
        </p:xfrm>
        <a:graphic>
          <a:graphicData uri="http://schemas.openxmlformats.org/presentationml/2006/ole">
            <mc:AlternateContent xmlns:mc="http://schemas.openxmlformats.org/markup-compatibility/2006">
              <mc:Choice xmlns:v="urn:schemas-microsoft-com:vml" Requires="v">
                <p:oleObj name="Equation" r:id="rId2" imgW="1841400" imgH="558720" progId="Equation.3">
                  <p:embed/>
                </p:oleObj>
              </mc:Choice>
              <mc:Fallback>
                <p:oleObj name="Equation" r:id="rId2" imgW="1841400" imgH="558720" progId="Equation.3">
                  <p:embed/>
                  <p:pic>
                    <p:nvPicPr>
                      <p:cNvPr id="59289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4051984"/>
                        <a:ext cx="3200400"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2900" name="Object 4">
            <a:extLst>
              <a:ext uri="{FF2B5EF4-FFF2-40B4-BE49-F238E27FC236}">
                <a16:creationId xmlns:a16="http://schemas.microsoft.com/office/drawing/2014/main" id="{FA83F2D0-D20A-CFD2-1AB8-9EEE76C2569B}"/>
              </a:ext>
            </a:extLst>
          </p:cNvPr>
          <p:cNvGraphicFramePr>
            <a:graphicFrameLocks noGrp="1" noChangeAspect="1"/>
          </p:cNvGraphicFramePr>
          <p:nvPr>
            <p:ph sz="half" idx="4294967295"/>
          </p:nvPr>
        </p:nvGraphicFramePr>
        <p:xfrm>
          <a:off x="7696200" y="5180140"/>
          <a:ext cx="2133600" cy="881063"/>
        </p:xfrm>
        <a:graphic>
          <a:graphicData uri="http://schemas.openxmlformats.org/presentationml/2006/ole">
            <mc:AlternateContent xmlns:mc="http://schemas.openxmlformats.org/markup-compatibility/2006">
              <mc:Choice xmlns:v="urn:schemas-microsoft-com:vml" Requires="v">
                <p:oleObj name="Equation" r:id="rId4" imgW="1015920" imgH="419040" progId="Equation.3">
                  <p:embed/>
                </p:oleObj>
              </mc:Choice>
              <mc:Fallback>
                <p:oleObj name="Equation" r:id="rId4" imgW="1015920" imgH="419040" progId="Equation.3">
                  <p:embed/>
                  <p:pic>
                    <p:nvPicPr>
                      <p:cNvPr id="59290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5180140"/>
                        <a:ext cx="2133600"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2901" name="Text Box 5">
            <a:extLst>
              <a:ext uri="{FF2B5EF4-FFF2-40B4-BE49-F238E27FC236}">
                <a16:creationId xmlns:a16="http://schemas.microsoft.com/office/drawing/2014/main" id="{A82D1A0A-2BB0-47C2-3E05-1FF99D4BFDCA}"/>
              </a:ext>
            </a:extLst>
          </p:cNvPr>
          <p:cNvSpPr txBox="1">
            <a:spLocks noChangeArrowheads="1"/>
          </p:cNvSpPr>
          <p:nvPr/>
        </p:nvSpPr>
        <p:spPr bwMode="auto">
          <a:xfrm>
            <a:off x="1828800" y="1066801"/>
            <a:ext cx="87630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dirty="0"/>
              <a:t>Someone tells us that</a:t>
            </a:r>
          </a:p>
          <a:p>
            <a:pPr>
              <a:spcBef>
                <a:spcPct val="20000"/>
              </a:spcBef>
            </a:pPr>
            <a:r>
              <a:rPr lang="en-US" altLang="en-US" sz="2000" dirty="0"/>
              <a:t>Number of High grades (A’s + B’s) =</a:t>
            </a:r>
            <a:r>
              <a:rPr lang="en-US" altLang="en-US" sz="2000" i="1" dirty="0"/>
              <a:t> h</a:t>
            </a:r>
          </a:p>
          <a:p>
            <a:pPr>
              <a:spcBef>
                <a:spcPct val="20000"/>
              </a:spcBef>
            </a:pPr>
            <a:r>
              <a:rPr lang="en-US" altLang="en-US" sz="2000" dirty="0"/>
              <a:t>Number of C’s                             = </a:t>
            </a:r>
            <a:r>
              <a:rPr lang="en-US" altLang="en-US" sz="2000" i="1" dirty="0"/>
              <a:t>c</a:t>
            </a:r>
          </a:p>
          <a:p>
            <a:pPr>
              <a:spcBef>
                <a:spcPct val="20000"/>
              </a:spcBef>
            </a:pPr>
            <a:r>
              <a:rPr lang="en-US" altLang="en-US" sz="2000" dirty="0"/>
              <a:t>Number of D’s                             = </a:t>
            </a:r>
            <a:r>
              <a:rPr lang="en-US" altLang="en-US" sz="2000" i="1" dirty="0"/>
              <a:t>d</a:t>
            </a:r>
          </a:p>
          <a:p>
            <a:pPr>
              <a:spcBef>
                <a:spcPct val="50000"/>
              </a:spcBef>
            </a:pPr>
            <a:r>
              <a:rPr lang="en-US" altLang="en-US" sz="2000" dirty="0"/>
              <a:t>What is the max. like estimate of </a:t>
            </a:r>
            <a:r>
              <a:rPr lang="el-GR" altLang="en-US" sz="2000" dirty="0"/>
              <a:t>μ</a:t>
            </a:r>
            <a:r>
              <a:rPr lang="en-US" altLang="en-US" sz="2000" dirty="0"/>
              <a:t> now?</a:t>
            </a:r>
          </a:p>
          <a:p>
            <a:pPr>
              <a:spcBef>
                <a:spcPct val="50000"/>
              </a:spcBef>
            </a:pPr>
            <a:r>
              <a:rPr lang="en-US" altLang="en-US" sz="2000" dirty="0"/>
              <a:t>We can answer this question circularly:</a:t>
            </a:r>
            <a:endParaRPr lang="el-GR" altLang="en-US" sz="2000" dirty="0"/>
          </a:p>
        </p:txBody>
      </p:sp>
      <p:sp>
        <p:nvSpPr>
          <p:cNvPr id="592902" name="Text Box 6">
            <a:extLst>
              <a:ext uri="{FF2B5EF4-FFF2-40B4-BE49-F238E27FC236}">
                <a16:creationId xmlns:a16="http://schemas.microsoft.com/office/drawing/2014/main" id="{974F0FFE-B1B2-5516-D6A0-E4ECA519E20D}"/>
              </a:ext>
            </a:extLst>
          </p:cNvPr>
          <p:cNvSpPr txBox="1">
            <a:spLocks noChangeArrowheads="1"/>
          </p:cNvSpPr>
          <p:nvPr/>
        </p:nvSpPr>
        <p:spPr bwMode="auto">
          <a:xfrm>
            <a:off x="1752600" y="3505200"/>
            <a:ext cx="2057400" cy="406400"/>
          </a:xfrm>
          <a:prstGeom prst="rect">
            <a:avLst/>
          </a:prstGeom>
          <a:solidFill>
            <a:srgbClr val="FFCCFF"/>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b="1">
                <a:solidFill>
                  <a:schemeClr val="hlink"/>
                </a:solidFill>
              </a:rPr>
              <a:t>EXPECTATION</a:t>
            </a:r>
          </a:p>
        </p:txBody>
      </p:sp>
      <p:sp>
        <p:nvSpPr>
          <p:cNvPr id="592903" name="Text Box 7">
            <a:extLst>
              <a:ext uri="{FF2B5EF4-FFF2-40B4-BE49-F238E27FC236}">
                <a16:creationId xmlns:a16="http://schemas.microsoft.com/office/drawing/2014/main" id="{EB0F1950-E35F-AA42-9D08-E5A4EC2B1E18}"/>
              </a:ext>
            </a:extLst>
          </p:cNvPr>
          <p:cNvSpPr txBox="1">
            <a:spLocks noChangeArrowheads="1"/>
          </p:cNvSpPr>
          <p:nvPr/>
        </p:nvSpPr>
        <p:spPr bwMode="auto">
          <a:xfrm>
            <a:off x="1752600" y="4876800"/>
            <a:ext cx="2438400" cy="406400"/>
          </a:xfrm>
          <a:prstGeom prst="rect">
            <a:avLst/>
          </a:prstGeom>
          <a:solidFill>
            <a:srgbClr val="ADC6C7"/>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b="1">
                <a:solidFill>
                  <a:schemeClr val="folHlink"/>
                </a:solidFill>
              </a:rPr>
              <a:t>MAXIMIZATION</a:t>
            </a:r>
          </a:p>
        </p:txBody>
      </p:sp>
      <p:sp>
        <p:nvSpPr>
          <p:cNvPr id="592904" name="Text Box 8">
            <a:extLst>
              <a:ext uri="{FF2B5EF4-FFF2-40B4-BE49-F238E27FC236}">
                <a16:creationId xmlns:a16="http://schemas.microsoft.com/office/drawing/2014/main" id="{A84CCAF3-6A36-FEFE-CEB7-BA63A112F48F}"/>
              </a:ext>
            </a:extLst>
          </p:cNvPr>
          <p:cNvSpPr txBox="1">
            <a:spLocks noChangeArrowheads="1"/>
          </p:cNvSpPr>
          <p:nvPr/>
        </p:nvSpPr>
        <p:spPr bwMode="auto">
          <a:xfrm>
            <a:off x="3962400" y="3657601"/>
            <a:ext cx="6477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dirty="0"/>
              <a:t>If we know the value of </a:t>
            </a:r>
            <a:r>
              <a:rPr lang="el-GR" altLang="en-US" dirty="0"/>
              <a:t>μ</a:t>
            </a:r>
            <a:r>
              <a:rPr lang="en-US" altLang="en-US" dirty="0"/>
              <a:t> we could compute the expected value of </a:t>
            </a:r>
            <a:r>
              <a:rPr lang="en-US" altLang="en-US" i="1" dirty="0"/>
              <a:t>a</a:t>
            </a:r>
            <a:r>
              <a:rPr lang="en-US" altLang="en-US" dirty="0"/>
              <a:t> and </a:t>
            </a:r>
            <a:r>
              <a:rPr lang="en-US" altLang="en-US" i="1" dirty="0"/>
              <a:t>b</a:t>
            </a:r>
            <a:endParaRPr lang="el-GR" altLang="en-US" i="1" dirty="0"/>
          </a:p>
        </p:txBody>
      </p:sp>
      <p:sp>
        <p:nvSpPr>
          <p:cNvPr id="592905" name="Text Box 9">
            <a:extLst>
              <a:ext uri="{FF2B5EF4-FFF2-40B4-BE49-F238E27FC236}">
                <a16:creationId xmlns:a16="http://schemas.microsoft.com/office/drawing/2014/main" id="{CA16C44C-B3BD-B79E-1D37-0C64911C0495}"/>
              </a:ext>
            </a:extLst>
          </p:cNvPr>
          <p:cNvSpPr txBox="1">
            <a:spLocks noChangeArrowheads="1"/>
          </p:cNvSpPr>
          <p:nvPr/>
        </p:nvSpPr>
        <p:spPr bwMode="auto">
          <a:xfrm>
            <a:off x="1981200" y="5334001"/>
            <a:ext cx="5181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dirty="0"/>
              <a:t>If we know the expected values of </a:t>
            </a:r>
            <a:r>
              <a:rPr lang="en-US" altLang="en-US" i="1" dirty="0"/>
              <a:t>a </a:t>
            </a:r>
            <a:r>
              <a:rPr lang="en-US" altLang="en-US" dirty="0"/>
              <a:t>and </a:t>
            </a:r>
            <a:r>
              <a:rPr lang="en-US" altLang="en-US" i="1" dirty="0"/>
              <a:t>b,</a:t>
            </a:r>
            <a:r>
              <a:rPr lang="en-US" altLang="en-US" dirty="0"/>
              <a:t> we could compute the maximum likelihood value of </a:t>
            </a:r>
            <a:r>
              <a:rPr lang="el-GR" altLang="en-US" dirty="0"/>
              <a:t>μ</a:t>
            </a:r>
          </a:p>
        </p:txBody>
      </p:sp>
      <p:sp>
        <p:nvSpPr>
          <p:cNvPr id="592906" name="Text Box 10">
            <a:extLst>
              <a:ext uri="{FF2B5EF4-FFF2-40B4-BE49-F238E27FC236}">
                <a16:creationId xmlns:a16="http://schemas.microsoft.com/office/drawing/2014/main" id="{3A09411C-F8A3-D882-DAEA-6F31FE13D5E4}"/>
              </a:ext>
            </a:extLst>
          </p:cNvPr>
          <p:cNvSpPr txBox="1">
            <a:spLocks noChangeArrowheads="1"/>
          </p:cNvSpPr>
          <p:nvPr/>
        </p:nvSpPr>
        <p:spPr bwMode="auto">
          <a:xfrm>
            <a:off x="8153400" y="1237328"/>
            <a:ext cx="1371600" cy="160043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400"/>
              <a:t>REMEMBER</a:t>
            </a:r>
          </a:p>
          <a:p>
            <a:pPr>
              <a:spcBef>
                <a:spcPct val="50000"/>
              </a:spcBef>
            </a:pPr>
            <a:r>
              <a:rPr lang="en-US" altLang="en-US" sz="1400"/>
              <a:t>P(A) = ½</a:t>
            </a:r>
          </a:p>
          <a:p>
            <a:pPr>
              <a:spcBef>
                <a:spcPct val="50000"/>
              </a:spcBef>
            </a:pPr>
            <a:r>
              <a:rPr lang="en-US" altLang="en-US" sz="1400"/>
              <a:t>P(B) = </a:t>
            </a:r>
            <a:r>
              <a:rPr lang="el-GR" altLang="en-US" sz="1400"/>
              <a:t>μ</a:t>
            </a:r>
            <a:endParaRPr lang="en-US" altLang="en-US" sz="1400"/>
          </a:p>
          <a:p>
            <a:pPr>
              <a:spcBef>
                <a:spcPct val="50000"/>
              </a:spcBef>
            </a:pPr>
            <a:r>
              <a:rPr lang="en-US" altLang="en-US" sz="1400"/>
              <a:t>P(C) = 2</a:t>
            </a:r>
            <a:r>
              <a:rPr lang="el-GR" altLang="en-US" sz="1400"/>
              <a:t>μ</a:t>
            </a:r>
            <a:endParaRPr lang="en-US" altLang="en-US" sz="1400"/>
          </a:p>
          <a:p>
            <a:pPr>
              <a:spcBef>
                <a:spcPct val="50000"/>
              </a:spcBef>
            </a:pPr>
            <a:r>
              <a:rPr lang="en-US" altLang="en-US" sz="1400"/>
              <a:t>P(D) = ½-3</a:t>
            </a:r>
            <a:r>
              <a:rPr lang="el-GR" altLang="en-US" sz="1400"/>
              <a:t>μ</a:t>
            </a:r>
          </a:p>
        </p:txBody>
      </p:sp>
      <p:sp>
        <p:nvSpPr>
          <p:cNvPr id="592907" name="AutoShape 11">
            <a:extLst>
              <a:ext uri="{FF2B5EF4-FFF2-40B4-BE49-F238E27FC236}">
                <a16:creationId xmlns:a16="http://schemas.microsoft.com/office/drawing/2014/main" id="{A1E99D66-76F5-5847-C45E-C663A9D20059}"/>
              </a:ext>
            </a:extLst>
          </p:cNvPr>
          <p:cNvSpPr>
            <a:spLocks noChangeArrowheads="1"/>
          </p:cNvSpPr>
          <p:nvPr/>
        </p:nvSpPr>
        <p:spPr bwMode="auto">
          <a:xfrm>
            <a:off x="2590800" y="4343400"/>
            <a:ext cx="4419600" cy="381000"/>
          </a:xfrm>
          <a:prstGeom prst="wedgeRectCallout">
            <a:avLst>
              <a:gd name="adj1" fmla="val 54884"/>
              <a:gd name="adj2" fmla="val -14583"/>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r>
              <a:rPr lang="en-US" altLang="en-US" sz="1200"/>
              <a:t>Since the ratio a:b should be the same as the ratio ½ : </a:t>
            </a:r>
            <a:r>
              <a:rPr lang="en-US" altLang="en-US" sz="1200">
                <a:latin typeface="Symbol" panose="05050102010706020507" pitchFamily="18" charset="2"/>
              </a:rPr>
              <a:t>m</a:t>
            </a:r>
          </a:p>
        </p:txBody>
      </p:sp>
    </p:spTree>
    <p:extLst>
      <p:ext uri="{BB962C8B-B14F-4D97-AF65-F5344CB8AC3E}">
        <p14:creationId xmlns:p14="http://schemas.microsoft.com/office/powerpoint/2010/main" val="2599534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7965A-092B-EAA0-4F17-FB1FA8AA2F4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6F18C23-F347-4EB1-3347-9ACD18094EC0}"/>
              </a:ext>
            </a:extLst>
          </p:cNvPr>
          <p:cNvSpPr>
            <a:spLocks noGrp="1"/>
          </p:cNvSpPr>
          <p:nvPr>
            <p:ph type="title"/>
          </p:nvPr>
        </p:nvSpPr>
        <p:spPr/>
        <p:txBody>
          <a:bodyPr/>
          <a:lstStyle/>
          <a:p>
            <a:r>
              <a:rPr lang="en-US" altLang="en-US" dirty="0"/>
              <a:t>E.M. for our Trivial Problem</a:t>
            </a:r>
            <a:endParaRPr lang="zh-CN" altLang="en-US" dirty="0"/>
          </a:p>
        </p:txBody>
      </p:sp>
      <p:sp>
        <p:nvSpPr>
          <p:cNvPr id="9" name="Rectangle 3">
            <a:extLst>
              <a:ext uri="{FF2B5EF4-FFF2-40B4-BE49-F238E27FC236}">
                <a16:creationId xmlns:a16="http://schemas.microsoft.com/office/drawing/2014/main" id="{51F43A26-E6CD-9C4C-4EE4-FC9E79941E66}"/>
              </a:ext>
            </a:extLst>
          </p:cNvPr>
          <p:cNvSpPr txBox="1">
            <a:spLocks noChangeArrowheads="1"/>
          </p:cNvSpPr>
          <p:nvPr/>
        </p:nvSpPr>
        <p:spPr>
          <a:xfrm>
            <a:off x="1752600" y="990600"/>
            <a:ext cx="7010400" cy="2057400"/>
          </a:xfrm>
          <a:prstGeom prst="rect">
            <a:avLst/>
          </a:prstGeom>
        </p:spPr>
        <p:txBody>
          <a:bodyPr/>
          <a:lst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9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a:lstStyle>
          <a:p>
            <a:pPr marL="0" indent="0">
              <a:buFont typeface="Wingdings 3" panose="05040102010807070707" pitchFamily="18" charset="2"/>
              <a:buNone/>
            </a:pPr>
            <a:r>
              <a:rPr lang="en" altLang="en-US" sz="1800" dirty="0">
                <a:solidFill>
                  <a:schemeClr val="accent1"/>
                </a:solidFill>
              </a:rPr>
              <a:t>We begin with a guess for </a:t>
            </a:r>
            <a:r>
              <a:rPr lang="el-GR" altLang="en-US" sz="1800" dirty="0">
                <a:solidFill>
                  <a:schemeClr val="accent1"/>
                </a:solidFill>
              </a:rPr>
              <a:t>μ</a:t>
            </a:r>
          </a:p>
          <a:p>
            <a:pPr marL="0" indent="0">
              <a:buFont typeface="Wingdings 3" panose="05040102010807070707" pitchFamily="18" charset="2"/>
              <a:buNone/>
            </a:pPr>
            <a:r>
              <a:rPr lang="en" altLang="en-US" sz="1800" dirty="0">
                <a:solidFill>
                  <a:schemeClr val="accent1"/>
                </a:solidFill>
              </a:rPr>
              <a:t>We iterate between EXPECTATION and MAXIMIZATION to improve our estimates of  </a:t>
            </a:r>
            <a:r>
              <a:rPr lang="el-GR" altLang="en-US" sz="1800" dirty="0">
                <a:solidFill>
                  <a:schemeClr val="accent1"/>
                </a:solidFill>
              </a:rPr>
              <a:t>μ </a:t>
            </a:r>
            <a:r>
              <a:rPr lang="en" altLang="en-US" sz="1800" dirty="0">
                <a:solidFill>
                  <a:schemeClr val="accent1"/>
                </a:solidFill>
              </a:rPr>
              <a:t>and </a:t>
            </a:r>
            <a:r>
              <a:rPr lang="en" altLang="en-US" sz="1800" i="1" dirty="0">
                <a:solidFill>
                  <a:schemeClr val="accent1"/>
                </a:solidFill>
              </a:rPr>
              <a:t>a</a:t>
            </a:r>
            <a:r>
              <a:rPr lang="en" altLang="en-US" sz="1800" dirty="0">
                <a:solidFill>
                  <a:schemeClr val="accent1"/>
                </a:solidFill>
              </a:rPr>
              <a:t> and </a:t>
            </a:r>
            <a:r>
              <a:rPr lang="en" altLang="en-US" sz="1800" i="1" dirty="0">
                <a:solidFill>
                  <a:schemeClr val="accent1"/>
                </a:solidFill>
              </a:rPr>
              <a:t>b</a:t>
            </a:r>
            <a:r>
              <a:rPr lang="en" altLang="en-US" sz="1800" dirty="0">
                <a:solidFill>
                  <a:schemeClr val="accent1"/>
                </a:solidFill>
              </a:rPr>
              <a:t>.</a:t>
            </a:r>
          </a:p>
          <a:p>
            <a:pPr marL="0" indent="0">
              <a:buFont typeface="Wingdings 3" panose="05040102010807070707" pitchFamily="18" charset="2"/>
              <a:buNone/>
            </a:pPr>
            <a:endParaRPr lang="en" altLang="en-US" sz="1800" dirty="0">
              <a:solidFill>
                <a:schemeClr val="accent1"/>
              </a:solidFill>
            </a:endParaRPr>
          </a:p>
          <a:p>
            <a:pPr marL="0" indent="0">
              <a:buFont typeface="Wingdings 3" panose="05040102010807070707" pitchFamily="18" charset="2"/>
              <a:buNone/>
            </a:pPr>
            <a:r>
              <a:rPr lang="en" altLang="en-US" sz="1800" dirty="0">
                <a:solidFill>
                  <a:schemeClr val="accent1"/>
                </a:solidFill>
              </a:rPr>
              <a:t>Define    </a:t>
            </a:r>
            <a:r>
              <a:rPr lang="el-GR" altLang="en-US" sz="1800" dirty="0">
                <a:solidFill>
                  <a:schemeClr val="accent1"/>
                </a:solidFill>
              </a:rPr>
              <a:t>μ(</a:t>
            </a:r>
            <a:r>
              <a:rPr lang="en" altLang="en-US" sz="1800" dirty="0">
                <a:solidFill>
                  <a:schemeClr val="accent1"/>
                </a:solidFill>
              </a:rPr>
              <a:t>t)  the estimate of </a:t>
            </a:r>
            <a:r>
              <a:rPr lang="el-GR" altLang="en-US" sz="1800" dirty="0">
                <a:solidFill>
                  <a:schemeClr val="accent1"/>
                </a:solidFill>
              </a:rPr>
              <a:t>μ </a:t>
            </a:r>
            <a:r>
              <a:rPr lang="en" altLang="en-US" sz="1800" dirty="0">
                <a:solidFill>
                  <a:schemeClr val="accent1"/>
                </a:solidFill>
              </a:rPr>
              <a:t>on the </a:t>
            </a:r>
            <a:r>
              <a:rPr lang="en" altLang="en-US" sz="1800" dirty="0" err="1">
                <a:solidFill>
                  <a:schemeClr val="accent1"/>
                </a:solidFill>
              </a:rPr>
              <a:t>t’th</a:t>
            </a:r>
            <a:r>
              <a:rPr lang="en" altLang="en-US" sz="1800" dirty="0">
                <a:solidFill>
                  <a:schemeClr val="accent1"/>
                </a:solidFill>
              </a:rPr>
              <a:t> iteration</a:t>
            </a:r>
          </a:p>
          <a:p>
            <a:pPr marL="0" indent="0">
              <a:buFont typeface="Wingdings 3" panose="05040102010807070707" pitchFamily="18" charset="2"/>
              <a:buNone/>
            </a:pPr>
            <a:r>
              <a:rPr lang="en" altLang="en-US" sz="1800" dirty="0">
                <a:solidFill>
                  <a:schemeClr val="accent1"/>
                </a:solidFill>
              </a:rPr>
              <a:t>               b(t)  the estimate of </a:t>
            </a:r>
            <a:r>
              <a:rPr lang="en" altLang="en-US" sz="1800" i="1" dirty="0">
                <a:solidFill>
                  <a:schemeClr val="accent1"/>
                </a:solidFill>
              </a:rPr>
              <a:t>b</a:t>
            </a:r>
            <a:r>
              <a:rPr lang="en" altLang="en-US" sz="1800" dirty="0">
                <a:solidFill>
                  <a:schemeClr val="accent1"/>
                </a:solidFill>
              </a:rPr>
              <a:t> on </a:t>
            </a:r>
            <a:r>
              <a:rPr lang="en" altLang="en-US" sz="1800" dirty="0" err="1">
                <a:solidFill>
                  <a:schemeClr val="accent1"/>
                </a:solidFill>
              </a:rPr>
              <a:t>t’th</a:t>
            </a:r>
            <a:r>
              <a:rPr lang="en" altLang="en-US" sz="1800" dirty="0">
                <a:solidFill>
                  <a:schemeClr val="accent1"/>
                </a:solidFill>
              </a:rPr>
              <a:t> iteration</a:t>
            </a:r>
          </a:p>
          <a:p>
            <a:pPr marL="0" indent="0">
              <a:buFont typeface="Wingdings 3" panose="05040102010807070707" pitchFamily="18" charset="2"/>
              <a:buNone/>
            </a:pPr>
            <a:endParaRPr lang="en" altLang="en-US" sz="1800" dirty="0"/>
          </a:p>
        </p:txBody>
      </p:sp>
      <p:sp>
        <p:nvSpPr>
          <p:cNvPr id="10" name="Text Box 4">
            <a:extLst>
              <a:ext uri="{FF2B5EF4-FFF2-40B4-BE49-F238E27FC236}">
                <a16:creationId xmlns:a16="http://schemas.microsoft.com/office/drawing/2014/main" id="{57DFA516-68BB-3B39-CE79-9C83E7FEC4DD}"/>
              </a:ext>
            </a:extLst>
          </p:cNvPr>
          <p:cNvSpPr txBox="1">
            <a:spLocks noChangeArrowheads="1"/>
          </p:cNvSpPr>
          <p:nvPr/>
        </p:nvSpPr>
        <p:spPr bwMode="auto">
          <a:xfrm>
            <a:off x="9563100" y="1371362"/>
            <a:ext cx="1600200" cy="160043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400"/>
              <a:t>REMEMBER</a:t>
            </a:r>
          </a:p>
          <a:p>
            <a:pPr>
              <a:spcBef>
                <a:spcPct val="50000"/>
              </a:spcBef>
            </a:pPr>
            <a:r>
              <a:rPr lang="en-US" altLang="en-US" sz="1400"/>
              <a:t>P(A) = ½</a:t>
            </a:r>
          </a:p>
          <a:p>
            <a:pPr>
              <a:spcBef>
                <a:spcPct val="50000"/>
              </a:spcBef>
            </a:pPr>
            <a:r>
              <a:rPr lang="en-US" altLang="en-US" sz="1400"/>
              <a:t>P(B) = </a:t>
            </a:r>
            <a:r>
              <a:rPr lang="el-GR" altLang="en-US" sz="1400"/>
              <a:t>μ</a:t>
            </a:r>
            <a:endParaRPr lang="en-US" altLang="en-US" sz="1400"/>
          </a:p>
          <a:p>
            <a:pPr>
              <a:spcBef>
                <a:spcPct val="50000"/>
              </a:spcBef>
            </a:pPr>
            <a:r>
              <a:rPr lang="en-US" altLang="en-US" sz="1400"/>
              <a:t>P(C) = 2</a:t>
            </a:r>
            <a:r>
              <a:rPr lang="el-GR" altLang="en-US" sz="1400"/>
              <a:t>μ</a:t>
            </a:r>
            <a:endParaRPr lang="en-US" altLang="en-US" sz="1400"/>
          </a:p>
          <a:p>
            <a:pPr>
              <a:spcBef>
                <a:spcPct val="50000"/>
              </a:spcBef>
            </a:pPr>
            <a:r>
              <a:rPr lang="en-US" altLang="en-US" sz="1400"/>
              <a:t>P(D) = ½-3</a:t>
            </a:r>
            <a:r>
              <a:rPr lang="el-GR" altLang="en-US" sz="1400"/>
              <a:t>μ</a:t>
            </a:r>
            <a:endParaRPr lang="en-US" altLang="en-US" sz="2000" b="1"/>
          </a:p>
        </p:txBody>
      </p:sp>
      <p:graphicFrame>
        <p:nvGraphicFramePr>
          <p:cNvPr id="11" name="Object 5">
            <a:extLst>
              <a:ext uri="{FF2B5EF4-FFF2-40B4-BE49-F238E27FC236}">
                <a16:creationId xmlns:a16="http://schemas.microsoft.com/office/drawing/2014/main" id="{6873B8C0-057A-62A0-7BD9-DD0741F321EC}"/>
              </a:ext>
            </a:extLst>
          </p:cNvPr>
          <p:cNvGraphicFramePr>
            <a:graphicFrameLocks noChangeAspect="1"/>
          </p:cNvGraphicFramePr>
          <p:nvPr/>
        </p:nvGraphicFramePr>
        <p:xfrm>
          <a:off x="1905000" y="2971800"/>
          <a:ext cx="4211638" cy="2584450"/>
        </p:xfrm>
        <a:graphic>
          <a:graphicData uri="http://schemas.openxmlformats.org/presentationml/2006/ole">
            <mc:AlternateContent xmlns:mc="http://schemas.openxmlformats.org/markup-compatibility/2006">
              <mc:Choice xmlns:v="urn:schemas-microsoft-com:vml" Requires="v">
                <p:oleObj name="Equation" r:id="rId2" imgW="2234880" imgH="1371600" progId="Equation.3">
                  <p:embed/>
                </p:oleObj>
              </mc:Choice>
              <mc:Fallback>
                <p:oleObj name="Equation" r:id="rId2" imgW="2234880" imgH="1371600" progId="Equation.3">
                  <p:embed/>
                  <p:pic>
                    <p:nvPicPr>
                      <p:cNvPr id="11" name="Object 5">
                        <a:extLst>
                          <a:ext uri="{FF2B5EF4-FFF2-40B4-BE49-F238E27FC236}">
                            <a16:creationId xmlns:a16="http://schemas.microsoft.com/office/drawing/2014/main" id="{7E596260-00CB-92DB-EE6E-044A78C7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971800"/>
                        <a:ext cx="4211638" cy="258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AutoShape 7">
            <a:extLst>
              <a:ext uri="{FF2B5EF4-FFF2-40B4-BE49-F238E27FC236}">
                <a16:creationId xmlns:a16="http://schemas.microsoft.com/office/drawing/2014/main" id="{D419CA65-D261-4644-50CD-BDF9D9478BA8}"/>
              </a:ext>
            </a:extLst>
          </p:cNvPr>
          <p:cNvSpPr>
            <a:spLocks noChangeArrowheads="1"/>
          </p:cNvSpPr>
          <p:nvPr/>
        </p:nvSpPr>
        <p:spPr bwMode="auto">
          <a:xfrm>
            <a:off x="5791200" y="2895600"/>
            <a:ext cx="2819400" cy="1219200"/>
          </a:xfrm>
          <a:prstGeom prst="irregularSeal2">
            <a:avLst/>
          </a:prstGeom>
          <a:solidFill>
            <a:srgbClr val="FFCC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lgn="ctr">
              <a:spcBef>
                <a:spcPct val="20000"/>
              </a:spcBef>
            </a:pPr>
            <a:r>
              <a:rPr lang="en-US" altLang="en-US" sz="2000" b="1"/>
              <a:t>E-step</a:t>
            </a:r>
          </a:p>
        </p:txBody>
      </p:sp>
      <p:sp>
        <p:nvSpPr>
          <p:cNvPr id="13" name="AutoShape 8">
            <a:extLst>
              <a:ext uri="{FF2B5EF4-FFF2-40B4-BE49-F238E27FC236}">
                <a16:creationId xmlns:a16="http://schemas.microsoft.com/office/drawing/2014/main" id="{87BF32EF-A255-9DD3-39C2-46F378AB7672}"/>
              </a:ext>
            </a:extLst>
          </p:cNvPr>
          <p:cNvSpPr>
            <a:spLocks noChangeArrowheads="1"/>
          </p:cNvSpPr>
          <p:nvPr/>
        </p:nvSpPr>
        <p:spPr bwMode="auto">
          <a:xfrm>
            <a:off x="5867400" y="4038600"/>
            <a:ext cx="2819400" cy="1219200"/>
          </a:xfrm>
          <a:prstGeom prst="irregularSeal2">
            <a:avLst/>
          </a:prstGeom>
          <a:solidFill>
            <a:srgbClr val="ADC6C7"/>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lgn="ctr">
              <a:spcBef>
                <a:spcPct val="20000"/>
              </a:spcBef>
            </a:pPr>
            <a:r>
              <a:rPr lang="en-US" altLang="en-US" sz="2000" b="1"/>
              <a:t>M-step</a:t>
            </a:r>
          </a:p>
        </p:txBody>
      </p:sp>
      <p:sp>
        <p:nvSpPr>
          <p:cNvPr id="14" name="Text Box 9">
            <a:extLst>
              <a:ext uri="{FF2B5EF4-FFF2-40B4-BE49-F238E27FC236}">
                <a16:creationId xmlns:a16="http://schemas.microsoft.com/office/drawing/2014/main" id="{5748561B-058D-7E8A-821F-80AF64F482EE}"/>
              </a:ext>
            </a:extLst>
          </p:cNvPr>
          <p:cNvSpPr txBox="1">
            <a:spLocks noChangeArrowheads="1"/>
          </p:cNvSpPr>
          <p:nvPr/>
        </p:nvSpPr>
        <p:spPr bwMode="auto">
          <a:xfrm>
            <a:off x="3048000" y="5562600"/>
            <a:ext cx="7315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r>
              <a:rPr lang="en-US" altLang="en-US" sz="1800" b="1" dirty="0"/>
              <a:t>Continue iterating until converged.</a:t>
            </a:r>
          </a:p>
          <a:p>
            <a:r>
              <a:rPr lang="en-US" altLang="en-US" sz="1800" b="1" dirty="0"/>
              <a:t>Good news:  Converging to local optimum is assured.</a:t>
            </a:r>
          </a:p>
          <a:p>
            <a:r>
              <a:rPr lang="en-US" altLang="en-US" sz="1800" b="1" dirty="0"/>
              <a:t>Bad news:  I said “local” optimum.</a:t>
            </a:r>
          </a:p>
        </p:txBody>
      </p:sp>
    </p:spTree>
    <p:extLst>
      <p:ext uri="{BB962C8B-B14F-4D97-AF65-F5344CB8AC3E}">
        <p14:creationId xmlns:p14="http://schemas.microsoft.com/office/powerpoint/2010/main" val="1961249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Parameter Learning with Hidden Variables (Optional)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effectLst/>
                    <a:latin typeface="Helvetica" pitchFamily="2" charset="0"/>
                  </a:rPr>
                  <a:t>独立同分布的可观察样本</a:t>
                </a:r>
                <a14:m>
                  <m:oMath xmlns:m="http://schemas.openxmlformats.org/officeDocument/2006/math">
                    <m:r>
                      <a:rPr lang="en-US" altLang="zh-CN" i="1" dirty="0" smtClean="0">
                        <a:effectLst/>
                        <a:latin typeface="Cambria Math" panose="02040503050406030204" pitchFamily="18" charset="0"/>
                      </a:rPr>
                      <m:t>𝑥</m:t>
                    </m:r>
                  </m:oMath>
                </a14:m>
                <a:r>
                  <a:rPr lang="zh-CN" altLang="en-US" dirty="0">
                    <a:effectLst/>
                    <a:latin typeface="Helvetica" pitchFamily="2" charset="0"/>
                  </a:rPr>
                  <a:t>，隐变量</a:t>
                </a:r>
                <a14:m>
                  <m:oMath xmlns:m="http://schemas.openxmlformats.org/officeDocument/2006/math">
                    <m:r>
                      <a:rPr lang="en-US" altLang="zh-CN" i="1" dirty="0" smtClean="0">
                        <a:effectLst/>
                        <a:latin typeface="Cambria Math" panose="02040503050406030204" pitchFamily="18" charset="0"/>
                      </a:rPr>
                      <m:t>𝑧</m:t>
                    </m:r>
                  </m:oMath>
                </a14:m>
                <a:r>
                  <a:rPr lang="zh-CN" altLang="en-US" dirty="0">
                    <a:effectLst/>
                    <a:latin typeface="Helvetica" pitchFamily="2" charset="0"/>
                  </a:rPr>
                  <a:t>，完整观测样本</a:t>
                </a:r>
                <a14:m>
                  <m:oMath xmlns:m="http://schemas.openxmlformats.org/officeDocument/2006/math">
                    <m:r>
                      <a:rPr lang="en-US" altLang="zh-CN" i="1" dirty="0" smtClean="0">
                        <a:effectLst/>
                        <a:latin typeface="Cambria Math" panose="02040503050406030204" pitchFamily="18" charset="0"/>
                      </a:rPr>
                      <m:t>(</m:t>
                    </m:r>
                    <m:r>
                      <a:rPr lang="en-US" altLang="zh-CN" i="1" dirty="0" err="1">
                        <a:effectLst/>
                        <a:latin typeface="Cambria Math" panose="02040503050406030204" pitchFamily="18" charset="0"/>
                      </a:rPr>
                      <m:t>𝑥</m:t>
                    </m:r>
                    <m:r>
                      <a:rPr lang="en-US" altLang="zh-CN" i="1" dirty="0" smtClean="0">
                        <a:effectLst/>
                        <a:latin typeface="Cambria Math" panose="02040503050406030204" pitchFamily="18" charset="0"/>
                      </a:rPr>
                      <m:t>,</m:t>
                    </m:r>
                    <m:r>
                      <a:rPr lang="en-US" altLang="zh-CN" i="1" dirty="0" err="1">
                        <a:effectLst/>
                        <a:latin typeface="Cambria Math" panose="02040503050406030204" pitchFamily="18" charset="0"/>
                      </a:rPr>
                      <m:t>𝑧</m:t>
                    </m:r>
                    <m:r>
                      <a:rPr lang="en-US" altLang="zh-CN" i="1" dirty="0">
                        <a:effectLst/>
                        <a:latin typeface="Cambria Math" panose="02040503050406030204" pitchFamily="18" charset="0"/>
                      </a:rPr>
                      <m:t>)</m:t>
                    </m:r>
                  </m:oMath>
                </a14:m>
                <a:r>
                  <a:rPr lang="zh-CN" altLang="en-US" dirty="0">
                    <a:effectLst/>
                    <a:latin typeface="Helvetica" pitchFamily="2" charset="0"/>
                  </a:rPr>
                  <a:t>，当然还有参数</a:t>
                </a:r>
                <a:r>
                  <a:rPr lang="zh-CN" altLang="en-US" dirty="0">
                    <a:effectLst/>
                    <a:latin typeface="Cambria Math" panose="02040503050406030204" pitchFamily="18" charset="0"/>
                  </a:rPr>
                  <a:t>𝜃</a:t>
                </a:r>
                <a:r>
                  <a:rPr lang="zh-CN" altLang="en-US" dirty="0">
                    <a:effectLst/>
                    <a:latin typeface="Helvetica" pitchFamily="2" charset="0"/>
                  </a:rPr>
                  <a:t>。那么生成模型为</a:t>
                </a:r>
                <a:r>
                  <a:rPr lang="en-US" altLang="zh-CN" dirty="0">
                    <a:effectLst/>
                    <a:latin typeface="Arial" panose="020B0604020202020204" pitchFamily="34" charset="0"/>
                  </a:rPr>
                  <a:t>: </a:t>
                </a:r>
                <a:r>
                  <a:rPr lang="zh-CN" altLang="en-US" dirty="0">
                    <a:effectLst/>
                    <a:latin typeface="Cambria Math" panose="02040503050406030204" pitchFamily="18" charset="0"/>
                  </a:rPr>
                  <a:t>𝑝</a:t>
                </a:r>
                <a:r>
                  <a:rPr lang="en-US" altLang="zh-CN" dirty="0">
                    <a:effectLst/>
                    <a:latin typeface="Cambria Math" panose="02040503050406030204" pitchFamily="18" charset="0"/>
                  </a:rPr>
                  <a:t>(𝑥,𝑧</a:t>
                </a:r>
                <a:r>
                  <a:rPr lang="en-US" altLang="zh-CN" dirty="0">
                    <a:latin typeface="Cambria Math" panose="02040503050406030204" pitchFamily="18" charset="0"/>
                  </a:rPr>
                  <a:t>; </a:t>
                </a:r>
                <a:r>
                  <a:rPr lang="en-US" altLang="zh-CN" dirty="0">
                    <a:effectLst/>
                    <a:latin typeface="Cambria Math" panose="02040503050406030204" pitchFamily="18" charset="0"/>
                  </a:rPr>
                  <a:t>𝜃)</a:t>
                </a:r>
                <a:r>
                  <a:rPr lang="zh-CN" altLang="en-US" dirty="0">
                    <a:effectLst/>
                    <a:latin typeface="Helvetica" pitchFamily="2" charset="0"/>
                  </a:rPr>
                  <a:t>。</a:t>
                </a:r>
                <a:endParaRPr lang="en-US" altLang="zh-CN" dirty="0"/>
              </a:p>
              <a:p>
                <a:r>
                  <a:rPr lang="zh-CN" altLang="en-US" dirty="0"/>
                  <a:t>隐变量即变量是不可观测的</a:t>
                </a:r>
                <a:r>
                  <a:rPr lang="en-US" altLang="zh-CN" dirty="0"/>
                  <a:t>: </a:t>
                </a:r>
                <a:r>
                  <a:rPr lang="zh-CN" altLang="en-US" dirty="0"/>
                  <a:t>比如聚类问题</a:t>
                </a:r>
                <a:endParaRPr lang="en-US" altLang="zh-CN" dirty="0"/>
              </a:p>
              <a:p>
                <a:r>
                  <a:rPr lang="zh-CN" altLang="en-US" dirty="0"/>
                  <a:t>对样本</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oMath>
                </a14:m>
                <a:r>
                  <a:rPr lang="zh-CN" altLang="en-US" dirty="0"/>
                  <a:t>，边际似然函数（ </a:t>
                </a:r>
                <a:r>
                  <a:rPr lang="en-US" altLang="zh-CN" dirty="0"/>
                  <a:t>Marginal Likelihood </a:t>
                </a:r>
                <a:r>
                  <a:rPr lang="zh-CN" altLang="en-US" dirty="0"/>
                  <a:t>）</a:t>
                </a:r>
                <a:endParaRPr lang="en-US" altLang="zh-CN" dirty="0"/>
              </a:p>
              <a:p>
                <a:pPr lvl="1"/>
                <a:endParaRPr lang="en-US" altLang="zh-CN" dirty="0"/>
              </a:p>
              <a:p>
                <a:pPr lvl="1"/>
                <a:endParaRPr lang="en-US" altLang="zh-CN" dirty="0"/>
              </a:p>
              <a:p>
                <a:r>
                  <a:rPr lang="zh-CN" altLang="en-US" dirty="0"/>
                  <a:t>对整个训练样本，边际似然</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800" i="1" smtClean="0">
                          <a:solidFill>
                            <a:schemeClr val="accent1">
                              <a:lumMod val="50000"/>
                            </a:schemeClr>
                          </a:solidFill>
                          <a:latin typeface="Cambria Math" panose="02040503050406030204" pitchFamily="18" charset="0"/>
                          <a:ea typeface="Cambria Math" panose="02040503050406030204" pitchFamily="18" charset="0"/>
                        </a:rPr>
                        <m:t>ℒ</m:t>
                      </m:r>
                      <m:d>
                        <m:d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d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𝜃</m:t>
                          </m:r>
                        </m:e>
                      </m:d>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nary>
                        <m:naryPr>
                          <m:chr m:val="∑"/>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=1</m:t>
                          </m:r>
                        </m:sub>
                        <m:sup>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𝑁</m:t>
                          </m:r>
                        </m:sup>
                        <m:e>
                          <m:func>
                            <m:func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funcPr>
                            <m:fName>
                              <m:r>
                                <m:rPr>
                                  <m:sty m:val="p"/>
                                </m:rPr>
                                <a:rPr lang="en-US" altLang="zh-CN" sz="2800" b="0" i="0" smtClean="0">
                                  <a:solidFill>
                                    <a:schemeClr val="accent1">
                                      <a:lumMod val="50000"/>
                                    </a:schemeClr>
                                  </a:solidFill>
                                  <a:latin typeface="Cambria Math" panose="02040503050406030204" pitchFamily="18" charset="0"/>
                                  <a:ea typeface="Cambria Math" panose="02040503050406030204" pitchFamily="18" charset="0"/>
                                </a:rPr>
                                <m:t>log</m:t>
                              </m:r>
                            </m:fName>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𝑝</m:t>
                              </m:r>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𝑥</m:t>
                                  </m:r>
                                </m:e>
                                <m: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𝜃</m:t>
                              </m:r>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e>
                          </m:func>
                        </m:e>
                      </m:nary>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nary>
                        <m:naryPr>
                          <m:chr m:val="∑"/>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naryPr>
                        <m:sub>
                          <m:r>
                            <m:rPr>
                              <m:brk m:alnAt="23"/>
                            </m:rP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r>
                            <a:rPr lang="en-US" altLang="zh-CN" sz="2800" i="1">
                              <a:solidFill>
                                <a:schemeClr val="accent1">
                                  <a:lumMod val="50000"/>
                                </a:schemeClr>
                              </a:solidFill>
                              <a:latin typeface="Cambria Math" panose="02040503050406030204" pitchFamily="18" charset="0"/>
                              <a:ea typeface="Cambria Math" panose="02040503050406030204" pitchFamily="18" charset="0"/>
                            </a:rPr>
                            <m:t>=1</m:t>
                          </m:r>
                        </m:sub>
                        <m:sup>
                          <m:r>
                            <a:rPr lang="en-US" altLang="zh-CN" sz="2800" i="1">
                              <a:solidFill>
                                <a:schemeClr val="accent1">
                                  <a:lumMod val="50000"/>
                                </a:schemeClr>
                              </a:solidFill>
                              <a:latin typeface="Cambria Math" panose="02040503050406030204" pitchFamily="18" charset="0"/>
                              <a:ea typeface="Cambria Math" panose="02040503050406030204" pitchFamily="18" charset="0"/>
                            </a:rPr>
                            <m:t>𝑁</m:t>
                          </m:r>
                        </m:sup>
                        <m:e>
                          <m:func>
                            <m:func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funcPr>
                            <m:fName>
                              <m:r>
                                <m:rPr>
                                  <m:sty m:val="p"/>
                                </m:rPr>
                                <a:rPr lang="en-US" altLang="zh-CN" sz="2800">
                                  <a:solidFill>
                                    <a:schemeClr val="accent1">
                                      <a:lumMod val="50000"/>
                                    </a:schemeClr>
                                  </a:solidFill>
                                  <a:latin typeface="Cambria Math" panose="02040503050406030204" pitchFamily="18" charset="0"/>
                                  <a:ea typeface="Cambria Math" panose="02040503050406030204" pitchFamily="18" charset="0"/>
                                </a:rPr>
                                <m:t>log</m:t>
                              </m:r>
                            </m:fName>
                            <m:e>
                              <m:nary>
                                <m:naryPr>
                                  <m:chr m:val="∑"/>
                                  <m:supHide m:val="on"/>
                                  <m:ctrlPr>
                                    <a:rPr lang="en-US" altLang="zh-CN" sz="2800" i="1" smtClean="0">
                                      <a:solidFill>
                                        <a:schemeClr val="accent1">
                                          <a:lumMod val="50000"/>
                                        </a:schemeClr>
                                      </a:solidFill>
                                      <a:latin typeface="Cambria Math" panose="02040503050406030204" pitchFamily="18" charset="0"/>
                                      <a:ea typeface="Cambria Math" panose="02040503050406030204" pitchFamily="18" charset="0"/>
                                    </a:rPr>
                                  </m:ctrlPr>
                                </m:naryPr>
                                <m:sub>
                                  <m:sSub>
                                    <m:sSub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sSubPr>
                                    <m:e>
                                      <m:r>
                                        <m:rPr>
                                          <m:brk m:alnAt="7"/>
                                        </m:r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𝑧</m:t>
                                      </m:r>
                                    </m:e>
                                    <m:sub>
                                      <m:r>
                                        <m:rPr>
                                          <m:brk m:alnAt="7"/>
                                        </m:r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sub>
                                  </m:sSub>
                                </m:sub>
                                <m:sup/>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𝑝</m:t>
                                  </m:r>
                                  <m:d>
                                    <m:d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𝑥</m:t>
                                          </m:r>
                                        </m:e>
                                        <m: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𝑧</m:t>
                                          </m:r>
                                        </m:e>
                                        <m: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𝜃</m:t>
                                      </m:r>
                                    </m:e>
                                  </m:d>
                                </m:e>
                              </m:nary>
                            </m:e>
                          </m:func>
                        </m:e>
                      </m:nary>
                    </m:oMath>
                  </m:oMathPara>
                </a14:m>
                <a:endParaRPr lang="en-US" altLang="zh-CN" sz="2800"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5" t="-1639" r="-5087" b="-2669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CEFDBBE-7959-D9E5-AC33-C4D458C40CC0}"/>
              </a:ext>
            </a:extLst>
          </p:cNvPr>
          <p:cNvPicPr>
            <a:picLocks noChangeAspect="1"/>
          </p:cNvPicPr>
          <p:nvPr/>
        </p:nvPicPr>
        <p:blipFill>
          <a:blip r:embed="rId3"/>
          <a:stretch>
            <a:fillRect/>
          </a:stretch>
        </p:blipFill>
        <p:spPr>
          <a:xfrm>
            <a:off x="4411540" y="3200400"/>
            <a:ext cx="3368919" cy="838200"/>
          </a:xfrm>
          <a:prstGeom prst="rect">
            <a:avLst/>
          </a:prstGeom>
        </p:spPr>
      </p:pic>
      <p:pic>
        <p:nvPicPr>
          <p:cNvPr id="5" name="图片 4">
            <a:extLst>
              <a:ext uri="{FF2B5EF4-FFF2-40B4-BE49-F238E27FC236}">
                <a16:creationId xmlns:a16="http://schemas.microsoft.com/office/drawing/2014/main" id="{313F697E-98B4-0866-C074-FC4833097100}"/>
              </a:ext>
            </a:extLst>
          </p:cNvPr>
          <p:cNvPicPr>
            <a:picLocks noChangeAspect="1"/>
          </p:cNvPicPr>
          <p:nvPr/>
        </p:nvPicPr>
        <p:blipFill>
          <a:blip r:embed="rId4"/>
          <a:stretch>
            <a:fillRect/>
          </a:stretch>
        </p:blipFill>
        <p:spPr>
          <a:xfrm>
            <a:off x="9601200" y="3429000"/>
            <a:ext cx="1917700" cy="2438400"/>
          </a:xfrm>
          <a:prstGeom prst="rect">
            <a:avLst/>
          </a:prstGeom>
        </p:spPr>
      </p:pic>
    </p:spTree>
    <p:extLst>
      <p:ext uri="{BB962C8B-B14F-4D97-AF65-F5344CB8AC3E}">
        <p14:creationId xmlns:p14="http://schemas.microsoft.com/office/powerpoint/2010/main" val="676030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7095-CEB5-F352-995C-10004D144DCE}"/>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Algorithm Derivation (Optional)</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C6FC50-AFE7-1C4A-EB8A-979FE50328EF}"/>
                  </a:ext>
                </a:extLst>
              </p:cNvPr>
              <p:cNvSpPr>
                <a:spLocks noGrp="1"/>
              </p:cNvSpPr>
              <p:nvPr>
                <p:ph idx="1"/>
              </p:nvPr>
            </p:nvSpPr>
            <p:spPr/>
            <p:txBody>
              <a:bodyPr/>
              <a:lstStyle/>
              <a:p>
                <a:r>
                  <a:rPr lang="zh-CN" altLang="en-US" dirty="0">
                    <a:effectLst/>
                    <a:latin typeface="Helvetica" pitchFamily="2" charset="0"/>
                  </a:rPr>
                  <a:t>假设第</a:t>
                </a:r>
                <a14:m>
                  <m:oMath xmlns:m="http://schemas.openxmlformats.org/officeDocument/2006/math">
                    <m:r>
                      <a:rPr lang="en" altLang="zh-CN" i="1" dirty="0" smtClean="0">
                        <a:effectLst/>
                        <a:latin typeface="Cambria Math" panose="02040503050406030204" pitchFamily="18" charset="0"/>
                      </a:rPr>
                      <m:t>𝑖</m:t>
                    </m:r>
                  </m:oMath>
                </a14:m>
                <a:r>
                  <a:rPr lang="zh-CN" altLang="en-US" dirty="0">
                    <a:effectLst/>
                    <a:latin typeface="Helvetica" pitchFamily="2" charset="0"/>
                  </a:rPr>
                  <a:t>个样本对应的隐变量</a:t>
                </a:r>
                <a14:m>
                  <m:oMath xmlns:m="http://schemas.openxmlformats.org/officeDocument/2006/math">
                    <m:sSub>
                      <m:sSubPr>
                        <m:ctrlPr>
                          <a:rPr lang="en-US" altLang="zh-CN" b="0" i="1" dirty="0" smtClean="0">
                            <a:effectLst/>
                            <a:latin typeface="Cambria Math" panose="02040503050406030204" pitchFamily="18" charset="0"/>
                          </a:rPr>
                        </m:ctrlPr>
                      </m:sSubPr>
                      <m:e>
                        <m:r>
                          <a:rPr lang="zh-CN" altLang="en-US" i="1" dirty="0" smtClean="0">
                            <a:effectLst/>
                            <a:latin typeface="Cambria Math" panose="02040503050406030204" pitchFamily="18" charset="0"/>
                          </a:rPr>
                          <m:t>𝑧</m:t>
                        </m:r>
                      </m:e>
                      <m:sub>
                        <m:r>
                          <a:rPr lang="en-US" altLang="zh-CN" b="0" i="1" dirty="0" smtClean="0">
                            <a:effectLst/>
                            <a:latin typeface="Cambria Math" panose="02040503050406030204" pitchFamily="18" charset="0"/>
                          </a:rPr>
                          <m:t>𝑖</m:t>
                        </m:r>
                      </m:sub>
                    </m:sSub>
                  </m:oMath>
                </a14:m>
                <a:r>
                  <a:rPr lang="zh-CN" altLang="en-US" dirty="0">
                    <a:effectLst/>
                    <a:latin typeface="Helvetica" pitchFamily="2" charset="0"/>
                  </a:rPr>
                  <a:t>具有某种分布</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𝑞</m:t>
                        </m:r>
                      </m:e>
                      <m:sub>
                        <m:r>
                          <a:rPr lang="en-US" altLang="zh-CN" b="0" i="1" smtClean="0">
                            <a:effectLst/>
                            <a:latin typeface="Cambria Math" panose="02040503050406030204" pitchFamily="18" charset="0"/>
                          </a:rPr>
                          <m:t>𝑖</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𝑧</m:t>
                            </m:r>
                          </m:e>
                          <m:sub>
                            <m:r>
                              <a:rPr lang="en-US" altLang="zh-CN" b="0" i="1" smtClean="0">
                                <a:effectLst/>
                                <a:latin typeface="Cambria Math" panose="02040503050406030204" pitchFamily="18" charset="0"/>
                              </a:rPr>
                              <m:t>𝑖</m:t>
                            </m:r>
                          </m:sub>
                        </m:sSub>
                      </m:e>
                    </m:d>
                  </m:oMath>
                </a14:m>
                <a:endParaRPr kumimoji="1" lang="en-US" altLang="zh-CN" dirty="0"/>
              </a:p>
              <a:p>
                <a:pPr marL="0" indent="0">
                  <a:buNone/>
                </a:pPr>
                <a:endParaRPr lang="en-US" altLang="zh-CN" sz="2800" i="1" dirty="0">
                  <a:solidFill>
                    <a:schemeClr val="accent1">
                      <a:lumMod val="50000"/>
                    </a:schemeClr>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zh-CN" altLang="en-US" sz="2800" b="0" i="1" smtClean="0">
                          <a:solidFill>
                            <a:schemeClr val="accent1">
                              <a:lumMod val="50000"/>
                            </a:schemeClr>
                          </a:solidFill>
                          <a:latin typeface="Cambria Math" panose="02040503050406030204" pitchFamily="18" charset="0"/>
                          <a:ea typeface="Cambria Math" panose="02040503050406030204" pitchFamily="18" charset="0"/>
                        </a:rPr>
                        <m:t>           </m:t>
                      </m:r>
                      <m:r>
                        <a:rPr lang="en-US" altLang="zh-CN" sz="2800" i="1" smtClean="0">
                          <a:solidFill>
                            <a:schemeClr val="accent1">
                              <a:lumMod val="50000"/>
                            </a:schemeClr>
                          </a:solidFill>
                          <a:latin typeface="Cambria Math" panose="02040503050406030204" pitchFamily="18" charset="0"/>
                          <a:ea typeface="Cambria Math" panose="02040503050406030204" pitchFamily="18" charset="0"/>
                        </a:rPr>
                        <m:t>ℒ</m:t>
                      </m:r>
                      <m:d>
                        <m:d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d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𝜃</m:t>
                          </m:r>
                        </m:e>
                      </m:d>
                      <m:r>
                        <m:rPr>
                          <m:aln/>
                        </m:rPr>
                        <a:rPr lang="en-US" altLang="zh-CN" sz="2800" b="0" i="0" smtClean="0">
                          <a:solidFill>
                            <a:schemeClr val="accent1">
                              <a:lumMod val="50000"/>
                            </a:schemeClr>
                          </a:solidFill>
                          <a:latin typeface="Cambria Math" panose="02040503050406030204" pitchFamily="18" charset="0"/>
                          <a:ea typeface="Cambria Math" panose="02040503050406030204" pitchFamily="18" charset="0"/>
                        </a:rPr>
                        <m:t>=</m:t>
                      </m:r>
                      <m:nary>
                        <m:naryPr>
                          <m:chr m:val="∑"/>
                          <m:limLoc m:val="subSup"/>
                          <m:supHide m:val="on"/>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naryPr>
                        <m:sub>
                          <m:r>
                            <m:rPr>
                              <m:brk m:alnAt="9"/>
                            </m:r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sub>
                        <m:sup/>
                        <m:e>
                          <m:func>
                            <m:func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funcPr>
                            <m:fName>
                              <m:r>
                                <m:rPr>
                                  <m:sty m:val="p"/>
                                </m:rPr>
                                <a:rPr lang="en-US" altLang="zh-CN" sz="2800">
                                  <a:solidFill>
                                    <a:schemeClr val="accent1">
                                      <a:lumMod val="50000"/>
                                    </a:schemeClr>
                                  </a:solidFill>
                                  <a:latin typeface="Cambria Math" panose="02040503050406030204" pitchFamily="18" charset="0"/>
                                  <a:ea typeface="Cambria Math" panose="02040503050406030204" pitchFamily="18" charset="0"/>
                                </a:rPr>
                                <m:t>log</m:t>
                              </m:r>
                            </m:fName>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𝑝</m:t>
                              </m:r>
                              <m:d>
                                <m:d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𝑥</m:t>
                                      </m:r>
                                    </m:e>
                                    <m: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𝜃</m:t>
                                  </m:r>
                                </m:e>
                              </m:d>
                            </m:e>
                          </m:func>
                        </m:e>
                      </m:nary>
                    </m:oMath>
                    <m:oMath xmlns:m="http://schemas.openxmlformats.org/officeDocument/2006/math">
                      <m:r>
                        <m:rPr>
                          <m:aln/>
                        </m:r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nary>
                        <m:naryPr>
                          <m:chr m:val="∑"/>
                          <m:limLoc m:val="subSup"/>
                          <m:supHide m:val="on"/>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naryPr>
                        <m:sub>
                          <m:r>
                            <m:rPr>
                              <m:brk m:alnAt="9"/>
                            </m:rP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up/>
                        <m:e>
                          <m:func>
                            <m:func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funcPr>
                            <m:fName>
                              <m:r>
                                <m:rPr>
                                  <m:sty m:val="p"/>
                                </m:rPr>
                                <a:rPr lang="en-US" altLang="zh-CN" sz="2800">
                                  <a:solidFill>
                                    <a:schemeClr val="accent1">
                                      <a:lumMod val="50000"/>
                                    </a:schemeClr>
                                  </a:solidFill>
                                  <a:latin typeface="Cambria Math" panose="02040503050406030204" pitchFamily="18" charset="0"/>
                                  <a:ea typeface="Cambria Math" panose="02040503050406030204" pitchFamily="18" charset="0"/>
                                </a:rPr>
                                <m:t>log</m:t>
                              </m:r>
                            </m:fName>
                            <m:e>
                              <m:nary>
                                <m:naryPr>
                                  <m:chr m:val="∑"/>
                                  <m:limLoc m:val="subSup"/>
                                  <m:supHide m:val="on"/>
                                  <m:ctrlPr>
                                    <a:rPr lang="en-US" altLang="zh-CN" sz="2800" i="1" smtClean="0">
                                      <a:solidFill>
                                        <a:schemeClr val="accent1">
                                          <a:lumMod val="50000"/>
                                        </a:schemeClr>
                                      </a:solidFill>
                                      <a:latin typeface="Cambria Math" panose="02040503050406030204" pitchFamily="18" charset="0"/>
                                      <a:ea typeface="Cambria Math" panose="02040503050406030204" pitchFamily="18" charset="0"/>
                                    </a:rPr>
                                  </m:ctrlPr>
                                </m:naryPr>
                                <m:sub>
                                  <m:sSub>
                                    <m:sSub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sSubPr>
                                    <m:e>
                                      <m:r>
                                        <m:rPr>
                                          <m:brk m:alnAt="9"/>
                                        </m:r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𝑧</m:t>
                                      </m:r>
                                    </m:e>
                                    <m:sub>
                                      <m:r>
                                        <m:rPr>
                                          <m:brk m:alnAt="9"/>
                                        </m:r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sub>
                                  </m:sSub>
                                </m:sub>
                                <m:sup/>
                                <m:e>
                                  <m:r>
                                    <a:rPr lang="en-US" altLang="zh-CN" sz="2800" i="1">
                                      <a:solidFill>
                                        <a:schemeClr val="accent1">
                                          <a:lumMod val="50000"/>
                                        </a:schemeClr>
                                      </a:solidFill>
                                      <a:latin typeface="Cambria Math" panose="02040503050406030204" pitchFamily="18" charset="0"/>
                                      <a:ea typeface="Cambria Math" panose="02040503050406030204" pitchFamily="18" charset="0"/>
                                    </a:rPr>
                                    <m:t>𝑝</m:t>
                                  </m:r>
                                  <m:d>
                                    <m:d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i="1">
                                              <a:solidFill>
                                                <a:schemeClr val="accent1">
                                                  <a:lumMod val="50000"/>
                                                </a:schemeClr>
                                              </a:solidFill>
                                              <a:latin typeface="Cambria Math" panose="02040503050406030204" pitchFamily="18" charset="0"/>
                                              <a:ea typeface="Cambria Math" panose="02040503050406030204" pitchFamily="18" charset="0"/>
                                            </a:rPr>
                                            <m:t>𝑥</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𝑧</m:t>
                                          </m:r>
                                        </m:e>
                                        <m: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i="1">
                                          <a:solidFill>
                                            <a:schemeClr val="accent1">
                                              <a:lumMod val="50000"/>
                                            </a:schemeClr>
                                          </a:solidFill>
                                          <a:latin typeface="Cambria Math" panose="02040503050406030204" pitchFamily="18" charset="0"/>
                                          <a:ea typeface="Cambria Math" panose="02040503050406030204" pitchFamily="18" charset="0"/>
                                        </a:rPr>
                                        <m:t>;</m:t>
                                      </m:r>
                                      <m:r>
                                        <a:rPr lang="en-US" altLang="zh-CN" sz="2800" i="1">
                                          <a:solidFill>
                                            <a:schemeClr val="accent1">
                                              <a:lumMod val="50000"/>
                                            </a:schemeClr>
                                          </a:solidFill>
                                          <a:latin typeface="Cambria Math" panose="02040503050406030204" pitchFamily="18" charset="0"/>
                                          <a:ea typeface="Cambria Math" panose="02040503050406030204" pitchFamily="18" charset="0"/>
                                        </a:rPr>
                                        <m:t>𝜃</m:t>
                                      </m:r>
                                    </m:e>
                                  </m:d>
                                </m:e>
                              </m:nary>
                            </m:e>
                          </m:func>
                        </m:e>
                      </m:nary>
                    </m:oMath>
                    <m:oMath xmlns:m="http://schemas.openxmlformats.org/officeDocument/2006/math">
                      <m:r>
                        <m:rPr>
                          <m:aln/>
                        </m:rPr>
                        <a:rPr lang="en-US" altLang="zh-CN" sz="2800" b="0" i="0" smtClean="0">
                          <a:solidFill>
                            <a:schemeClr val="accent1">
                              <a:lumMod val="50000"/>
                            </a:schemeClr>
                          </a:solidFill>
                          <a:latin typeface="Cambria Math" panose="02040503050406030204" pitchFamily="18" charset="0"/>
                          <a:ea typeface="Cambria Math" panose="02040503050406030204" pitchFamily="18" charset="0"/>
                        </a:rPr>
                        <m:t>=</m:t>
                      </m:r>
                      <m:nary>
                        <m:naryPr>
                          <m:chr m:val="∑"/>
                          <m:limLoc m:val="subSup"/>
                          <m:supHide m:val="on"/>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naryPr>
                        <m:sub>
                          <m:r>
                            <m:rPr>
                              <m:brk m:alnAt="9"/>
                            </m:rP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up/>
                        <m:e>
                          <m:func>
                            <m:func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funcPr>
                            <m:fName>
                              <m:r>
                                <m:rPr>
                                  <m:sty m:val="p"/>
                                </m:rPr>
                                <a:rPr lang="en-US" altLang="zh-CN" sz="2800">
                                  <a:solidFill>
                                    <a:schemeClr val="accent1">
                                      <a:lumMod val="50000"/>
                                    </a:schemeClr>
                                  </a:solidFill>
                                  <a:latin typeface="Cambria Math" panose="02040503050406030204" pitchFamily="18" charset="0"/>
                                  <a:ea typeface="Cambria Math" panose="02040503050406030204" pitchFamily="18" charset="0"/>
                                </a:rPr>
                                <m:t>log</m:t>
                              </m:r>
                            </m:fName>
                            <m:e>
                              <m:nary>
                                <m:naryPr>
                                  <m:chr m:val="∑"/>
                                  <m:limLoc m:val="subSup"/>
                                  <m:supHide m:val="on"/>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naryPr>
                                <m:sub>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m:rPr>
                                          <m:brk m:alnAt="9"/>
                                        </m:rPr>
                                        <a:rPr lang="en-US" altLang="zh-CN" sz="2800" i="1">
                                          <a:solidFill>
                                            <a:schemeClr val="accent1">
                                              <a:lumMod val="50000"/>
                                            </a:schemeClr>
                                          </a:solidFill>
                                          <a:latin typeface="Cambria Math" panose="02040503050406030204" pitchFamily="18" charset="0"/>
                                          <a:ea typeface="Cambria Math" panose="02040503050406030204" pitchFamily="18" charset="0"/>
                                        </a:rPr>
                                        <m:t>𝑧</m:t>
                                      </m:r>
                                    </m:e>
                                    <m:sub>
                                      <m:r>
                                        <m:rPr>
                                          <m:brk m:alnAt="9"/>
                                        </m:rP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sub>
                                <m:sup/>
                                <m:e>
                                  <m:sSub>
                                    <m:sSub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𝑧</m:t>
                                      </m:r>
                                    </m:e>
                                    <m: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f>
                                    <m:f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fPr>
                                    <m:num>
                                      <m:r>
                                        <a:rPr lang="en-US" altLang="zh-CN" sz="2800" i="1">
                                          <a:solidFill>
                                            <a:schemeClr val="accent1">
                                              <a:lumMod val="50000"/>
                                            </a:schemeClr>
                                          </a:solidFill>
                                          <a:latin typeface="Cambria Math" panose="02040503050406030204" pitchFamily="18" charset="0"/>
                                          <a:ea typeface="Cambria Math" panose="02040503050406030204" pitchFamily="18" charset="0"/>
                                        </a:rPr>
                                        <m:t>𝑝</m:t>
                                      </m:r>
                                      <m:d>
                                        <m:d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i="1">
                                                  <a:solidFill>
                                                    <a:schemeClr val="accent1">
                                                      <a:lumMod val="50000"/>
                                                    </a:schemeClr>
                                                  </a:solidFill>
                                                  <a:latin typeface="Cambria Math" panose="02040503050406030204" pitchFamily="18" charset="0"/>
                                                  <a:ea typeface="Cambria Math" panose="02040503050406030204" pitchFamily="18" charset="0"/>
                                                </a:rPr>
                                                <m:t>𝑥</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i="1">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i="1">
                                                  <a:solidFill>
                                                    <a:schemeClr val="accent1">
                                                      <a:lumMod val="50000"/>
                                                    </a:schemeClr>
                                                  </a:solidFill>
                                                  <a:latin typeface="Cambria Math" panose="02040503050406030204" pitchFamily="18" charset="0"/>
                                                  <a:ea typeface="Cambria Math" panose="02040503050406030204" pitchFamily="18" charset="0"/>
                                                </a:rPr>
                                                <m:t>𝑧</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i="1">
                                              <a:solidFill>
                                                <a:schemeClr val="accent1">
                                                  <a:lumMod val="50000"/>
                                                </a:schemeClr>
                                              </a:solidFill>
                                              <a:latin typeface="Cambria Math" panose="02040503050406030204" pitchFamily="18" charset="0"/>
                                              <a:ea typeface="Cambria Math" panose="02040503050406030204" pitchFamily="18" charset="0"/>
                                            </a:rPr>
                                            <m:t>;</m:t>
                                          </m:r>
                                          <m:r>
                                            <a:rPr lang="en-US" altLang="zh-CN" sz="2800" i="1">
                                              <a:solidFill>
                                                <a:schemeClr val="accent1">
                                                  <a:lumMod val="50000"/>
                                                </a:schemeClr>
                                              </a:solidFill>
                                              <a:latin typeface="Cambria Math" panose="02040503050406030204" pitchFamily="18" charset="0"/>
                                              <a:ea typeface="Cambria Math" panose="02040503050406030204" pitchFamily="18" charset="0"/>
                                            </a:rPr>
                                            <m:t>𝜃</m:t>
                                          </m:r>
                                        </m:e>
                                      </m:d>
                                    </m:num>
                                    <m:den>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i="1">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i="1">
                                              <a:solidFill>
                                                <a:schemeClr val="accent1">
                                                  <a:lumMod val="50000"/>
                                                </a:schemeClr>
                                              </a:solidFill>
                                              <a:latin typeface="Cambria Math" panose="02040503050406030204" pitchFamily="18" charset="0"/>
                                              <a:ea typeface="Cambria Math" panose="02040503050406030204" pitchFamily="18" charset="0"/>
                                            </a:rPr>
                                            <m:t>𝑧</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i="1">
                                          <a:solidFill>
                                            <a:schemeClr val="accent1">
                                              <a:lumMod val="50000"/>
                                            </a:schemeClr>
                                          </a:solidFill>
                                          <a:latin typeface="Cambria Math" panose="02040503050406030204" pitchFamily="18" charset="0"/>
                                          <a:ea typeface="Cambria Math" panose="02040503050406030204" pitchFamily="18" charset="0"/>
                                        </a:rPr>
                                        <m:t>)</m:t>
                                      </m:r>
                                    </m:den>
                                  </m:f>
                                </m:e>
                              </m:nary>
                            </m:e>
                          </m:func>
                        </m:e>
                      </m:nary>
                    </m:oMath>
                    <m:oMath xmlns:m="http://schemas.openxmlformats.org/officeDocument/2006/math">
                      <m:r>
                        <m:rPr>
                          <m:aln/>
                        </m:r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nary>
                        <m:naryPr>
                          <m:chr m:val="∑"/>
                          <m:limLoc m:val="subSup"/>
                          <m:supHide m:val="on"/>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naryPr>
                        <m:sub>
                          <m:r>
                            <m:rPr>
                              <m:brk m:alnAt="9"/>
                            </m:rP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up/>
                        <m:e>
                          <m:nary>
                            <m:naryPr>
                              <m:chr m:val="∑"/>
                              <m:limLoc m:val="subSup"/>
                              <m:supHide m:val="on"/>
                              <m:ctrlPr>
                                <a:rPr lang="en-US" altLang="zh-CN" sz="2800" i="1" smtClean="0">
                                  <a:solidFill>
                                    <a:schemeClr val="accent1">
                                      <a:lumMod val="50000"/>
                                    </a:schemeClr>
                                  </a:solidFill>
                                  <a:latin typeface="Cambria Math" panose="02040503050406030204" pitchFamily="18" charset="0"/>
                                  <a:ea typeface="Cambria Math" panose="02040503050406030204" pitchFamily="18" charset="0"/>
                                </a:rPr>
                              </m:ctrlPr>
                            </m:naryPr>
                            <m:sub>
                              <m:sSub>
                                <m:sSub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sSubPr>
                                <m:e>
                                  <m:r>
                                    <m:rPr>
                                      <m:brk m:alnAt="9"/>
                                    </m:r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𝑧</m:t>
                                  </m:r>
                                </m:e>
                                <m:sub>
                                  <m:r>
                                    <m:rPr>
                                      <m:brk m:alnAt="9"/>
                                    </m:r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𝑖</m:t>
                                  </m:r>
                                </m:sub>
                              </m:sSub>
                            </m:sub>
                            <m:sup/>
                            <m:e>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d>
                                <m:d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i="1">
                                          <a:solidFill>
                                            <a:schemeClr val="accent1">
                                              <a:lumMod val="50000"/>
                                            </a:schemeClr>
                                          </a:solidFill>
                                          <a:latin typeface="Cambria Math" panose="02040503050406030204" pitchFamily="18" charset="0"/>
                                          <a:ea typeface="Cambria Math" panose="02040503050406030204" pitchFamily="18" charset="0"/>
                                        </a:rPr>
                                        <m:t>𝑧</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e>
                              </m:d>
                              <m:func>
                                <m:func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funcPr>
                                <m:fName>
                                  <m:r>
                                    <m:rPr>
                                      <m:sty m:val="p"/>
                                    </m:rPr>
                                    <a:rPr lang="en-US" altLang="zh-CN" sz="2800">
                                      <a:solidFill>
                                        <a:schemeClr val="accent1">
                                          <a:lumMod val="50000"/>
                                        </a:schemeClr>
                                      </a:solidFill>
                                      <a:latin typeface="Cambria Math" panose="02040503050406030204" pitchFamily="18" charset="0"/>
                                      <a:ea typeface="Cambria Math" panose="02040503050406030204" pitchFamily="18" charset="0"/>
                                    </a:rPr>
                                    <m:t>log</m:t>
                                  </m:r>
                                </m:fName>
                                <m:e>
                                  <m:f>
                                    <m:f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fPr>
                                    <m:num>
                                      <m:r>
                                        <a:rPr lang="en-US" altLang="zh-CN" sz="2800" i="1">
                                          <a:solidFill>
                                            <a:schemeClr val="accent1">
                                              <a:lumMod val="50000"/>
                                            </a:schemeClr>
                                          </a:solidFill>
                                          <a:latin typeface="Cambria Math" panose="02040503050406030204" pitchFamily="18" charset="0"/>
                                          <a:ea typeface="Cambria Math" panose="02040503050406030204" pitchFamily="18" charset="0"/>
                                        </a:rPr>
                                        <m:t>𝑝</m:t>
                                      </m:r>
                                      <m:d>
                                        <m:d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i="1">
                                                  <a:solidFill>
                                                    <a:schemeClr val="accent1">
                                                      <a:lumMod val="50000"/>
                                                    </a:schemeClr>
                                                  </a:solidFill>
                                                  <a:latin typeface="Cambria Math" panose="02040503050406030204" pitchFamily="18" charset="0"/>
                                                  <a:ea typeface="Cambria Math" panose="02040503050406030204" pitchFamily="18" charset="0"/>
                                                </a:rPr>
                                                <m:t>𝑥</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i="1">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i="1">
                                                  <a:solidFill>
                                                    <a:schemeClr val="accent1">
                                                      <a:lumMod val="50000"/>
                                                    </a:schemeClr>
                                                  </a:solidFill>
                                                  <a:latin typeface="Cambria Math" panose="02040503050406030204" pitchFamily="18" charset="0"/>
                                                  <a:ea typeface="Cambria Math" panose="02040503050406030204" pitchFamily="18" charset="0"/>
                                                </a:rPr>
                                                <m:t>𝑧</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i="1">
                                              <a:solidFill>
                                                <a:schemeClr val="accent1">
                                                  <a:lumMod val="50000"/>
                                                </a:schemeClr>
                                              </a:solidFill>
                                              <a:latin typeface="Cambria Math" panose="02040503050406030204" pitchFamily="18" charset="0"/>
                                              <a:ea typeface="Cambria Math" panose="02040503050406030204" pitchFamily="18" charset="0"/>
                                            </a:rPr>
                                            <m:t>;</m:t>
                                          </m:r>
                                          <m:r>
                                            <a:rPr lang="en-US" altLang="zh-CN" sz="2800" i="1">
                                              <a:solidFill>
                                                <a:schemeClr val="accent1">
                                                  <a:lumMod val="50000"/>
                                                </a:schemeClr>
                                              </a:solidFill>
                                              <a:latin typeface="Cambria Math" panose="02040503050406030204" pitchFamily="18" charset="0"/>
                                              <a:ea typeface="Cambria Math" panose="02040503050406030204" pitchFamily="18" charset="0"/>
                                            </a:rPr>
                                            <m:t>𝜃</m:t>
                                          </m:r>
                                        </m:e>
                                      </m:d>
                                    </m:num>
                                    <m:den>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i="1">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i="1">
                                              <a:solidFill>
                                                <a:schemeClr val="accent1">
                                                  <a:lumMod val="50000"/>
                                                </a:schemeClr>
                                              </a:solidFill>
                                              <a:latin typeface="Cambria Math" panose="02040503050406030204" pitchFamily="18" charset="0"/>
                                              <a:ea typeface="Cambria Math" panose="02040503050406030204" pitchFamily="18" charset="0"/>
                                            </a:rPr>
                                            <m:t>𝑧</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sz="2800" i="1">
                                          <a:solidFill>
                                            <a:schemeClr val="accent1">
                                              <a:lumMod val="50000"/>
                                            </a:schemeClr>
                                          </a:solidFill>
                                          <a:latin typeface="Cambria Math" panose="02040503050406030204" pitchFamily="18" charset="0"/>
                                          <a:ea typeface="Cambria Math" panose="02040503050406030204" pitchFamily="18" charset="0"/>
                                        </a:rPr>
                                        <m:t>)</m:t>
                                      </m:r>
                                    </m:den>
                                  </m:f>
                                </m:e>
                              </m:func>
                            </m:e>
                          </m:nary>
                        </m:e>
                      </m:nary>
                    </m:oMath>
                  </m:oMathPara>
                </a14:m>
                <a:endParaRPr kumimoji="1" lang="zh-CN" altLang="en-US" sz="2800" dirty="0"/>
              </a:p>
            </p:txBody>
          </p:sp>
        </mc:Choice>
        <mc:Fallback xmlns="">
          <p:sp>
            <p:nvSpPr>
              <p:cNvPr id="3" name="内容占位符 2">
                <a:extLst>
                  <a:ext uri="{FF2B5EF4-FFF2-40B4-BE49-F238E27FC236}">
                    <a16:creationId xmlns:a16="http://schemas.microsoft.com/office/drawing/2014/main" id="{82C6FC50-AFE7-1C4A-EB8A-979FE50328EF}"/>
                  </a:ext>
                </a:extLst>
              </p:cNvPr>
              <p:cNvSpPr>
                <a:spLocks noGrp="1" noRot="1" noChangeAspect="1" noMove="1" noResize="1" noEditPoints="1" noAdjustHandles="1" noChangeArrowheads="1" noChangeShapeType="1" noTextEdit="1"/>
              </p:cNvSpPr>
              <p:nvPr>
                <p:ph idx="1"/>
              </p:nvPr>
            </p:nvSpPr>
            <p:spPr>
              <a:blipFill>
                <a:blip r:embed="rId2"/>
                <a:stretch>
                  <a:fillRect l="-925" t="-11710"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CE07676-663B-8FA3-5AE7-A9FCB8A73536}"/>
                  </a:ext>
                </a:extLst>
              </p:cNvPr>
              <p:cNvSpPr txBox="1"/>
              <p:nvPr/>
            </p:nvSpPr>
            <p:spPr>
              <a:xfrm>
                <a:off x="5334000" y="5513457"/>
                <a:ext cx="5181600" cy="707886"/>
              </a:xfrm>
              <a:prstGeom prst="rect">
                <a:avLst/>
              </a:prstGeom>
              <a:noFill/>
            </p:spPr>
            <p:txBody>
              <a:bodyPr wrap="square" rtlCol="0">
                <a:spAutoFit/>
              </a:bodyPr>
              <a:lstStyle/>
              <a:p>
                <a:r>
                  <a:rPr kumimoji="1" lang="en-US" altLang="zh-CN" sz="2000" dirty="0">
                    <a:solidFill>
                      <a:schemeClr val="accent3"/>
                    </a:solidFill>
                  </a:rPr>
                  <a:t>Jessen</a:t>
                </a:r>
                <a:r>
                  <a:rPr kumimoji="1" lang="zh-CN" altLang="en-US" sz="2000" dirty="0">
                    <a:solidFill>
                      <a:schemeClr val="accent3"/>
                    </a:solidFill>
                  </a:rPr>
                  <a:t>不等式，</a:t>
                </a:r>
                <a:r>
                  <a:rPr kumimoji="1" lang="en-US" altLang="zh-CN" sz="2000" dirty="0">
                    <a:solidFill>
                      <a:schemeClr val="accent3"/>
                    </a:solidFill>
                  </a:rPr>
                  <a:t>ln(E[X])</a:t>
                </a:r>
                <a:r>
                  <a:rPr lang="en-US" altLang="zh-CN" sz="2000" b="0" dirty="0">
                    <a:solidFill>
                      <a:schemeClr val="accent3"/>
                    </a:solidFill>
                    <a:ea typeface="Cambria Math" panose="02040503050406030204" pitchFamily="18" charset="0"/>
                  </a:rPr>
                  <a:t> </a:t>
                </a:r>
                <a14:m>
                  <m:oMath xmlns:m="http://schemas.openxmlformats.org/officeDocument/2006/math">
                    <m:r>
                      <m:rPr>
                        <m:aln/>
                      </m:rPr>
                      <a:rPr lang="en-US" altLang="zh-CN" sz="2000" b="0" i="1" smtClean="0">
                        <a:solidFill>
                          <a:schemeClr val="accent3"/>
                        </a:solidFill>
                        <a:latin typeface="Cambria Math" panose="02040503050406030204" pitchFamily="18" charset="0"/>
                        <a:ea typeface="Cambria Math" panose="02040503050406030204" pitchFamily="18" charset="0"/>
                      </a:rPr>
                      <m:t>≥</m:t>
                    </m:r>
                  </m:oMath>
                </a14:m>
                <a:r>
                  <a:rPr kumimoji="1" lang="en-US" altLang="zh-CN" sz="2000" dirty="0">
                    <a:solidFill>
                      <a:schemeClr val="accent3"/>
                    </a:solidFill>
                  </a:rPr>
                  <a:t>E[ln(x)]</a:t>
                </a:r>
              </a:p>
              <a:p>
                <a:r>
                  <a:rPr kumimoji="1" lang="zh-CN" altLang="en-US" sz="2000" dirty="0">
                    <a:solidFill>
                      <a:schemeClr val="accent3"/>
                    </a:solidFill>
                  </a:rPr>
                  <a:t>确定了一个下界，在何时下届与原式相等？</a:t>
                </a:r>
              </a:p>
            </p:txBody>
          </p:sp>
        </mc:Choice>
        <mc:Fallback xmlns="">
          <p:sp>
            <p:nvSpPr>
              <p:cNvPr id="4" name="文本框 3">
                <a:extLst>
                  <a:ext uri="{FF2B5EF4-FFF2-40B4-BE49-F238E27FC236}">
                    <a16:creationId xmlns:a16="http://schemas.microsoft.com/office/drawing/2014/main" id="{8CE07676-663B-8FA3-5AE7-A9FCB8A73536}"/>
                  </a:ext>
                </a:extLst>
              </p:cNvPr>
              <p:cNvSpPr txBox="1">
                <a:spLocks noRot="1" noChangeAspect="1" noMove="1" noResize="1" noEditPoints="1" noAdjustHandles="1" noChangeArrowheads="1" noChangeShapeType="1" noTextEdit="1"/>
              </p:cNvSpPr>
              <p:nvPr/>
            </p:nvSpPr>
            <p:spPr>
              <a:xfrm>
                <a:off x="5334000" y="5513457"/>
                <a:ext cx="5181600" cy="707886"/>
              </a:xfrm>
              <a:prstGeom prst="rect">
                <a:avLst/>
              </a:prstGeom>
              <a:blipFill>
                <a:blip r:embed="rId3"/>
                <a:stretch>
                  <a:fillRect l="-1222" t="-5172" b="-103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7742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4E3C1-CD4B-1ADB-2D8A-BC56A1AA5135}"/>
              </a:ext>
            </a:extLst>
          </p:cNvPr>
          <p:cNvSpPr>
            <a:spLocks noGrp="1"/>
          </p:cNvSpPr>
          <p:nvPr>
            <p:ph type="title"/>
          </p:nvPr>
        </p:nvSpPr>
        <p:spPr/>
        <p:txBody>
          <a:bodyPr/>
          <a:lstStyle/>
          <a:p>
            <a:r>
              <a:rPr kumimoji="1" lang="en-US" altLang="zh-CN" sz="3200" dirty="0">
                <a:solidFill>
                  <a:schemeClr val="accent1">
                    <a:lumMod val="50000"/>
                  </a:schemeClr>
                </a:solidFill>
              </a:rPr>
              <a:t>Jessen</a:t>
            </a:r>
            <a:r>
              <a:rPr kumimoji="1" lang="en-US" altLang="zh-CN" dirty="0">
                <a:solidFill>
                  <a:schemeClr val="accent1">
                    <a:lumMod val="50000"/>
                  </a:schemeClr>
                </a:solidFill>
              </a:rPr>
              <a:t> </a:t>
            </a:r>
            <a:r>
              <a:rPr kumimoji="1" lang="en" altLang="zh-CN" dirty="0">
                <a:solidFill>
                  <a:srgbClr val="333333"/>
                </a:solidFill>
                <a:latin typeface="Arial" panose="020B0604020202020204" pitchFamily="34" charset="0"/>
              </a:rPr>
              <a:t>I</a:t>
            </a:r>
            <a:r>
              <a:rPr lang="en" altLang="zh-CN" b="0" i="0" dirty="0">
                <a:solidFill>
                  <a:srgbClr val="333333"/>
                </a:solidFill>
                <a:effectLst/>
                <a:latin typeface="Arial" panose="020B0604020202020204" pitchFamily="34" charset="0"/>
              </a:rPr>
              <a:t>nequality (Optional)</a:t>
            </a:r>
            <a:endParaRPr kumimoji="1" lang="zh-CN" altLang="en-US" dirty="0">
              <a:solidFill>
                <a:schemeClr val="accent1">
                  <a:lumMod val="50000"/>
                </a:schemeClr>
              </a:solidFill>
            </a:endParaRPr>
          </a:p>
        </p:txBody>
      </p:sp>
      <p:pic>
        <p:nvPicPr>
          <p:cNvPr id="4" name="内容占位符 3">
            <a:extLst>
              <a:ext uri="{FF2B5EF4-FFF2-40B4-BE49-F238E27FC236}">
                <a16:creationId xmlns:a16="http://schemas.microsoft.com/office/drawing/2014/main" id="{81A154AD-76B8-2259-FA86-D06CC6E23715}"/>
              </a:ext>
            </a:extLst>
          </p:cNvPr>
          <p:cNvPicPr>
            <a:picLocks noGrp="1" noChangeAspect="1"/>
          </p:cNvPicPr>
          <p:nvPr>
            <p:ph idx="1"/>
          </p:nvPr>
        </p:nvPicPr>
        <p:blipFill>
          <a:blip r:embed="rId2"/>
          <a:stretch>
            <a:fillRect/>
          </a:stretch>
        </p:blipFill>
        <p:spPr>
          <a:xfrm>
            <a:off x="2689358" y="990600"/>
            <a:ext cx="6813284" cy="5410200"/>
          </a:xfrm>
          <a:prstGeom prst="rect">
            <a:avLst/>
          </a:prstGeom>
        </p:spPr>
      </p:pic>
    </p:spTree>
    <p:extLst>
      <p:ext uri="{BB962C8B-B14F-4D97-AF65-F5344CB8AC3E}">
        <p14:creationId xmlns:p14="http://schemas.microsoft.com/office/powerpoint/2010/main" val="2225511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83A7D-7A09-4B27-93A1-7E2B67968E50}"/>
              </a:ext>
            </a:extLst>
          </p:cNvPr>
          <p:cNvSpPr>
            <a:spLocks noGrp="1"/>
          </p:cNvSpPr>
          <p:nvPr>
            <p:ph type="title"/>
          </p:nvPr>
        </p:nvSpPr>
        <p:spPr/>
        <p:txBody>
          <a:bodyPr/>
          <a:lstStyle/>
          <a:p>
            <a:r>
              <a:rPr lang="en-US" altLang="zh-CN" dirty="0"/>
              <a:t>Density Estimation</a:t>
            </a:r>
            <a:endParaRPr lang="zh-CN" altLang="en-US" dirty="0"/>
          </a:p>
        </p:txBody>
      </p:sp>
      <p:sp>
        <p:nvSpPr>
          <p:cNvPr id="3" name="内容占位符 2">
            <a:extLst>
              <a:ext uri="{FF2B5EF4-FFF2-40B4-BE49-F238E27FC236}">
                <a16:creationId xmlns:a16="http://schemas.microsoft.com/office/drawing/2014/main" id="{C4B6D067-6667-44FD-856E-656116081F0E}"/>
              </a:ext>
            </a:extLst>
          </p:cNvPr>
          <p:cNvSpPr>
            <a:spLocks noGrp="1"/>
          </p:cNvSpPr>
          <p:nvPr>
            <p:ph idx="1"/>
          </p:nvPr>
        </p:nvSpPr>
        <p:spPr/>
        <p:txBody>
          <a:bodyPr/>
          <a:lstStyle/>
          <a:p>
            <a:r>
              <a:rPr lang="en-US" altLang="zh-CN" dirty="0"/>
              <a:t>Parametric Density Estimation</a:t>
            </a:r>
          </a:p>
          <a:p>
            <a:pPr lvl="1"/>
            <a:r>
              <a:rPr lang="en" altLang="zh-CN" b="0" i="0" dirty="0">
                <a:solidFill>
                  <a:srgbClr val="333333"/>
                </a:solidFill>
                <a:effectLst/>
                <a:latin typeface="Arial" panose="020B0604020202020204" pitchFamily="34" charset="0"/>
              </a:rPr>
              <a:t>According to prior knowledge, it is assumed that random variables obey a certain distribution, and then the parameters of the distribution are estimated by training samples.</a:t>
            </a:r>
          </a:p>
          <a:p>
            <a:pPr lvl="1"/>
            <a:r>
              <a:rPr lang="en" altLang="zh-CN" b="0" i="0" dirty="0">
                <a:solidFill>
                  <a:srgbClr val="333333"/>
                </a:solidFill>
                <a:effectLst/>
                <a:latin typeface="Arial" panose="020B0604020202020204" pitchFamily="34" charset="0"/>
              </a:rPr>
              <a:t>Estimation method: Maximum </a:t>
            </a:r>
            <a:r>
              <a:rPr lang="en" altLang="zh-CN" dirty="0">
                <a:solidFill>
                  <a:srgbClr val="333333"/>
                </a:solidFill>
                <a:latin typeface="Arial" panose="020B0604020202020204" pitchFamily="34" charset="0"/>
              </a:rPr>
              <a:t>L</a:t>
            </a:r>
            <a:r>
              <a:rPr lang="en" altLang="zh-CN" b="0" i="0" dirty="0">
                <a:solidFill>
                  <a:srgbClr val="333333"/>
                </a:solidFill>
                <a:effectLst/>
                <a:latin typeface="Arial" panose="020B0604020202020204" pitchFamily="34" charset="0"/>
              </a:rPr>
              <a:t>ikelihood </a:t>
            </a:r>
            <a:r>
              <a:rPr lang="en" altLang="zh-CN" dirty="0">
                <a:solidFill>
                  <a:srgbClr val="333333"/>
                </a:solidFill>
                <a:latin typeface="Arial" panose="020B0604020202020204" pitchFamily="34" charset="0"/>
              </a:rPr>
              <a:t>E</a:t>
            </a:r>
            <a:r>
              <a:rPr lang="en" altLang="zh-CN" b="0" i="0" dirty="0">
                <a:solidFill>
                  <a:srgbClr val="333333"/>
                </a:solidFill>
                <a:effectLst/>
                <a:latin typeface="Arial" panose="020B0604020202020204" pitchFamily="34" charset="0"/>
              </a:rPr>
              <a:t>stimation (MLE) </a:t>
            </a:r>
            <a:endParaRPr lang="en-US" altLang="zh-CN" dirty="0"/>
          </a:p>
          <a:p>
            <a:pPr lvl="1"/>
            <a:endParaRPr lang="en-US" altLang="zh-CN" dirty="0"/>
          </a:p>
          <a:p>
            <a:pPr marL="0" indent="0">
              <a:buNone/>
            </a:pPr>
            <a:endParaRPr lang="en-US" altLang="zh-CN" dirty="0"/>
          </a:p>
          <a:p>
            <a:r>
              <a:rPr lang="en-US" altLang="zh-CN" dirty="0"/>
              <a:t>Nonparametric Density Estimation</a:t>
            </a:r>
          </a:p>
          <a:p>
            <a:pPr lvl="1"/>
            <a:r>
              <a:rPr lang="en" altLang="zh-CN" dirty="0">
                <a:solidFill>
                  <a:srgbClr val="333333"/>
                </a:solidFill>
                <a:latin typeface="Arial" panose="020B0604020202020204" pitchFamily="34" charset="0"/>
              </a:rPr>
              <a:t>W</a:t>
            </a:r>
            <a:r>
              <a:rPr lang="en" altLang="zh-CN" b="0" i="0" dirty="0">
                <a:solidFill>
                  <a:srgbClr val="333333"/>
                </a:solidFill>
                <a:effectLst/>
                <a:latin typeface="Arial" panose="020B0604020202020204" pitchFamily="34" charset="0"/>
              </a:rPr>
              <a:t>ithout assuming that the data obeys a certain distribution, PDF of data is approximated by dividing the sample space into different regions and estimating the probability of each region.</a:t>
            </a:r>
            <a:endParaRPr lang="zh-CN" altLang="en-US" dirty="0"/>
          </a:p>
        </p:txBody>
      </p:sp>
      <p:pic>
        <p:nvPicPr>
          <p:cNvPr id="4" name="图片 3">
            <a:extLst>
              <a:ext uri="{FF2B5EF4-FFF2-40B4-BE49-F238E27FC236}">
                <a16:creationId xmlns:a16="http://schemas.microsoft.com/office/drawing/2014/main" id="{C04462B9-0C51-27A9-42FB-5CC4638C29B6}"/>
              </a:ext>
            </a:extLst>
          </p:cNvPr>
          <p:cNvPicPr>
            <a:picLocks noChangeAspect="1"/>
          </p:cNvPicPr>
          <p:nvPr/>
        </p:nvPicPr>
        <p:blipFill>
          <a:blip r:embed="rId3"/>
          <a:stretch>
            <a:fillRect/>
          </a:stretch>
        </p:blipFill>
        <p:spPr>
          <a:xfrm>
            <a:off x="1752600" y="3352800"/>
            <a:ext cx="3505200" cy="850900"/>
          </a:xfrm>
          <a:prstGeom prst="rect">
            <a:avLst/>
          </a:prstGeom>
        </p:spPr>
      </p:pic>
      <p:pic>
        <p:nvPicPr>
          <p:cNvPr id="6" name="图片 5">
            <a:extLst>
              <a:ext uri="{FF2B5EF4-FFF2-40B4-BE49-F238E27FC236}">
                <a16:creationId xmlns:a16="http://schemas.microsoft.com/office/drawing/2014/main" id="{EF402C17-A4BE-D54C-FB3B-1EE896E523EA}"/>
              </a:ext>
            </a:extLst>
          </p:cNvPr>
          <p:cNvPicPr>
            <a:picLocks noChangeAspect="1"/>
          </p:cNvPicPr>
          <p:nvPr/>
        </p:nvPicPr>
        <p:blipFill>
          <a:blip r:embed="rId4"/>
          <a:stretch>
            <a:fillRect/>
          </a:stretch>
        </p:blipFill>
        <p:spPr>
          <a:xfrm>
            <a:off x="5791200" y="3429000"/>
            <a:ext cx="3657600" cy="800100"/>
          </a:xfrm>
          <a:prstGeom prst="rect">
            <a:avLst/>
          </a:prstGeom>
        </p:spPr>
      </p:pic>
    </p:spTree>
    <p:extLst>
      <p:ext uri="{BB962C8B-B14F-4D97-AF65-F5344CB8AC3E}">
        <p14:creationId xmlns:p14="http://schemas.microsoft.com/office/powerpoint/2010/main" val="3064940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EA52F-BC3A-0312-5A3F-E1192BB824C9}"/>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Looking for the Tightest Lower Bound (Optional)</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ECAD75-4C49-7E73-F701-A00D912C19E2}"/>
                  </a:ext>
                </a:extLst>
              </p:cNvPr>
              <p:cNvSpPr>
                <a:spLocks noGrp="1"/>
              </p:cNvSpPr>
              <p:nvPr>
                <p:ph idx="1"/>
              </p:nvPr>
            </p:nvSpPr>
            <p:spPr/>
            <p:txBody>
              <a:bodyPr/>
              <a:lstStyle/>
              <a:p>
                <a:r>
                  <a:rPr kumimoji="1" lang="zh-CN" altLang="en-US" dirty="0"/>
                  <a:t>为使等号成立，我们有</a:t>
                </a:r>
                <a:endParaRPr kumimoji="1" lang="en-US" altLang="zh-CN" dirty="0"/>
              </a:p>
              <a:p>
                <a:pPr marL="0" indent="0">
                  <a:buNone/>
                </a:pPr>
                <a14:m>
                  <m:oMathPara xmlns:m="http://schemas.openxmlformats.org/officeDocument/2006/math">
                    <m:oMathParaPr>
                      <m:jc m:val="centerGroup"/>
                    </m:oMathParaPr>
                    <m:oMath xmlns:m="http://schemas.openxmlformats.org/officeDocument/2006/math">
                      <m:f>
                        <m:fPr>
                          <m:ctrlPr>
                            <a:rPr kumimoji="1" lang="en-US" altLang="zh-CN" sz="2800" b="0" i="1" smtClean="0">
                              <a:solidFill>
                                <a:schemeClr val="accent1">
                                  <a:lumMod val="50000"/>
                                </a:schemeClr>
                              </a:solidFill>
                              <a:latin typeface="Cambria Math" panose="02040503050406030204" pitchFamily="18" charset="0"/>
                            </a:rPr>
                          </m:ctrlPr>
                        </m:fPr>
                        <m:num>
                          <m:r>
                            <a:rPr kumimoji="1" lang="en-US" altLang="zh-CN" sz="2800" i="1">
                              <a:solidFill>
                                <a:schemeClr val="accent1">
                                  <a:lumMod val="50000"/>
                                </a:schemeClr>
                              </a:solidFill>
                              <a:latin typeface="Cambria Math" panose="02040503050406030204" pitchFamily="18" charset="0"/>
                            </a:rPr>
                            <m:t>𝑝</m:t>
                          </m:r>
                          <m:r>
                            <a:rPr kumimoji="1" lang="en-US" altLang="zh-CN" sz="2800" i="1">
                              <a:solidFill>
                                <a:schemeClr val="accent1">
                                  <a:lumMod val="50000"/>
                                </a:schemeClr>
                              </a:solidFill>
                              <a:latin typeface="Cambria Math" panose="02040503050406030204" pitchFamily="18" charset="0"/>
                            </a:rPr>
                            <m:t>(</m:t>
                          </m:r>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𝑥</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𝑧</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r>
                            <a:rPr kumimoji="1" lang="en-US" altLang="zh-CN" sz="2800" i="1">
                              <a:solidFill>
                                <a:schemeClr val="accent1">
                                  <a:lumMod val="50000"/>
                                </a:schemeClr>
                              </a:solidFill>
                              <a:latin typeface="Cambria Math" panose="02040503050406030204" pitchFamily="18" charset="0"/>
                            </a:rPr>
                            <m:t>𝜃</m:t>
                          </m:r>
                          <m:r>
                            <a:rPr kumimoji="1" lang="en-US" altLang="zh-CN" sz="2800" i="1">
                              <a:solidFill>
                                <a:schemeClr val="accent1">
                                  <a:lumMod val="50000"/>
                                </a:schemeClr>
                              </a:solidFill>
                              <a:latin typeface="Cambria Math" panose="02040503050406030204" pitchFamily="18" charset="0"/>
                            </a:rPr>
                            <m:t>)</m:t>
                          </m:r>
                        </m:num>
                        <m:den>
                          <m:sSub>
                            <m:sSubPr>
                              <m:ctrlPr>
                                <a:rPr kumimoji="1" lang="en-US" altLang="zh-CN" sz="2800" b="0" i="1" smtClean="0">
                                  <a:solidFill>
                                    <a:schemeClr val="accent1">
                                      <a:lumMod val="50000"/>
                                    </a:schemeClr>
                                  </a:solidFill>
                                  <a:latin typeface="Cambria Math" panose="02040503050406030204" pitchFamily="18" charset="0"/>
                                </a:rPr>
                              </m:ctrlPr>
                            </m:sSubPr>
                            <m:e>
                              <m:r>
                                <a:rPr kumimoji="1" lang="en-US" altLang="zh-CN" sz="2800" b="0" i="1" smtClean="0">
                                  <a:solidFill>
                                    <a:schemeClr val="accent1">
                                      <a:lumMod val="50000"/>
                                    </a:schemeClr>
                                  </a:solidFill>
                                  <a:latin typeface="Cambria Math" panose="02040503050406030204" pitchFamily="18" charset="0"/>
                                </a:rPr>
                                <m:t>𝑞</m:t>
                              </m:r>
                            </m:e>
                            <m:sub>
                              <m:r>
                                <a:rPr kumimoji="1" lang="en-US" altLang="zh-CN" sz="2800" b="0" i="1" smtClean="0">
                                  <a:solidFill>
                                    <a:schemeClr val="accent1">
                                      <a:lumMod val="50000"/>
                                    </a:schemeClr>
                                  </a:solidFill>
                                  <a:latin typeface="Cambria Math" panose="02040503050406030204" pitchFamily="18" charset="0"/>
                                </a:rPr>
                                <m:t>𝑖</m:t>
                              </m:r>
                            </m:sub>
                          </m:sSub>
                          <m:r>
                            <a:rPr kumimoji="1" lang="en-US" altLang="zh-CN" sz="2800" b="0" i="1" smtClean="0">
                              <a:solidFill>
                                <a:schemeClr val="accent1">
                                  <a:lumMod val="50000"/>
                                </a:schemeClr>
                              </a:solidFill>
                              <a:latin typeface="Cambria Math" panose="02040503050406030204" pitchFamily="18" charset="0"/>
                            </a:rPr>
                            <m:t>(</m:t>
                          </m:r>
                          <m:sSub>
                            <m:sSubPr>
                              <m:ctrlPr>
                                <a:rPr kumimoji="1" lang="en-US" altLang="zh-CN" sz="2800" b="0" i="1" smtClean="0">
                                  <a:solidFill>
                                    <a:schemeClr val="accent1">
                                      <a:lumMod val="50000"/>
                                    </a:schemeClr>
                                  </a:solidFill>
                                  <a:latin typeface="Cambria Math" panose="02040503050406030204" pitchFamily="18" charset="0"/>
                                </a:rPr>
                              </m:ctrlPr>
                            </m:sSubPr>
                            <m:e>
                              <m:r>
                                <a:rPr kumimoji="1" lang="en-US" altLang="zh-CN" sz="2800" b="0" i="1" smtClean="0">
                                  <a:solidFill>
                                    <a:schemeClr val="accent1">
                                      <a:lumMod val="50000"/>
                                    </a:schemeClr>
                                  </a:solidFill>
                                  <a:latin typeface="Cambria Math" panose="02040503050406030204" pitchFamily="18" charset="0"/>
                                </a:rPr>
                                <m:t>𝑧</m:t>
                              </m:r>
                            </m:e>
                            <m:sub>
                              <m:r>
                                <a:rPr kumimoji="1" lang="en-US" altLang="zh-CN" sz="2800" b="0" i="1" smtClean="0">
                                  <a:solidFill>
                                    <a:schemeClr val="accent1">
                                      <a:lumMod val="50000"/>
                                    </a:schemeClr>
                                  </a:solidFill>
                                  <a:latin typeface="Cambria Math" panose="02040503050406030204" pitchFamily="18" charset="0"/>
                                </a:rPr>
                                <m:t>𝑖</m:t>
                              </m:r>
                            </m:sub>
                          </m:sSub>
                          <m:r>
                            <a:rPr kumimoji="1" lang="en-US" altLang="zh-CN" sz="2800" b="0" i="1" smtClean="0">
                              <a:solidFill>
                                <a:schemeClr val="accent1">
                                  <a:lumMod val="50000"/>
                                </a:schemeClr>
                              </a:solidFill>
                              <a:latin typeface="Cambria Math" panose="02040503050406030204" pitchFamily="18" charset="0"/>
                            </a:rPr>
                            <m:t>)</m:t>
                          </m:r>
                        </m:den>
                      </m:f>
                      <m:r>
                        <a:rPr kumimoji="1" lang="en-US" altLang="zh-CN" sz="2800" b="0" i="1" smtClean="0">
                          <a:solidFill>
                            <a:schemeClr val="accent1">
                              <a:lumMod val="50000"/>
                            </a:schemeClr>
                          </a:solidFill>
                          <a:latin typeface="Cambria Math" panose="02040503050406030204" pitchFamily="18" charset="0"/>
                        </a:rPr>
                        <m:t>=</m:t>
                      </m:r>
                      <m:r>
                        <a:rPr kumimoji="1" lang="en-US" altLang="zh-CN" sz="2800" b="0" i="1" smtClean="0">
                          <a:solidFill>
                            <a:schemeClr val="accent1">
                              <a:lumMod val="50000"/>
                            </a:schemeClr>
                          </a:solidFill>
                          <a:latin typeface="Cambria Math" panose="02040503050406030204" pitchFamily="18" charset="0"/>
                        </a:rPr>
                        <m:t>𝑐</m:t>
                      </m:r>
                      <m:r>
                        <a:rPr kumimoji="1" lang="en-US" altLang="zh-CN" sz="2800" b="0" i="1" smtClean="0">
                          <a:solidFill>
                            <a:schemeClr val="accent1">
                              <a:lumMod val="50000"/>
                            </a:schemeClr>
                          </a:solidFill>
                          <a:latin typeface="Cambria Math" panose="02040503050406030204" pitchFamily="18" charset="0"/>
                        </a:rPr>
                        <m:t>, </m:t>
                      </m:r>
                      <m:nary>
                        <m:naryPr>
                          <m:chr m:val="∑"/>
                          <m:limLoc m:val="subSup"/>
                          <m:supHide m:val="on"/>
                          <m:ctrlPr>
                            <a:rPr kumimoji="1" lang="en-US" altLang="zh-CN" sz="2800" b="0" i="1" smtClean="0">
                              <a:solidFill>
                                <a:schemeClr val="accent1">
                                  <a:lumMod val="50000"/>
                                </a:schemeClr>
                              </a:solidFill>
                              <a:latin typeface="Cambria Math" panose="02040503050406030204" pitchFamily="18" charset="0"/>
                            </a:rPr>
                          </m:ctrlPr>
                        </m:naryPr>
                        <m:sub>
                          <m:sSub>
                            <m:sSubPr>
                              <m:ctrlPr>
                                <a:rPr kumimoji="1" lang="en-US" altLang="zh-CN" sz="2800" b="0" i="1" smtClean="0">
                                  <a:solidFill>
                                    <a:schemeClr val="accent1">
                                      <a:lumMod val="50000"/>
                                    </a:schemeClr>
                                  </a:solidFill>
                                  <a:latin typeface="Cambria Math" panose="02040503050406030204" pitchFamily="18" charset="0"/>
                                </a:rPr>
                              </m:ctrlPr>
                            </m:sSubPr>
                            <m:e>
                              <m:r>
                                <m:rPr>
                                  <m:brk m:alnAt="9"/>
                                </m:rPr>
                                <a:rPr kumimoji="1" lang="en-US" altLang="zh-CN" sz="2800" b="0" i="1" smtClean="0">
                                  <a:solidFill>
                                    <a:schemeClr val="accent1">
                                      <a:lumMod val="50000"/>
                                    </a:schemeClr>
                                  </a:solidFill>
                                  <a:latin typeface="Cambria Math" panose="02040503050406030204" pitchFamily="18" charset="0"/>
                                </a:rPr>
                                <m:t>𝑧</m:t>
                              </m:r>
                            </m:e>
                            <m:sub>
                              <m:r>
                                <m:rPr>
                                  <m:brk m:alnAt="9"/>
                                </m:rPr>
                                <a:rPr kumimoji="1" lang="en-US" altLang="zh-CN" sz="2800" b="0" i="1" smtClean="0">
                                  <a:solidFill>
                                    <a:schemeClr val="accent1">
                                      <a:lumMod val="50000"/>
                                    </a:schemeClr>
                                  </a:solidFill>
                                  <a:latin typeface="Cambria Math" panose="02040503050406030204" pitchFamily="18" charset="0"/>
                                </a:rPr>
                                <m:t>𝑖</m:t>
                              </m:r>
                            </m:sub>
                          </m:sSub>
                        </m:sub>
                        <m:sup/>
                        <m:e>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b="0" i="1" smtClean="0">
                                  <a:solidFill>
                                    <a:schemeClr val="accent1">
                                      <a:lumMod val="50000"/>
                                    </a:schemeClr>
                                  </a:solidFill>
                                  <a:latin typeface="Cambria Math" panose="02040503050406030204" pitchFamily="18" charset="0"/>
                                </a:rPr>
                                <m:t>𝑞</m:t>
                              </m:r>
                            </m:e>
                            <m:sub>
                              <m:r>
                                <a:rPr kumimoji="1" lang="en-US" altLang="zh-CN" sz="2800" i="1">
                                  <a:solidFill>
                                    <a:schemeClr val="accent1">
                                      <a:lumMod val="50000"/>
                                    </a:schemeClr>
                                  </a:solidFill>
                                  <a:latin typeface="Cambria Math" panose="02040503050406030204" pitchFamily="18" charset="0"/>
                                </a:rPr>
                                <m:t>𝑖</m:t>
                              </m:r>
                            </m:sub>
                          </m:sSub>
                          <m:d>
                            <m:dPr>
                              <m:ctrlPr>
                                <a:rPr kumimoji="1" lang="en-US" altLang="zh-CN" sz="2800" i="1">
                                  <a:solidFill>
                                    <a:schemeClr val="accent1">
                                      <a:lumMod val="50000"/>
                                    </a:schemeClr>
                                  </a:solidFill>
                                  <a:latin typeface="Cambria Math" panose="02040503050406030204" pitchFamily="18" charset="0"/>
                                </a:rPr>
                              </m:ctrlPr>
                            </m:dPr>
                            <m:e>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𝑧</m:t>
                                  </m:r>
                                </m:e>
                                <m:sub>
                                  <m:r>
                                    <a:rPr kumimoji="1" lang="en-US" altLang="zh-CN" sz="2800" i="1">
                                      <a:solidFill>
                                        <a:schemeClr val="accent1">
                                          <a:lumMod val="50000"/>
                                        </a:schemeClr>
                                      </a:solidFill>
                                      <a:latin typeface="Cambria Math" panose="02040503050406030204" pitchFamily="18" charset="0"/>
                                    </a:rPr>
                                    <m:t>𝑖</m:t>
                                  </m:r>
                                </m:sub>
                              </m:sSub>
                            </m:e>
                          </m:d>
                        </m:e>
                      </m:nary>
                      <m:r>
                        <a:rPr kumimoji="1" lang="en-US" altLang="zh-CN" sz="2800" b="0" i="1" smtClean="0">
                          <a:solidFill>
                            <a:schemeClr val="accent1">
                              <a:lumMod val="50000"/>
                            </a:schemeClr>
                          </a:solidFill>
                          <a:latin typeface="Cambria Math" panose="02040503050406030204" pitchFamily="18" charset="0"/>
                        </a:rPr>
                        <m:t>=1→</m:t>
                      </m:r>
                      <m:nary>
                        <m:naryPr>
                          <m:chr m:val="∑"/>
                          <m:limLoc m:val="subSup"/>
                          <m:supHide m:val="on"/>
                          <m:ctrlPr>
                            <a:rPr kumimoji="1" lang="en-US" altLang="zh-CN" sz="2800" i="1">
                              <a:solidFill>
                                <a:schemeClr val="accent1">
                                  <a:lumMod val="50000"/>
                                </a:schemeClr>
                              </a:solidFill>
                              <a:latin typeface="Cambria Math" panose="02040503050406030204" pitchFamily="18" charset="0"/>
                            </a:rPr>
                          </m:ctrlPr>
                        </m:naryPr>
                        <m:sub>
                          <m:sSub>
                            <m:sSubPr>
                              <m:ctrlPr>
                                <a:rPr kumimoji="1" lang="en-US" altLang="zh-CN" sz="2800" i="1">
                                  <a:solidFill>
                                    <a:schemeClr val="accent1">
                                      <a:lumMod val="50000"/>
                                    </a:schemeClr>
                                  </a:solidFill>
                                  <a:latin typeface="Cambria Math" panose="02040503050406030204" pitchFamily="18" charset="0"/>
                                </a:rPr>
                              </m:ctrlPr>
                            </m:sSubPr>
                            <m:e>
                              <m:r>
                                <m:rPr>
                                  <m:brk m:alnAt="9"/>
                                </m:rPr>
                                <a:rPr kumimoji="1" lang="en-US" altLang="zh-CN" sz="2800" i="1">
                                  <a:solidFill>
                                    <a:schemeClr val="accent1">
                                      <a:lumMod val="50000"/>
                                    </a:schemeClr>
                                  </a:solidFill>
                                  <a:latin typeface="Cambria Math" panose="02040503050406030204" pitchFamily="18" charset="0"/>
                                </a:rPr>
                                <m:t>𝑧</m:t>
                              </m:r>
                            </m:e>
                            <m:sub>
                              <m:r>
                                <m:rPr>
                                  <m:brk m:alnAt="9"/>
                                </m:rPr>
                                <a:rPr kumimoji="1" lang="en-US" altLang="zh-CN" sz="2800" i="1">
                                  <a:solidFill>
                                    <a:schemeClr val="accent1">
                                      <a:lumMod val="50000"/>
                                    </a:schemeClr>
                                  </a:solidFill>
                                  <a:latin typeface="Cambria Math" panose="02040503050406030204" pitchFamily="18" charset="0"/>
                                </a:rPr>
                                <m:t>𝑖</m:t>
                              </m:r>
                            </m:sub>
                          </m:sSub>
                        </m:sub>
                        <m:sup/>
                        <m:e>
                          <m:f>
                            <m:fPr>
                              <m:ctrlPr>
                                <a:rPr kumimoji="1" lang="en-US" altLang="zh-CN" sz="2800" i="1">
                                  <a:solidFill>
                                    <a:schemeClr val="accent1">
                                      <a:lumMod val="50000"/>
                                    </a:schemeClr>
                                  </a:solidFill>
                                  <a:latin typeface="Cambria Math" panose="02040503050406030204" pitchFamily="18" charset="0"/>
                                </a:rPr>
                              </m:ctrlPr>
                            </m:fPr>
                            <m:num>
                              <m:r>
                                <a:rPr kumimoji="1" lang="en-US" altLang="zh-CN" sz="2800" i="1">
                                  <a:solidFill>
                                    <a:schemeClr val="accent1">
                                      <a:lumMod val="50000"/>
                                    </a:schemeClr>
                                  </a:solidFill>
                                  <a:latin typeface="Cambria Math" panose="02040503050406030204" pitchFamily="18" charset="0"/>
                                </a:rPr>
                                <m:t>𝑝</m:t>
                              </m:r>
                              <m:r>
                                <a:rPr kumimoji="1" lang="en-US" altLang="zh-CN" sz="2800" i="1">
                                  <a:solidFill>
                                    <a:schemeClr val="accent1">
                                      <a:lumMod val="50000"/>
                                    </a:schemeClr>
                                  </a:solidFill>
                                  <a:latin typeface="Cambria Math" panose="02040503050406030204" pitchFamily="18" charset="0"/>
                                </a:rPr>
                                <m:t>(</m:t>
                              </m:r>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𝑥</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𝑧</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r>
                                <a:rPr kumimoji="1" lang="en-US" altLang="zh-CN" sz="2800" i="1">
                                  <a:solidFill>
                                    <a:schemeClr val="accent1">
                                      <a:lumMod val="50000"/>
                                    </a:schemeClr>
                                  </a:solidFill>
                                  <a:latin typeface="Cambria Math" panose="02040503050406030204" pitchFamily="18" charset="0"/>
                                </a:rPr>
                                <m:t>𝜃</m:t>
                              </m:r>
                              <m:r>
                                <a:rPr kumimoji="1" lang="en-US" altLang="zh-CN" sz="2800" i="1">
                                  <a:solidFill>
                                    <a:schemeClr val="accent1">
                                      <a:lumMod val="50000"/>
                                    </a:schemeClr>
                                  </a:solidFill>
                                  <a:latin typeface="Cambria Math" panose="02040503050406030204" pitchFamily="18" charset="0"/>
                                </a:rPr>
                                <m:t>)</m:t>
                              </m:r>
                            </m:num>
                            <m:den>
                              <m:r>
                                <a:rPr kumimoji="1" lang="en-US" altLang="zh-CN" sz="2800" i="1">
                                  <a:solidFill>
                                    <a:schemeClr val="accent1">
                                      <a:lumMod val="50000"/>
                                    </a:schemeClr>
                                  </a:solidFill>
                                  <a:latin typeface="Cambria Math" panose="02040503050406030204" pitchFamily="18" charset="0"/>
                                </a:rPr>
                                <m:t>𝑐</m:t>
                              </m:r>
                            </m:den>
                          </m:f>
                        </m:e>
                      </m:nary>
                      <m:r>
                        <a:rPr kumimoji="1" lang="en-US" altLang="zh-CN" sz="2800" i="1">
                          <a:solidFill>
                            <a:schemeClr val="accent1">
                              <a:lumMod val="50000"/>
                            </a:schemeClr>
                          </a:solidFill>
                          <a:latin typeface="Cambria Math" panose="02040503050406030204" pitchFamily="18" charset="0"/>
                        </a:rPr>
                        <m:t>=1</m:t>
                      </m:r>
                    </m:oMath>
                  </m:oMathPara>
                </a14:m>
                <a:endParaRPr kumimoji="1" lang="en-US" altLang="zh-CN" sz="2800" dirty="0"/>
              </a:p>
              <a:p>
                <a:pPr marL="0" indent="0">
                  <a:buNone/>
                </a:pPr>
                <a14:m>
                  <m:oMathPara xmlns:m="http://schemas.openxmlformats.org/officeDocument/2006/math">
                    <m:oMathParaPr>
                      <m:jc m:val="centerGroup"/>
                    </m:oMathParaPr>
                    <m:oMath xmlns:m="http://schemas.openxmlformats.org/officeDocument/2006/math">
                      <m:nary>
                        <m:naryPr>
                          <m:chr m:val="∑"/>
                          <m:limLoc m:val="subSup"/>
                          <m:supHide m:val="on"/>
                          <m:ctrlPr>
                            <a:rPr kumimoji="1" lang="en-US" altLang="zh-CN" sz="2800" i="1">
                              <a:solidFill>
                                <a:schemeClr val="accent1">
                                  <a:lumMod val="50000"/>
                                </a:schemeClr>
                              </a:solidFill>
                              <a:latin typeface="Cambria Math" panose="02040503050406030204" pitchFamily="18" charset="0"/>
                            </a:rPr>
                          </m:ctrlPr>
                        </m:naryPr>
                        <m:sub>
                          <m:sSub>
                            <m:sSubPr>
                              <m:ctrlPr>
                                <a:rPr kumimoji="1" lang="en-US" altLang="zh-CN" sz="2800" i="1">
                                  <a:solidFill>
                                    <a:schemeClr val="accent1">
                                      <a:lumMod val="50000"/>
                                    </a:schemeClr>
                                  </a:solidFill>
                                  <a:latin typeface="Cambria Math" panose="02040503050406030204" pitchFamily="18" charset="0"/>
                                </a:rPr>
                              </m:ctrlPr>
                            </m:sSubPr>
                            <m:e>
                              <m:r>
                                <m:rPr>
                                  <m:brk m:alnAt="9"/>
                                </m:rPr>
                                <a:rPr kumimoji="1" lang="en-US" altLang="zh-CN" sz="2800" i="1">
                                  <a:solidFill>
                                    <a:schemeClr val="accent1">
                                      <a:lumMod val="50000"/>
                                    </a:schemeClr>
                                  </a:solidFill>
                                  <a:latin typeface="Cambria Math" panose="02040503050406030204" pitchFamily="18" charset="0"/>
                                </a:rPr>
                                <m:t>𝑧</m:t>
                              </m:r>
                            </m:e>
                            <m:sub>
                              <m:r>
                                <m:rPr>
                                  <m:brk m:alnAt="9"/>
                                </m:rPr>
                                <a:rPr kumimoji="1" lang="en-US" altLang="zh-CN" sz="2800" i="1">
                                  <a:solidFill>
                                    <a:schemeClr val="accent1">
                                      <a:lumMod val="50000"/>
                                    </a:schemeClr>
                                  </a:solidFill>
                                  <a:latin typeface="Cambria Math" panose="02040503050406030204" pitchFamily="18" charset="0"/>
                                </a:rPr>
                                <m:t>𝑖</m:t>
                              </m:r>
                            </m:sub>
                          </m:sSub>
                        </m:sub>
                        <m:sup/>
                        <m:e>
                          <m:r>
                            <a:rPr kumimoji="1" lang="en-US" altLang="zh-CN" sz="2800" b="0" i="1" smtClean="0">
                              <a:solidFill>
                                <a:schemeClr val="accent1">
                                  <a:lumMod val="50000"/>
                                </a:schemeClr>
                              </a:solidFill>
                              <a:latin typeface="Cambria Math" panose="02040503050406030204" pitchFamily="18" charset="0"/>
                            </a:rPr>
                            <m:t>𝑝</m:t>
                          </m:r>
                          <m:d>
                            <m:dPr>
                              <m:ctrlPr>
                                <a:rPr kumimoji="1" lang="en-US" altLang="zh-CN" sz="2800" b="0" i="1" smtClean="0">
                                  <a:solidFill>
                                    <a:schemeClr val="accent1">
                                      <a:lumMod val="50000"/>
                                    </a:schemeClr>
                                  </a:solidFill>
                                  <a:latin typeface="Cambria Math" panose="02040503050406030204" pitchFamily="18" charset="0"/>
                                </a:rPr>
                              </m:ctrlPr>
                            </m:dPr>
                            <m:e>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𝑥</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𝑧</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r>
                                <a:rPr kumimoji="1" lang="en-US" altLang="zh-CN" sz="2800" i="1">
                                  <a:solidFill>
                                    <a:schemeClr val="accent1">
                                      <a:lumMod val="50000"/>
                                    </a:schemeClr>
                                  </a:solidFill>
                                  <a:latin typeface="Cambria Math" panose="02040503050406030204" pitchFamily="18" charset="0"/>
                                </a:rPr>
                                <m:t>𝜃</m:t>
                              </m:r>
                            </m:e>
                          </m:d>
                        </m:e>
                      </m:nary>
                      <m:r>
                        <a:rPr kumimoji="1" lang="en-US" altLang="zh-CN" sz="2800" b="0" i="1" smtClean="0">
                          <a:solidFill>
                            <a:schemeClr val="accent1">
                              <a:lumMod val="50000"/>
                            </a:schemeClr>
                          </a:solidFill>
                          <a:latin typeface="Cambria Math" panose="02040503050406030204" pitchFamily="18" charset="0"/>
                        </a:rPr>
                        <m:t>=</m:t>
                      </m:r>
                      <m:r>
                        <a:rPr kumimoji="1" lang="en-US" altLang="zh-CN" sz="2800" b="0" i="1" smtClean="0">
                          <a:solidFill>
                            <a:schemeClr val="accent1">
                              <a:lumMod val="50000"/>
                            </a:schemeClr>
                          </a:solidFill>
                          <a:latin typeface="Cambria Math" panose="02040503050406030204" pitchFamily="18" charset="0"/>
                        </a:rPr>
                        <m:t>𝑐</m:t>
                      </m:r>
                    </m:oMath>
                  </m:oMathPara>
                </a14:m>
                <a:endParaRPr kumimoji="1" lang="en-US" altLang="zh-CN" sz="2800" i="1" dirty="0">
                  <a:solidFill>
                    <a:schemeClr val="accent1">
                      <a:lumMod val="50000"/>
                    </a:schemeClr>
                  </a:solidFill>
                  <a:latin typeface="Cambria Math" panose="02040503050406030204" pitchFamily="18" charset="0"/>
                </a:endParaRPr>
              </a:p>
              <a:p>
                <a:pPr marL="0" indent="0">
                  <a:buNone/>
                </a:pPr>
                <a:endParaRPr kumimoji="1" lang="en-US" altLang="zh-CN" sz="2800" i="1" dirty="0">
                  <a:solidFill>
                    <a:schemeClr val="accent1">
                      <a:lumMod val="50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chemeClr val="accent1">
                                  <a:lumMod val="50000"/>
                                </a:schemeClr>
                              </a:solidFill>
                              <a:latin typeface="Cambria Math" panose="02040503050406030204" pitchFamily="18" charset="0"/>
                            </a:rPr>
                          </m:ctrlPr>
                        </m:sSubPr>
                        <m:e>
                          <m:r>
                            <a:rPr kumimoji="1" lang="en-US" altLang="zh-CN" sz="2800" b="0" i="1" smtClean="0">
                              <a:solidFill>
                                <a:schemeClr val="accent1">
                                  <a:lumMod val="50000"/>
                                </a:schemeClr>
                              </a:solidFill>
                              <a:latin typeface="Cambria Math" panose="02040503050406030204" pitchFamily="18" charset="0"/>
                            </a:rPr>
                            <m:t>𝑞</m:t>
                          </m:r>
                        </m:e>
                        <m:sub>
                          <m:r>
                            <a:rPr kumimoji="1" lang="en-US" altLang="zh-CN" sz="2800" i="1">
                              <a:solidFill>
                                <a:schemeClr val="accent1">
                                  <a:lumMod val="50000"/>
                                </a:schemeClr>
                              </a:solidFill>
                              <a:latin typeface="Cambria Math" panose="02040503050406030204" pitchFamily="18" charset="0"/>
                            </a:rPr>
                            <m:t>𝑖</m:t>
                          </m:r>
                        </m:sub>
                      </m:sSub>
                      <m:d>
                        <m:dPr>
                          <m:ctrlPr>
                            <a:rPr kumimoji="1" lang="en-US" altLang="zh-CN" sz="2800" i="1">
                              <a:solidFill>
                                <a:schemeClr val="accent1">
                                  <a:lumMod val="50000"/>
                                </a:schemeClr>
                              </a:solidFill>
                              <a:latin typeface="Cambria Math" panose="02040503050406030204" pitchFamily="18" charset="0"/>
                            </a:rPr>
                          </m:ctrlPr>
                        </m:dPr>
                        <m:e>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𝑧</m:t>
                              </m:r>
                            </m:e>
                            <m:sub>
                              <m:r>
                                <a:rPr kumimoji="1" lang="en-US" altLang="zh-CN" sz="2800" i="1">
                                  <a:solidFill>
                                    <a:schemeClr val="accent1">
                                      <a:lumMod val="50000"/>
                                    </a:schemeClr>
                                  </a:solidFill>
                                  <a:latin typeface="Cambria Math" panose="02040503050406030204" pitchFamily="18" charset="0"/>
                                </a:rPr>
                                <m:t>𝑖</m:t>
                              </m:r>
                            </m:sub>
                          </m:sSub>
                        </m:e>
                      </m:d>
                      <m:r>
                        <m:rPr>
                          <m:aln/>
                        </m:rPr>
                        <a:rPr kumimoji="1" lang="en-US" altLang="zh-CN" sz="2800" b="0" i="1" smtClean="0">
                          <a:solidFill>
                            <a:schemeClr val="accent1">
                              <a:lumMod val="50000"/>
                            </a:schemeClr>
                          </a:solidFill>
                          <a:latin typeface="Cambria Math" panose="02040503050406030204" pitchFamily="18" charset="0"/>
                        </a:rPr>
                        <m:t>=</m:t>
                      </m:r>
                      <m:f>
                        <m:fPr>
                          <m:ctrlPr>
                            <a:rPr kumimoji="1" lang="en-US" altLang="zh-CN" sz="2800" b="0" i="1" smtClean="0">
                              <a:solidFill>
                                <a:schemeClr val="accent1">
                                  <a:lumMod val="50000"/>
                                </a:schemeClr>
                              </a:solidFill>
                              <a:latin typeface="Cambria Math" panose="02040503050406030204" pitchFamily="18" charset="0"/>
                            </a:rPr>
                          </m:ctrlPr>
                        </m:fPr>
                        <m:num>
                          <m:r>
                            <a:rPr kumimoji="1" lang="en-US" altLang="zh-CN" sz="2800" i="1">
                              <a:solidFill>
                                <a:schemeClr val="accent1">
                                  <a:lumMod val="50000"/>
                                </a:schemeClr>
                              </a:solidFill>
                              <a:latin typeface="Cambria Math" panose="02040503050406030204" pitchFamily="18" charset="0"/>
                            </a:rPr>
                            <m:t>𝑝</m:t>
                          </m:r>
                          <m:r>
                            <a:rPr kumimoji="1" lang="en-US" altLang="zh-CN" sz="2800" i="1">
                              <a:solidFill>
                                <a:schemeClr val="accent1">
                                  <a:lumMod val="50000"/>
                                </a:schemeClr>
                              </a:solidFill>
                              <a:latin typeface="Cambria Math" panose="02040503050406030204" pitchFamily="18" charset="0"/>
                            </a:rPr>
                            <m:t>(</m:t>
                          </m:r>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𝑥</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𝑧</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r>
                            <a:rPr kumimoji="1" lang="en-US" altLang="zh-CN" sz="2800" i="1">
                              <a:solidFill>
                                <a:schemeClr val="accent1">
                                  <a:lumMod val="50000"/>
                                </a:schemeClr>
                              </a:solidFill>
                              <a:latin typeface="Cambria Math" panose="02040503050406030204" pitchFamily="18" charset="0"/>
                            </a:rPr>
                            <m:t>𝜃</m:t>
                          </m:r>
                          <m:r>
                            <a:rPr kumimoji="1" lang="en-US" altLang="zh-CN" sz="2800" i="1">
                              <a:solidFill>
                                <a:schemeClr val="accent1">
                                  <a:lumMod val="50000"/>
                                </a:schemeClr>
                              </a:solidFill>
                              <a:latin typeface="Cambria Math" panose="02040503050406030204" pitchFamily="18" charset="0"/>
                            </a:rPr>
                            <m:t>)</m:t>
                          </m:r>
                        </m:num>
                        <m:den>
                          <m:nary>
                            <m:naryPr>
                              <m:chr m:val="∑"/>
                              <m:limLoc m:val="subSup"/>
                              <m:supHide m:val="on"/>
                              <m:ctrlPr>
                                <a:rPr kumimoji="1" lang="en-US" altLang="zh-CN" sz="2800" i="1">
                                  <a:solidFill>
                                    <a:schemeClr val="accent1">
                                      <a:lumMod val="50000"/>
                                    </a:schemeClr>
                                  </a:solidFill>
                                  <a:latin typeface="Cambria Math" panose="02040503050406030204" pitchFamily="18" charset="0"/>
                                </a:rPr>
                              </m:ctrlPr>
                            </m:naryPr>
                            <m:sub>
                              <m:sSub>
                                <m:sSubPr>
                                  <m:ctrlPr>
                                    <a:rPr kumimoji="1" lang="en-US" altLang="zh-CN" sz="2800" i="1">
                                      <a:solidFill>
                                        <a:schemeClr val="accent1">
                                          <a:lumMod val="50000"/>
                                        </a:schemeClr>
                                      </a:solidFill>
                                      <a:latin typeface="Cambria Math" panose="02040503050406030204" pitchFamily="18" charset="0"/>
                                    </a:rPr>
                                  </m:ctrlPr>
                                </m:sSubPr>
                                <m:e>
                                  <m:r>
                                    <m:rPr>
                                      <m:brk m:alnAt="9"/>
                                    </m:rPr>
                                    <a:rPr kumimoji="1" lang="en-US" altLang="zh-CN" sz="2800" i="1">
                                      <a:solidFill>
                                        <a:schemeClr val="accent1">
                                          <a:lumMod val="50000"/>
                                        </a:schemeClr>
                                      </a:solidFill>
                                      <a:latin typeface="Cambria Math" panose="02040503050406030204" pitchFamily="18" charset="0"/>
                                    </a:rPr>
                                    <m:t>𝑧</m:t>
                                  </m:r>
                                </m:e>
                                <m:sub>
                                  <m:r>
                                    <m:rPr>
                                      <m:brk m:alnAt="9"/>
                                    </m:rPr>
                                    <a:rPr kumimoji="1" lang="en-US" altLang="zh-CN" sz="2800" i="1">
                                      <a:solidFill>
                                        <a:schemeClr val="accent1">
                                          <a:lumMod val="50000"/>
                                        </a:schemeClr>
                                      </a:solidFill>
                                      <a:latin typeface="Cambria Math" panose="02040503050406030204" pitchFamily="18" charset="0"/>
                                    </a:rPr>
                                    <m:t>𝑖</m:t>
                                  </m:r>
                                </m:sub>
                              </m:sSub>
                            </m:sub>
                            <m:sup/>
                            <m:e>
                              <m:r>
                                <a:rPr kumimoji="1" lang="en-US" altLang="zh-CN" sz="2800" i="1">
                                  <a:solidFill>
                                    <a:schemeClr val="accent1">
                                      <a:lumMod val="50000"/>
                                    </a:schemeClr>
                                  </a:solidFill>
                                  <a:latin typeface="Cambria Math" panose="02040503050406030204" pitchFamily="18" charset="0"/>
                                </a:rPr>
                                <m:t>𝑝</m:t>
                              </m:r>
                              <m:r>
                                <a:rPr kumimoji="1" lang="en-US" altLang="zh-CN" sz="2800" i="1">
                                  <a:solidFill>
                                    <a:schemeClr val="accent1">
                                      <a:lumMod val="50000"/>
                                    </a:schemeClr>
                                  </a:solidFill>
                                  <a:latin typeface="Cambria Math" panose="02040503050406030204" pitchFamily="18" charset="0"/>
                                </a:rPr>
                                <m:t>(</m:t>
                              </m:r>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𝑥</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𝑧</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r>
                                <a:rPr kumimoji="1" lang="en-US" altLang="zh-CN" sz="2800" i="1">
                                  <a:solidFill>
                                    <a:schemeClr val="accent1">
                                      <a:lumMod val="50000"/>
                                    </a:schemeClr>
                                  </a:solidFill>
                                  <a:latin typeface="Cambria Math" panose="02040503050406030204" pitchFamily="18" charset="0"/>
                                </a:rPr>
                                <m:t>𝜃</m:t>
                              </m:r>
                              <m:r>
                                <a:rPr kumimoji="1" lang="en-US" altLang="zh-CN" sz="2800" i="1">
                                  <a:solidFill>
                                    <a:schemeClr val="accent1">
                                      <a:lumMod val="50000"/>
                                    </a:schemeClr>
                                  </a:solidFill>
                                  <a:latin typeface="Cambria Math" panose="02040503050406030204" pitchFamily="18" charset="0"/>
                                </a:rPr>
                                <m:t>)</m:t>
                              </m:r>
                            </m:e>
                          </m:nary>
                        </m:den>
                      </m:f>
                      <m:r>
                        <m:rPr>
                          <m:aln/>
                        </m:rPr>
                        <a:rPr kumimoji="1" lang="en-US" altLang="zh-CN" sz="2800" b="0" i="1" smtClean="0">
                          <a:solidFill>
                            <a:schemeClr val="accent1">
                              <a:lumMod val="50000"/>
                            </a:schemeClr>
                          </a:solidFill>
                          <a:latin typeface="Cambria Math" panose="02040503050406030204" pitchFamily="18" charset="0"/>
                        </a:rPr>
                        <m:t>=</m:t>
                      </m:r>
                      <m:f>
                        <m:fPr>
                          <m:ctrlPr>
                            <a:rPr kumimoji="1" lang="en-US" altLang="zh-CN" sz="2800" b="0" i="1" smtClean="0">
                              <a:solidFill>
                                <a:schemeClr val="accent1">
                                  <a:lumMod val="50000"/>
                                </a:schemeClr>
                              </a:solidFill>
                              <a:latin typeface="Cambria Math" panose="02040503050406030204" pitchFamily="18" charset="0"/>
                            </a:rPr>
                          </m:ctrlPr>
                        </m:fPr>
                        <m:num>
                          <m:r>
                            <a:rPr kumimoji="1" lang="en-US" altLang="zh-CN" sz="2800" i="1">
                              <a:solidFill>
                                <a:schemeClr val="accent1">
                                  <a:lumMod val="50000"/>
                                </a:schemeClr>
                              </a:solidFill>
                              <a:latin typeface="Cambria Math" panose="02040503050406030204" pitchFamily="18" charset="0"/>
                            </a:rPr>
                            <m:t>𝑝</m:t>
                          </m:r>
                          <m:r>
                            <a:rPr kumimoji="1" lang="en-US" altLang="zh-CN" sz="2800" i="1">
                              <a:solidFill>
                                <a:schemeClr val="accent1">
                                  <a:lumMod val="50000"/>
                                </a:schemeClr>
                              </a:solidFill>
                              <a:latin typeface="Cambria Math" panose="02040503050406030204" pitchFamily="18" charset="0"/>
                            </a:rPr>
                            <m:t>(</m:t>
                          </m:r>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𝑥</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𝑧</m:t>
                              </m:r>
                            </m:e>
                            <m:sub>
                              <m:r>
                                <a:rPr kumimoji="1" lang="en-US" altLang="zh-CN" sz="2800" i="1">
                                  <a:solidFill>
                                    <a:schemeClr val="accent1">
                                      <a:lumMod val="50000"/>
                                    </a:schemeClr>
                                  </a:solidFill>
                                  <a:latin typeface="Cambria Math" panose="02040503050406030204" pitchFamily="18" charset="0"/>
                                </a:rPr>
                                <m:t>𝑖</m:t>
                              </m:r>
                            </m:sub>
                          </m:sSub>
                          <m:r>
                            <a:rPr kumimoji="1" lang="en-US" altLang="zh-CN" sz="2800" i="1">
                              <a:solidFill>
                                <a:schemeClr val="accent1">
                                  <a:lumMod val="50000"/>
                                </a:schemeClr>
                              </a:solidFill>
                              <a:latin typeface="Cambria Math" panose="02040503050406030204" pitchFamily="18" charset="0"/>
                            </a:rPr>
                            <m:t>;</m:t>
                          </m:r>
                          <m:r>
                            <a:rPr kumimoji="1" lang="en-US" altLang="zh-CN" sz="2800" i="1">
                              <a:solidFill>
                                <a:schemeClr val="accent1">
                                  <a:lumMod val="50000"/>
                                </a:schemeClr>
                              </a:solidFill>
                              <a:latin typeface="Cambria Math" panose="02040503050406030204" pitchFamily="18" charset="0"/>
                            </a:rPr>
                            <m:t>𝜃</m:t>
                          </m:r>
                          <m:r>
                            <a:rPr kumimoji="1" lang="en-US" altLang="zh-CN" sz="2800" i="1">
                              <a:solidFill>
                                <a:schemeClr val="accent1">
                                  <a:lumMod val="50000"/>
                                </a:schemeClr>
                              </a:solidFill>
                              <a:latin typeface="Cambria Math" panose="02040503050406030204" pitchFamily="18" charset="0"/>
                            </a:rPr>
                            <m:t>)</m:t>
                          </m:r>
                        </m:num>
                        <m:den>
                          <m:r>
                            <a:rPr kumimoji="1" lang="en-US" altLang="zh-CN" sz="2800" b="0" i="1" smtClean="0">
                              <a:solidFill>
                                <a:schemeClr val="accent1">
                                  <a:lumMod val="50000"/>
                                </a:schemeClr>
                              </a:solidFill>
                              <a:latin typeface="Cambria Math" panose="02040503050406030204" pitchFamily="18" charset="0"/>
                            </a:rPr>
                            <m:t>𝑝</m:t>
                          </m:r>
                          <m:d>
                            <m:dPr>
                              <m:ctrlPr>
                                <a:rPr kumimoji="1" lang="en-US" altLang="zh-CN" sz="2800" b="0" i="1" smtClean="0">
                                  <a:solidFill>
                                    <a:schemeClr val="accent1">
                                      <a:lumMod val="50000"/>
                                    </a:schemeClr>
                                  </a:solidFill>
                                  <a:latin typeface="Cambria Math" panose="02040503050406030204" pitchFamily="18" charset="0"/>
                                </a:rPr>
                              </m:ctrlPr>
                            </m:dPr>
                            <m:e>
                              <m:sSub>
                                <m:sSubPr>
                                  <m:ctrlPr>
                                    <a:rPr kumimoji="1" lang="en-US" altLang="zh-CN" sz="2800" b="0" i="1" smtClean="0">
                                      <a:solidFill>
                                        <a:schemeClr val="accent1">
                                          <a:lumMod val="50000"/>
                                        </a:schemeClr>
                                      </a:solidFill>
                                      <a:latin typeface="Cambria Math" panose="02040503050406030204" pitchFamily="18" charset="0"/>
                                    </a:rPr>
                                  </m:ctrlPr>
                                </m:sSubPr>
                                <m:e>
                                  <m:r>
                                    <a:rPr kumimoji="1" lang="en-US" altLang="zh-CN" sz="2800" b="0" i="1" smtClean="0">
                                      <a:solidFill>
                                        <a:schemeClr val="accent1">
                                          <a:lumMod val="50000"/>
                                        </a:schemeClr>
                                      </a:solidFill>
                                      <a:latin typeface="Cambria Math" panose="02040503050406030204" pitchFamily="18" charset="0"/>
                                    </a:rPr>
                                    <m:t>𝑥</m:t>
                                  </m:r>
                                </m:e>
                                <m:sub>
                                  <m:r>
                                    <a:rPr kumimoji="1" lang="en-US" altLang="zh-CN" sz="2800" b="0" i="1" smtClean="0">
                                      <a:solidFill>
                                        <a:schemeClr val="accent1">
                                          <a:lumMod val="50000"/>
                                        </a:schemeClr>
                                      </a:solidFill>
                                      <a:latin typeface="Cambria Math" panose="02040503050406030204" pitchFamily="18" charset="0"/>
                                    </a:rPr>
                                    <m:t>𝑖</m:t>
                                  </m:r>
                                </m:sub>
                              </m:sSub>
                              <m:r>
                                <a:rPr kumimoji="1" lang="en-US" altLang="zh-CN" sz="2800" b="0" i="1" smtClean="0">
                                  <a:solidFill>
                                    <a:schemeClr val="accent1">
                                      <a:lumMod val="50000"/>
                                    </a:schemeClr>
                                  </a:solidFill>
                                  <a:latin typeface="Cambria Math" panose="02040503050406030204" pitchFamily="18" charset="0"/>
                                </a:rPr>
                                <m:t>;</m:t>
                              </m:r>
                              <m:r>
                                <a:rPr kumimoji="1" lang="en-US" altLang="zh-CN" sz="2800" b="0" i="1" smtClean="0">
                                  <a:solidFill>
                                    <a:schemeClr val="accent1">
                                      <a:lumMod val="50000"/>
                                    </a:schemeClr>
                                  </a:solidFill>
                                  <a:latin typeface="Cambria Math" panose="02040503050406030204" pitchFamily="18" charset="0"/>
                                </a:rPr>
                                <m:t>𝜃</m:t>
                              </m:r>
                            </m:e>
                          </m:d>
                        </m:den>
                      </m:f>
                      <m:r>
                        <a:rPr kumimoji="1" lang="en-US" altLang="zh-CN" sz="2800" b="0" i="1" smtClean="0">
                          <a:solidFill>
                            <a:schemeClr val="accent1">
                              <a:lumMod val="50000"/>
                            </a:schemeClr>
                          </a:solidFill>
                          <a:latin typeface="Cambria Math" panose="02040503050406030204" pitchFamily="18" charset="0"/>
                        </a:rPr>
                        <m:t>=</m:t>
                      </m:r>
                      <m:r>
                        <a:rPr kumimoji="1" lang="en-US" altLang="zh-CN" sz="2800" b="0" i="1" smtClean="0">
                          <a:solidFill>
                            <a:schemeClr val="accent1">
                              <a:lumMod val="50000"/>
                            </a:schemeClr>
                          </a:solidFill>
                          <a:latin typeface="Cambria Math" panose="02040503050406030204" pitchFamily="18" charset="0"/>
                        </a:rPr>
                        <m:t>𝑝</m:t>
                      </m:r>
                      <m:d>
                        <m:dPr>
                          <m:ctrlPr>
                            <a:rPr kumimoji="1" lang="en-US" altLang="zh-CN" sz="2800" b="0" i="1" smtClean="0">
                              <a:solidFill>
                                <a:schemeClr val="accent1">
                                  <a:lumMod val="50000"/>
                                </a:schemeClr>
                              </a:solidFill>
                              <a:latin typeface="Cambria Math" panose="02040503050406030204" pitchFamily="18" charset="0"/>
                            </a:rPr>
                          </m:ctrlPr>
                        </m:dPr>
                        <m:e>
                          <m:sSub>
                            <m:sSubPr>
                              <m:ctrlPr>
                                <a:rPr kumimoji="1" lang="en-US" altLang="zh-CN" sz="2800" b="0" i="1" smtClean="0">
                                  <a:solidFill>
                                    <a:schemeClr val="accent1">
                                      <a:lumMod val="50000"/>
                                    </a:schemeClr>
                                  </a:solidFill>
                                  <a:latin typeface="Cambria Math" panose="02040503050406030204" pitchFamily="18" charset="0"/>
                                </a:rPr>
                              </m:ctrlPr>
                            </m:sSubPr>
                            <m:e>
                              <m:r>
                                <a:rPr kumimoji="1" lang="en-US" altLang="zh-CN" sz="2800" b="0" i="1" smtClean="0">
                                  <a:solidFill>
                                    <a:schemeClr val="accent1">
                                      <a:lumMod val="50000"/>
                                    </a:schemeClr>
                                  </a:solidFill>
                                  <a:latin typeface="Cambria Math" panose="02040503050406030204" pitchFamily="18" charset="0"/>
                                </a:rPr>
                                <m:t>𝑧</m:t>
                              </m:r>
                            </m:e>
                            <m:sub>
                              <m:r>
                                <a:rPr kumimoji="1" lang="en-US" altLang="zh-CN" sz="2800" b="0" i="1" smtClean="0">
                                  <a:solidFill>
                                    <a:schemeClr val="accent1">
                                      <a:lumMod val="50000"/>
                                    </a:schemeClr>
                                  </a:solidFill>
                                  <a:latin typeface="Cambria Math" panose="02040503050406030204" pitchFamily="18" charset="0"/>
                                </a:rPr>
                                <m:t>𝑖</m:t>
                              </m:r>
                            </m:sub>
                          </m:sSub>
                        </m:e>
                        <m:e>
                          <m:sSub>
                            <m:sSubPr>
                              <m:ctrlPr>
                                <a:rPr kumimoji="1" lang="en-US" altLang="zh-CN" sz="2800" b="0" i="1" smtClean="0">
                                  <a:solidFill>
                                    <a:schemeClr val="accent1">
                                      <a:lumMod val="50000"/>
                                    </a:schemeClr>
                                  </a:solidFill>
                                  <a:latin typeface="Cambria Math" panose="02040503050406030204" pitchFamily="18" charset="0"/>
                                </a:rPr>
                              </m:ctrlPr>
                            </m:sSubPr>
                            <m:e>
                              <m:r>
                                <a:rPr kumimoji="1" lang="en-US" altLang="zh-CN" sz="2800" b="0" i="1" smtClean="0">
                                  <a:solidFill>
                                    <a:schemeClr val="accent1">
                                      <a:lumMod val="50000"/>
                                    </a:schemeClr>
                                  </a:solidFill>
                                  <a:latin typeface="Cambria Math" panose="02040503050406030204" pitchFamily="18" charset="0"/>
                                </a:rPr>
                                <m:t>𝑥</m:t>
                              </m:r>
                            </m:e>
                            <m:sub>
                              <m:r>
                                <a:rPr kumimoji="1" lang="en-US" altLang="zh-CN" sz="2800" b="0" i="1" smtClean="0">
                                  <a:solidFill>
                                    <a:schemeClr val="accent1">
                                      <a:lumMod val="50000"/>
                                    </a:schemeClr>
                                  </a:solidFill>
                                  <a:latin typeface="Cambria Math" panose="02040503050406030204" pitchFamily="18" charset="0"/>
                                </a:rPr>
                                <m:t>𝑖</m:t>
                              </m:r>
                            </m:sub>
                          </m:sSub>
                          <m:r>
                            <a:rPr kumimoji="1" lang="en-US" altLang="zh-CN" sz="2800" b="0" i="1" smtClean="0">
                              <a:solidFill>
                                <a:schemeClr val="accent1">
                                  <a:lumMod val="50000"/>
                                </a:schemeClr>
                              </a:solidFill>
                              <a:latin typeface="Cambria Math" panose="02040503050406030204" pitchFamily="18" charset="0"/>
                            </a:rPr>
                            <m:t>;</m:t>
                          </m:r>
                          <m:r>
                            <a:rPr kumimoji="1" lang="en-US" altLang="zh-CN" sz="2800" b="0" i="1" smtClean="0">
                              <a:solidFill>
                                <a:schemeClr val="accent1">
                                  <a:lumMod val="50000"/>
                                </a:schemeClr>
                              </a:solidFill>
                              <a:latin typeface="Cambria Math" panose="02040503050406030204" pitchFamily="18" charset="0"/>
                            </a:rPr>
                            <m:t>𝜃</m:t>
                          </m:r>
                        </m:e>
                      </m:d>
                    </m:oMath>
                  </m:oMathPara>
                </a14:m>
                <a:endParaRPr kumimoji="1" lang="en-US" altLang="zh-CN" dirty="0"/>
              </a:p>
              <a:p>
                <a:r>
                  <a:rPr kumimoji="1" lang="zh-CN" altLang="en-US" dirty="0"/>
                  <a:t>在固定其他参数</a:t>
                </a:r>
                <a:r>
                  <a:rPr kumimoji="1" lang="el-GR" altLang="zh-CN" i="1" dirty="0"/>
                  <a:t>θ</a:t>
                </a:r>
                <a:r>
                  <a:rPr kumimoji="1" lang="zh-CN" altLang="en-US" dirty="0"/>
                  <a:t>后，</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𝑞</m:t>
                        </m:r>
                      </m:e>
                      <m:sub>
                        <m:r>
                          <a:rPr kumimoji="1" lang="en-US" altLang="zh-CN">
                            <a:latin typeface="Cambria Math" panose="02040503050406030204" pitchFamily="18" charset="0"/>
                          </a:rPr>
                          <m:t>𝑖</m:t>
                        </m:r>
                      </m:sub>
                    </m:sSub>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𝑧</m:t>
                            </m:r>
                          </m:e>
                          <m:sub>
                            <m:r>
                              <a:rPr kumimoji="1" lang="en-US" altLang="zh-CN">
                                <a:latin typeface="Cambria Math" panose="02040503050406030204" pitchFamily="18" charset="0"/>
                              </a:rPr>
                              <m:t>𝑖</m:t>
                            </m:r>
                          </m:sub>
                        </m:sSub>
                      </m:e>
                    </m:d>
                  </m:oMath>
                </a14:m>
                <a:r>
                  <a:rPr kumimoji="1" lang="zh-CN" altLang="en-US" dirty="0"/>
                  <a:t>的计算公式就是后验概率，解决了</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𝑞</m:t>
                        </m:r>
                      </m:e>
                      <m:sub>
                        <m:r>
                          <a:rPr kumimoji="1" lang="en-US" altLang="zh-CN">
                            <a:latin typeface="Cambria Math" panose="02040503050406030204" pitchFamily="18" charset="0"/>
                          </a:rPr>
                          <m:t>𝑖</m:t>
                        </m:r>
                      </m:sub>
                    </m:sSub>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𝑧</m:t>
                            </m:r>
                          </m:e>
                          <m:sub>
                            <m:r>
                              <a:rPr kumimoji="1" lang="en-US" altLang="zh-CN">
                                <a:latin typeface="Cambria Math" panose="02040503050406030204" pitchFamily="18" charset="0"/>
                              </a:rPr>
                              <m:t>𝑖</m:t>
                            </m:r>
                          </m:sub>
                        </m:sSub>
                      </m:e>
                    </m:d>
                  </m:oMath>
                </a14:m>
                <a:r>
                  <a:rPr kumimoji="1" lang="zh-CN" altLang="en-US" dirty="0"/>
                  <a:t>如何选择的问题。</a:t>
                </a:r>
                <a:endParaRPr kumimoji="1" lang="en-US" altLang="zh-CN" dirty="0"/>
              </a:p>
              <a:p>
                <a:r>
                  <a:rPr kumimoji="1" lang="zh-CN" altLang="en-US" dirty="0"/>
                  <a:t>最大化下界等价于最大化对数似然函数。</a:t>
                </a:r>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53ECAD75-4C49-7E73-F701-A00D912C19E2}"/>
                  </a:ext>
                </a:extLst>
              </p:cNvPr>
              <p:cNvSpPr>
                <a:spLocks noGrp="1" noRot="1" noChangeAspect="1" noMove="1" noResize="1" noEditPoints="1" noAdjustHandles="1" noChangeArrowheads="1" noChangeShapeType="1" noTextEdit="1"/>
              </p:cNvSpPr>
              <p:nvPr>
                <p:ph idx="1"/>
              </p:nvPr>
            </p:nvSpPr>
            <p:spPr>
              <a:blipFill>
                <a:blip r:embed="rId2"/>
                <a:stretch>
                  <a:fillRect l="-925" t="-18970" r="-578" b="-7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5706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A3AF2-EDAD-192B-C75C-0E19172B133E}"/>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Overall framework of EM algorithm</a:t>
            </a:r>
            <a:r>
              <a:rPr kumimoji="1" lang="en-US" altLang="zh-CN" b="0" i="0" dirty="0">
                <a:solidFill>
                  <a:srgbClr val="333333"/>
                </a:solidFill>
                <a:effectLst/>
                <a:latin typeface="Arial" panose="020B0604020202020204" pitchFamily="34" charset="0"/>
              </a:rPr>
              <a:t> </a:t>
            </a:r>
            <a:r>
              <a:rPr kumimoji="1" lang="en-US" altLang="zh-CN" dirty="0">
                <a:solidFill>
                  <a:srgbClr val="333333"/>
                </a:solidFill>
                <a:latin typeface="Arial" panose="020B0604020202020204" pitchFamily="34" charset="0"/>
              </a:rPr>
              <a:t>(Optional)</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68A374D-CB56-A28B-4D73-3DC7501F8501}"/>
                  </a:ext>
                </a:extLst>
              </p:cNvPr>
              <p:cNvSpPr>
                <a:spLocks noGrp="1"/>
              </p:cNvSpPr>
              <p:nvPr>
                <p:ph idx="1"/>
              </p:nvPr>
            </p:nvSpPr>
            <p:spPr/>
            <p:txBody>
              <a:bodyPr/>
              <a:lstStyle/>
              <a:p>
                <a:r>
                  <a:rPr kumimoji="1" lang="en-US" altLang="zh-CN" dirty="0"/>
                  <a:t>E</a:t>
                </a:r>
                <a:r>
                  <a:rPr kumimoji="1" lang="zh-CN" altLang="en-US" dirty="0"/>
                  <a:t>步：对每个样本</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𝑥</m:t>
                        </m:r>
                      </m:e>
                      <m:sub>
                        <m:r>
                          <a:rPr kumimoji="1" lang="en-US" altLang="zh-CN">
                            <a:latin typeface="Cambria Math" panose="02040503050406030204" pitchFamily="18" charset="0"/>
                          </a:rPr>
                          <m:t>𝑖</m:t>
                        </m:r>
                      </m:sub>
                    </m:sSub>
                  </m:oMath>
                </a14:m>
                <a:r>
                  <a:rPr kumimoji="1" lang="zh-CN" altLang="en-US" dirty="0"/>
                  <a:t>，固定参数</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𝜃</m:t>
                        </m:r>
                      </m:e>
                      <m:sub>
                        <m:r>
                          <a:rPr kumimoji="1" lang="en-US" altLang="zh-CN" i="1">
                            <a:latin typeface="Cambria Math" panose="02040503050406030204" pitchFamily="18" charset="0"/>
                          </a:rPr>
                          <m:t>𝑡</m:t>
                        </m:r>
                      </m:sub>
                    </m:sSub>
                  </m:oMath>
                </a14:m>
                <a:endParaRPr kumimoji="1" lang="en-US" altLang="zh-CN" dirty="0"/>
              </a:p>
              <a:p>
                <a:pPr marL="0" indent="0">
                  <a:buNone/>
                </a:pPr>
                <a:endParaRPr kumimoji="1" lang="en-US" altLang="zh-CN" b="0" i="1" dirty="0">
                  <a:solidFill>
                    <a:schemeClr val="accent1">
                      <a:lumMod val="50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accent1">
                                  <a:lumMod val="50000"/>
                                </a:schemeClr>
                              </a:solidFill>
                              <a:latin typeface="Cambria Math" panose="02040503050406030204" pitchFamily="18" charset="0"/>
                            </a:rPr>
                          </m:ctrlPr>
                        </m:sSubPr>
                        <m:e>
                          <m:r>
                            <a:rPr kumimoji="1" lang="en-US" altLang="zh-CN" i="1">
                              <a:solidFill>
                                <a:schemeClr val="accent1">
                                  <a:lumMod val="50000"/>
                                </a:schemeClr>
                              </a:solidFill>
                              <a:latin typeface="Cambria Math" panose="02040503050406030204" pitchFamily="18" charset="0"/>
                            </a:rPr>
                            <m:t>𝑞</m:t>
                          </m:r>
                        </m:e>
                        <m:sub>
                          <m:r>
                            <a:rPr kumimoji="1" lang="en-US" altLang="zh-CN" b="0" i="1" smtClean="0">
                              <a:solidFill>
                                <a:schemeClr val="accent1">
                                  <a:lumMod val="50000"/>
                                </a:schemeClr>
                              </a:solidFill>
                              <a:latin typeface="Cambria Math" panose="02040503050406030204" pitchFamily="18" charset="0"/>
                            </a:rPr>
                            <m:t>𝑖</m:t>
                          </m:r>
                        </m:sub>
                      </m:sSub>
                      <m:d>
                        <m:dPr>
                          <m:ctrlPr>
                            <a:rPr kumimoji="1" lang="en-US" altLang="zh-CN" b="0" i="1" smtClean="0">
                              <a:solidFill>
                                <a:schemeClr val="accent1">
                                  <a:lumMod val="50000"/>
                                </a:schemeClr>
                              </a:solidFill>
                              <a:latin typeface="Cambria Math" panose="02040503050406030204" pitchFamily="18" charset="0"/>
                            </a:rPr>
                          </m:ctrlPr>
                        </m:dPr>
                        <m:e>
                          <m:sSub>
                            <m:sSubPr>
                              <m:ctrlPr>
                                <a:rPr kumimoji="1" lang="en-US" altLang="zh-CN" b="0" i="1" smtClean="0">
                                  <a:solidFill>
                                    <a:schemeClr val="accent1">
                                      <a:lumMod val="50000"/>
                                    </a:schemeClr>
                                  </a:solidFill>
                                  <a:latin typeface="Cambria Math" panose="02040503050406030204" pitchFamily="18" charset="0"/>
                                </a:rPr>
                              </m:ctrlPr>
                            </m:sSubPr>
                            <m:e>
                              <m:r>
                                <a:rPr kumimoji="1" lang="en-US" altLang="zh-CN" b="0" i="1" smtClean="0">
                                  <a:solidFill>
                                    <a:schemeClr val="accent1">
                                      <a:lumMod val="50000"/>
                                    </a:schemeClr>
                                  </a:solidFill>
                                  <a:latin typeface="Cambria Math" panose="02040503050406030204" pitchFamily="18" charset="0"/>
                                </a:rPr>
                                <m:t>𝑧</m:t>
                              </m:r>
                            </m:e>
                            <m:sub>
                              <m:r>
                                <a:rPr kumimoji="1" lang="en-US" altLang="zh-CN" b="0" i="1" smtClean="0">
                                  <a:solidFill>
                                    <a:schemeClr val="accent1">
                                      <a:lumMod val="50000"/>
                                    </a:schemeClr>
                                  </a:solidFill>
                                  <a:latin typeface="Cambria Math" panose="02040503050406030204" pitchFamily="18" charset="0"/>
                                </a:rPr>
                                <m:t>𝑖</m:t>
                              </m:r>
                            </m:sub>
                          </m:sSub>
                        </m:e>
                      </m:d>
                      <m:r>
                        <a:rPr kumimoji="1" lang="en-US" altLang="zh-CN" b="0" i="1" smtClean="0">
                          <a:solidFill>
                            <a:schemeClr val="accent1">
                              <a:lumMod val="50000"/>
                            </a:schemeClr>
                          </a:solidFill>
                          <a:latin typeface="Cambria Math" panose="02040503050406030204" pitchFamily="18" charset="0"/>
                        </a:rPr>
                        <m:t>≔</m:t>
                      </m:r>
                      <m:r>
                        <a:rPr kumimoji="1" lang="en-US" altLang="zh-CN" b="0" i="1" smtClean="0">
                          <a:solidFill>
                            <a:schemeClr val="accent1">
                              <a:lumMod val="50000"/>
                            </a:schemeClr>
                          </a:solidFill>
                          <a:latin typeface="Cambria Math" panose="02040503050406030204" pitchFamily="18" charset="0"/>
                        </a:rPr>
                        <m:t>𝑝</m:t>
                      </m:r>
                      <m:d>
                        <m:dPr>
                          <m:ctrlPr>
                            <a:rPr kumimoji="1" lang="en-US" altLang="zh-CN" b="0" i="1" smtClean="0">
                              <a:solidFill>
                                <a:schemeClr val="accent1">
                                  <a:lumMod val="50000"/>
                                </a:schemeClr>
                              </a:solidFill>
                              <a:latin typeface="Cambria Math" panose="02040503050406030204" pitchFamily="18" charset="0"/>
                            </a:rPr>
                          </m:ctrlPr>
                        </m:dPr>
                        <m:e>
                          <m:sSub>
                            <m:sSubPr>
                              <m:ctrlPr>
                                <a:rPr kumimoji="1" lang="en-US" altLang="zh-CN" b="0" i="1" smtClean="0">
                                  <a:solidFill>
                                    <a:schemeClr val="accent1">
                                      <a:lumMod val="50000"/>
                                    </a:schemeClr>
                                  </a:solidFill>
                                  <a:latin typeface="Cambria Math" panose="02040503050406030204" pitchFamily="18" charset="0"/>
                                </a:rPr>
                              </m:ctrlPr>
                            </m:sSubPr>
                            <m:e>
                              <m:r>
                                <a:rPr kumimoji="1" lang="en-US" altLang="zh-CN" b="0" i="1" smtClean="0">
                                  <a:solidFill>
                                    <a:schemeClr val="accent1">
                                      <a:lumMod val="50000"/>
                                    </a:schemeClr>
                                  </a:solidFill>
                                  <a:latin typeface="Cambria Math" panose="02040503050406030204" pitchFamily="18" charset="0"/>
                                </a:rPr>
                                <m:t>𝑧</m:t>
                              </m:r>
                            </m:e>
                            <m:sub>
                              <m:r>
                                <a:rPr kumimoji="1" lang="en-US" altLang="zh-CN" b="0" i="1" smtClean="0">
                                  <a:solidFill>
                                    <a:schemeClr val="accent1">
                                      <a:lumMod val="50000"/>
                                    </a:schemeClr>
                                  </a:solidFill>
                                  <a:latin typeface="Cambria Math" panose="02040503050406030204" pitchFamily="18" charset="0"/>
                                </a:rPr>
                                <m:t>𝑖</m:t>
                              </m:r>
                            </m:sub>
                          </m:sSub>
                        </m:e>
                        <m:e>
                          <m:sSub>
                            <m:sSubPr>
                              <m:ctrlPr>
                                <a:rPr kumimoji="1" lang="en-US" altLang="zh-CN" b="0" i="1" smtClean="0">
                                  <a:solidFill>
                                    <a:schemeClr val="accent1">
                                      <a:lumMod val="50000"/>
                                    </a:schemeClr>
                                  </a:solidFill>
                                  <a:latin typeface="Cambria Math" panose="02040503050406030204" pitchFamily="18" charset="0"/>
                                </a:rPr>
                              </m:ctrlPr>
                            </m:sSubPr>
                            <m:e>
                              <m:r>
                                <a:rPr kumimoji="1" lang="en-US" altLang="zh-CN" b="0" i="1" smtClean="0">
                                  <a:solidFill>
                                    <a:schemeClr val="accent1">
                                      <a:lumMod val="50000"/>
                                    </a:schemeClr>
                                  </a:solidFill>
                                  <a:latin typeface="Cambria Math" panose="02040503050406030204" pitchFamily="18" charset="0"/>
                                </a:rPr>
                                <m:t>𝑥</m:t>
                              </m:r>
                            </m:e>
                            <m:sub>
                              <m:r>
                                <a:rPr kumimoji="1" lang="en-US" altLang="zh-CN" b="0" i="1" smtClean="0">
                                  <a:solidFill>
                                    <a:schemeClr val="accent1">
                                      <a:lumMod val="50000"/>
                                    </a:schemeClr>
                                  </a:solidFill>
                                  <a:latin typeface="Cambria Math" panose="02040503050406030204" pitchFamily="18" charset="0"/>
                                </a:rPr>
                                <m:t>𝑖</m:t>
                              </m:r>
                            </m:sub>
                          </m:sSub>
                          <m:r>
                            <a:rPr kumimoji="1" lang="en-US" altLang="zh-CN" b="0" i="1" smtClean="0">
                              <a:solidFill>
                                <a:schemeClr val="accent1">
                                  <a:lumMod val="50000"/>
                                </a:schemeClr>
                              </a:solidFill>
                              <a:latin typeface="Cambria Math" panose="02040503050406030204" pitchFamily="18" charset="0"/>
                            </a:rPr>
                            <m:t>;</m:t>
                          </m:r>
                          <m:sSub>
                            <m:sSubPr>
                              <m:ctrlPr>
                                <a:rPr kumimoji="1" lang="en-US" altLang="zh-CN" b="0" i="1" smtClean="0">
                                  <a:solidFill>
                                    <a:schemeClr val="accent1">
                                      <a:lumMod val="50000"/>
                                    </a:schemeClr>
                                  </a:solidFill>
                                  <a:latin typeface="Cambria Math" panose="02040503050406030204" pitchFamily="18" charset="0"/>
                                </a:rPr>
                              </m:ctrlPr>
                            </m:sSubPr>
                            <m:e>
                              <m:r>
                                <a:rPr kumimoji="1" lang="en-US" altLang="zh-CN" b="0" i="1" smtClean="0">
                                  <a:solidFill>
                                    <a:schemeClr val="accent1">
                                      <a:lumMod val="50000"/>
                                    </a:schemeClr>
                                  </a:solidFill>
                                  <a:latin typeface="Cambria Math" panose="02040503050406030204" pitchFamily="18" charset="0"/>
                                </a:rPr>
                                <m:t>𝜃</m:t>
                              </m:r>
                            </m:e>
                            <m:sub>
                              <m:r>
                                <a:rPr kumimoji="1" lang="en-US" altLang="zh-CN" b="0" i="1" smtClean="0">
                                  <a:solidFill>
                                    <a:schemeClr val="accent1">
                                      <a:lumMod val="50000"/>
                                    </a:schemeClr>
                                  </a:solidFill>
                                  <a:latin typeface="Cambria Math" panose="02040503050406030204" pitchFamily="18" charset="0"/>
                                </a:rPr>
                                <m:t>𝑡</m:t>
                              </m:r>
                            </m:sub>
                          </m:sSub>
                        </m:e>
                      </m:d>
                    </m:oMath>
                  </m:oMathPara>
                </a14:m>
                <a:endParaRPr kumimoji="1" lang="en-US" altLang="zh-CN" b="0" dirty="0"/>
              </a:p>
              <a:p>
                <a:endParaRPr kumimoji="1" lang="en-US" altLang="zh-CN" b="0" dirty="0"/>
              </a:p>
              <a:p>
                <a:r>
                  <a:rPr kumimoji="1" lang="en-US" altLang="zh-CN" b="0" dirty="0"/>
                  <a:t>M</a:t>
                </a:r>
                <a:r>
                  <a:rPr kumimoji="1" lang="zh-CN" altLang="en-US" b="0" dirty="0"/>
                  <a:t>步：固定</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𝑞</m:t>
                        </m:r>
                      </m:e>
                      <m:sub>
                        <m:r>
                          <a:rPr kumimoji="1" lang="en-US" altLang="zh-CN" b="0" i="1" smtClean="0">
                            <a:latin typeface="Cambria Math" panose="02040503050406030204" pitchFamily="18" charset="0"/>
                          </a:rPr>
                          <m:t>𝑖</m:t>
                        </m:r>
                      </m:sub>
                    </m:sSub>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𝑖</m:t>
                            </m:r>
                          </m:sub>
                        </m:sSub>
                      </m:e>
                    </m:d>
                  </m:oMath>
                </a14:m>
                <a:r>
                  <a:rPr kumimoji="1" lang="zh-CN" altLang="en-US" b="0" dirty="0"/>
                  <a:t>，最大化下界</a:t>
                </a:r>
                <a:endParaRPr kumimoji="1" lang="en-US" altLang="zh-CN" b="0" dirty="0"/>
              </a:p>
              <a:p>
                <a:pPr marL="0" indent="0">
                  <a:buNone/>
                </a:pPr>
                <a:endParaRPr kumimoji="1" lang="en-US" altLang="zh-CN" b="0" i="1" dirty="0">
                  <a:solidFill>
                    <a:schemeClr val="accent1">
                      <a:lumMod val="50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accent1">
                                  <a:lumMod val="50000"/>
                                </a:schemeClr>
                              </a:solidFill>
                              <a:latin typeface="Cambria Math" panose="02040503050406030204" pitchFamily="18" charset="0"/>
                            </a:rPr>
                          </m:ctrlPr>
                        </m:sSubPr>
                        <m:e>
                          <m:r>
                            <a:rPr kumimoji="1" lang="en-US" altLang="zh-CN" b="0" i="1" smtClean="0">
                              <a:solidFill>
                                <a:schemeClr val="accent1">
                                  <a:lumMod val="50000"/>
                                </a:schemeClr>
                              </a:solidFill>
                              <a:latin typeface="Cambria Math" panose="02040503050406030204" pitchFamily="18" charset="0"/>
                            </a:rPr>
                            <m:t>𝜃</m:t>
                          </m:r>
                        </m:e>
                        <m:sub>
                          <m:r>
                            <a:rPr kumimoji="1" lang="en-US" altLang="zh-CN" b="0" i="1" smtClean="0">
                              <a:solidFill>
                                <a:schemeClr val="accent1">
                                  <a:lumMod val="50000"/>
                                </a:schemeClr>
                              </a:solidFill>
                              <a:latin typeface="Cambria Math" panose="02040503050406030204" pitchFamily="18" charset="0"/>
                            </a:rPr>
                            <m:t>𝑡</m:t>
                          </m:r>
                          <m:r>
                            <a:rPr kumimoji="1" lang="en-US" altLang="zh-CN" b="0" i="1" smtClean="0">
                              <a:solidFill>
                                <a:schemeClr val="accent1">
                                  <a:lumMod val="50000"/>
                                </a:schemeClr>
                              </a:solidFill>
                              <a:latin typeface="Cambria Math" panose="02040503050406030204" pitchFamily="18" charset="0"/>
                            </a:rPr>
                            <m:t>+1</m:t>
                          </m:r>
                        </m:sub>
                      </m:sSub>
                      <m:r>
                        <a:rPr kumimoji="1" lang="en-US" altLang="zh-CN" b="0" i="1" smtClean="0">
                          <a:solidFill>
                            <a:schemeClr val="accent1">
                              <a:lumMod val="50000"/>
                            </a:schemeClr>
                          </a:solidFill>
                          <a:latin typeface="Cambria Math" panose="02040503050406030204" pitchFamily="18" charset="0"/>
                        </a:rPr>
                        <m:t>≔</m:t>
                      </m:r>
                      <m:func>
                        <m:funcPr>
                          <m:ctrlPr>
                            <a:rPr kumimoji="1" lang="en-US" altLang="zh-CN" b="0" i="1" smtClean="0">
                              <a:solidFill>
                                <a:schemeClr val="accent1">
                                  <a:lumMod val="50000"/>
                                </a:schemeClr>
                              </a:solidFill>
                              <a:latin typeface="Cambria Math" panose="02040503050406030204" pitchFamily="18" charset="0"/>
                            </a:rPr>
                          </m:ctrlPr>
                        </m:funcPr>
                        <m:fName>
                          <m:r>
                            <m:rPr>
                              <m:sty m:val="p"/>
                            </m:rPr>
                            <a:rPr kumimoji="1" lang="en-US" altLang="zh-CN" b="0" i="0" smtClean="0">
                              <a:solidFill>
                                <a:schemeClr val="accent1">
                                  <a:lumMod val="50000"/>
                                </a:schemeClr>
                              </a:solidFill>
                              <a:latin typeface="Cambria Math" panose="02040503050406030204" pitchFamily="18" charset="0"/>
                            </a:rPr>
                            <m:t>arg</m:t>
                          </m:r>
                        </m:fName>
                        <m:e>
                          <m:limLow>
                            <m:limLowPr>
                              <m:ctrlPr>
                                <a:rPr kumimoji="1" lang="en-US" altLang="zh-CN" b="0" i="1" smtClean="0">
                                  <a:solidFill>
                                    <a:schemeClr val="accent1">
                                      <a:lumMod val="50000"/>
                                    </a:schemeClr>
                                  </a:solidFill>
                                  <a:latin typeface="Cambria Math" panose="02040503050406030204" pitchFamily="18" charset="0"/>
                                </a:rPr>
                              </m:ctrlPr>
                            </m:limLowPr>
                            <m:e>
                              <m:r>
                                <m:rPr>
                                  <m:sty m:val="p"/>
                                </m:rPr>
                                <a:rPr kumimoji="1" lang="en-US" altLang="zh-CN" b="0" i="0" smtClean="0">
                                  <a:solidFill>
                                    <a:schemeClr val="accent1">
                                      <a:lumMod val="50000"/>
                                    </a:schemeClr>
                                  </a:solidFill>
                                  <a:latin typeface="Cambria Math" panose="02040503050406030204" pitchFamily="18" charset="0"/>
                                </a:rPr>
                                <m:t>max</m:t>
                              </m:r>
                            </m:e>
                            <m:lim>
                              <m:r>
                                <a:rPr kumimoji="1" lang="en-US" altLang="zh-CN" b="0" i="1" smtClean="0">
                                  <a:solidFill>
                                    <a:schemeClr val="accent1">
                                      <a:lumMod val="50000"/>
                                    </a:schemeClr>
                                  </a:solidFill>
                                  <a:latin typeface="Cambria Math" panose="02040503050406030204" pitchFamily="18" charset="0"/>
                                </a:rPr>
                                <m:t>𝜃</m:t>
                              </m:r>
                            </m:lim>
                          </m:limLow>
                        </m:e>
                      </m:func>
                      <m:nary>
                        <m:naryPr>
                          <m:chr m:val="∑"/>
                          <m:limLoc m:val="subSup"/>
                          <m:supHide m:val="on"/>
                          <m:ctrlPr>
                            <a:rPr lang="en-US" altLang="zh-CN" i="1">
                              <a:solidFill>
                                <a:schemeClr val="accent1">
                                  <a:lumMod val="50000"/>
                                </a:schemeClr>
                              </a:solidFill>
                              <a:latin typeface="Cambria Math" panose="02040503050406030204" pitchFamily="18" charset="0"/>
                              <a:ea typeface="Cambria Math" panose="02040503050406030204" pitchFamily="18" charset="0"/>
                            </a:rPr>
                          </m:ctrlPr>
                        </m:naryPr>
                        <m:sub>
                          <m:r>
                            <m:rPr>
                              <m:brk m:alnAt="9"/>
                            </m:rPr>
                            <a:rPr lang="en-US" altLang="zh-CN" i="1">
                              <a:solidFill>
                                <a:schemeClr val="accent1">
                                  <a:lumMod val="50000"/>
                                </a:schemeClr>
                              </a:solidFill>
                              <a:latin typeface="Cambria Math" panose="02040503050406030204" pitchFamily="18" charset="0"/>
                              <a:ea typeface="Cambria Math" panose="02040503050406030204" pitchFamily="18" charset="0"/>
                            </a:rPr>
                            <m:t>𝑖</m:t>
                          </m:r>
                        </m:sub>
                        <m:sup/>
                        <m:e>
                          <m:nary>
                            <m:naryPr>
                              <m:chr m:val="∑"/>
                              <m:limLoc m:val="subSup"/>
                              <m:supHide m:val="on"/>
                              <m:ctrlPr>
                                <a:rPr lang="en-US" altLang="zh-CN" i="1">
                                  <a:solidFill>
                                    <a:schemeClr val="accent1">
                                      <a:lumMod val="50000"/>
                                    </a:schemeClr>
                                  </a:solidFill>
                                  <a:latin typeface="Cambria Math" panose="02040503050406030204" pitchFamily="18" charset="0"/>
                                  <a:ea typeface="Cambria Math" panose="02040503050406030204" pitchFamily="18" charset="0"/>
                                </a:rPr>
                              </m:ctrlPr>
                            </m:naryPr>
                            <m:sub>
                              <m:sSub>
                                <m:sSubPr>
                                  <m:ctrlPr>
                                    <a:rPr lang="en-US" altLang="zh-CN" i="1">
                                      <a:solidFill>
                                        <a:schemeClr val="accent1">
                                          <a:lumMod val="50000"/>
                                        </a:schemeClr>
                                      </a:solidFill>
                                      <a:latin typeface="Cambria Math" panose="02040503050406030204" pitchFamily="18" charset="0"/>
                                      <a:ea typeface="Cambria Math" panose="02040503050406030204" pitchFamily="18" charset="0"/>
                                    </a:rPr>
                                  </m:ctrlPr>
                                </m:sSubPr>
                                <m:e>
                                  <m:r>
                                    <m:rPr>
                                      <m:brk m:alnAt="9"/>
                                    </m:rPr>
                                    <a:rPr lang="en-US" altLang="zh-CN" i="1">
                                      <a:solidFill>
                                        <a:schemeClr val="accent1">
                                          <a:lumMod val="50000"/>
                                        </a:schemeClr>
                                      </a:solidFill>
                                      <a:latin typeface="Cambria Math" panose="02040503050406030204" pitchFamily="18" charset="0"/>
                                      <a:ea typeface="Cambria Math" panose="02040503050406030204" pitchFamily="18" charset="0"/>
                                    </a:rPr>
                                    <m:t>𝑧</m:t>
                                  </m:r>
                                </m:e>
                                <m:sub>
                                  <m:r>
                                    <m:rPr>
                                      <m:brk m:alnAt="9"/>
                                    </m:rPr>
                                    <a:rPr lang="en-US" altLang="zh-CN" i="1">
                                      <a:solidFill>
                                        <a:schemeClr val="accent1">
                                          <a:lumMod val="50000"/>
                                        </a:schemeClr>
                                      </a:solidFill>
                                      <a:latin typeface="Cambria Math" panose="02040503050406030204" pitchFamily="18" charset="0"/>
                                      <a:ea typeface="Cambria Math" panose="02040503050406030204" pitchFamily="18" charset="0"/>
                                    </a:rPr>
                                    <m:t>𝑖</m:t>
                                  </m:r>
                                </m:sub>
                              </m:sSub>
                            </m:sub>
                            <m:sup/>
                            <m:e>
                              <m:sSub>
                                <m:sSubPr>
                                  <m:ctrlPr>
                                    <a:rPr lang="en-US" altLang="zh-CN"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altLang="zh-CN" i="1">
                                      <a:solidFill>
                                        <a:schemeClr val="accent1">
                                          <a:lumMod val="50000"/>
                                        </a:schemeClr>
                                      </a:solidFill>
                                      <a:latin typeface="Cambria Math" panose="02040503050406030204" pitchFamily="18" charset="0"/>
                                      <a:ea typeface="Cambria Math" panose="02040503050406030204" pitchFamily="18" charset="0"/>
                                    </a:rPr>
                                    <m:t>𝑖</m:t>
                                  </m:r>
                                </m:sub>
                              </m:sSub>
                              <m:d>
                                <m:dPr>
                                  <m:ctrlPr>
                                    <a:rPr lang="en-US" altLang="zh-CN" i="1">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altLang="zh-CN"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i="1">
                                          <a:solidFill>
                                            <a:schemeClr val="accent1">
                                              <a:lumMod val="50000"/>
                                            </a:schemeClr>
                                          </a:solidFill>
                                          <a:latin typeface="Cambria Math" panose="02040503050406030204" pitchFamily="18" charset="0"/>
                                          <a:ea typeface="Cambria Math" panose="02040503050406030204" pitchFamily="18" charset="0"/>
                                        </a:rPr>
                                        <m:t>𝑧</m:t>
                                      </m:r>
                                    </m:e>
                                    <m:sub>
                                      <m:r>
                                        <a:rPr lang="en-US" altLang="zh-CN" i="1">
                                          <a:solidFill>
                                            <a:schemeClr val="accent1">
                                              <a:lumMod val="50000"/>
                                            </a:schemeClr>
                                          </a:solidFill>
                                          <a:latin typeface="Cambria Math" panose="02040503050406030204" pitchFamily="18" charset="0"/>
                                          <a:ea typeface="Cambria Math" panose="02040503050406030204" pitchFamily="18" charset="0"/>
                                        </a:rPr>
                                        <m:t>𝑖</m:t>
                                      </m:r>
                                    </m:sub>
                                  </m:sSub>
                                </m:e>
                              </m:d>
                              <m:func>
                                <m:funcPr>
                                  <m:ctrlPr>
                                    <a:rPr lang="en-US" altLang="zh-CN" i="1">
                                      <a:solidFill>
                                        <a:schemeClr val="accent1">
                                          <a:lumMod val="50000"/>
                                        </a:schemeClr>
                                      </a:solidFill>
                                      <a:latin typeface="Cambria Math" panose="02040503050406030204" pitchFamily="18" charset="0"/>
                                      <a:ea typeface="Cambria Math" panose="02040503050406030204" pitchFamily="18" charset="0"/>
                                    </a:rPr>
                                  </m:ctrlPr>
                                </m:funcPr>
                                <m:fName>
                                  <m:r>
                                    <m:rPr>
                                      <m:sty m:val="p"/>
                                    </m:rPr>
                                    <a:rPr lang="en-US" altLang="zh-CN">
                                      <a:solidFill>
                                        <a:schemeClr val="accent1">
                                          <a:lumMod val="50000"/>
                                        </a:schemeClr>
                                      </a:solidFill>
                                      <a:latin typeface="Cambria Math" panose="02040503050406030204" pitchFamily="18" charset="0"/>
                                      <a:ea typeface="Cambria Math" panose="02040503050406030204" pitchFamily="18" charset="0"/>
                                    </a:rPr>
                                    <m:t>log</m:t>
                                  </m:r>
                                </m:fName>
                                <m:e>
                                  <m:f>
                                    <m:fPr>
                                      <m:ctrlPr>
                                        <a:rPr lang="en-US" altLang="zh-CN" i="1">
                                          <a:solidFill>
                                            <a:schemeClr val="accent1">
                                              <a:lumMod val="50000"/>
                                            </a:schemeClr>
                                          </a:solidFill>
                                          <a:latin typeface="Cambria Math" panose="02040503050406030204" pitchFamily="18" charset="0"/>
                                          <a:ea typeface="Cambria Math" panose="02040503050406030204" pitchFamily="18" charset="0"/>
                                        </a:rPr>
                                      </m:ctrlPr>
                                    </m:fPr>
                                    <m:num>
                                      <m:r>
                                        <a:rPr lang="en-US" altLang="zh-CN" i="1">
                                          <a:solidFill>
                                            <a:schemeClr val="accent1">
                                              <a:lumMod val="50000"/>
                                            </a:schemeClr>
                                          </a:solidFill>
                                          <a:latin typeface="Cambria Math" panose="02040503050406030204" pitchFamily="18" charset="0"/>
                                          <a:ea typeface="Cambria Math" panose="02040503050406030204" pitchFamily="18" charset="0"/>
                                        </a:rPr>
                                        <m:t>𝑝</m:t>
                                      </m:r>
                                      <m:d>
                                        <m:dPr>
                                          <m:ctrlPr>
                                            <a:rPr lang="en-US" altLang="zh-CN" i="1">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altLang="zh-CN"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i="1">
                                                  <a:solidFill>
                                                    <a:schemeClr val="accent1">
                                                      <a:lumMod val="50000"/>
                                                    </a:schemeClr>
                                                  </a:solidFill>
                                                  <a:latin typeface="Cambria Math" panose="02040503050406030204" pitchFamily="18" charset="0"/>
                                                  <a:ea typeface="Cambria Math" panose="02040503050406030204" pitchFamily="18" charset="0"/>
                                                </a:rPr>
                                                <m:t>𝑥</m:t>
                                              </m:r>
                                            </m:e>
                                            <m:sub>
                                              <m:r>
                                                <a:rPr lang="en-US" altLang="zh-CN"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i="1">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i="1">
                                                  <a:solidFill>
                                                    <a:schemeClr val="accent1">
                                                      <a:lumMod val="50000"/>
                                                    </a:schemeClr>
                                                  </a:solidFill>
                                                  <a:latin typeface="Cambria Math" panose="02040503050406030204" pitchFamily="18" charset="0"/>
                                                  <a:ea typeface="Cambria Math" panose="02040503050406030204" pitchFamily="18" charset="0"/>
                                                </a:rPr>
                                                <m:t>𝑧</m:t>
                                              </m:r>
                                            </m:e>
                                            <m:sub>
                                              <m:r>
                                                <a:rPr lang="en-US" altLang="zh-CN"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i="1">
                                              <a:solidFill>
                                                <a:schemeClr val="accent1">
                                                  <a:lumMod val="50000"/>
                                                </a:schemeClr>
                                              </a:solidFill>
                                              <a:latin typeface="Cambria Math" panose="02040503050406030204" pitchFamily="18" charset="0"/>
                                              <a:ea typeface="Cambria Math" panose="02040503050406030204" pitchFamily="18" charset="0"/>
                                            </a:rPr>
                                            <m:t>;</m:t>
                                          </m:r>
                                          <m:r>
                                            <a:rPr lang="en-US" altLang="zh-CN" i="1">
                                              <a:solidFill>
                                                <a:schemeClr val="accent1">
                                                  <a:lumMod val="50000"/>
                                                </a:schemeClr>
                                              </a:solidFill>
                                              <a:latin typeface="Cambria Math" panose="02040503050406030204" pitchFamily="18" charset="0"/>
                                              <a:ea typeface="Cambria Math" panose="02040503050406030204" pitchFamily="18" charset="0"/>
                                            </a:rPr>
                                            <m:t>𝜃</m:t>
                                          </m:r>
                                        </m:e>
                                      </m:d>
                                    </m:num>
                                    <m:den>
                                      <m:sSub>
                                        <m:sSubPr>
                                          <m:ctrlPr>
                                            <a:rPr lang="en-US" altLang="zh-CN"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altLang="zh-CN"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i="1">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i="1">
                                              <a:solidFill>
                                                <a:schemeClr val="accent1">
                                                  <a:lumMod val="50000"/>
                                                </a:schemeClr>
                                              </a:solidFill>
                                              <a:latin typeface="Cambria Math" panose="02040503050406030204" pitchFamily="18" charset="0"/>
                                              <a:ea typeface="Cambria Math" panose="02040503050406030204" pitchFamily="18" charset="0"/>
                                            </a:rPr>
                                            <m:t>𝑧</m:t>
                                          </m:r>
                                        </m:e>
                                        <m:sub>
                                          <m:r>
                                            <a:rPr lang="en-US" altLang="zh-CN" i="1">
                                              <a:solidFill>
                                                <a:schemeClr val="accent1">
                                                  <a:lumMod val="50000"/>
                                                </a:schemeClr>
                                              </a:solidFill>
                                              <a:latin typeface="Cambria Math" panose="02040503050406030204" pitchFamily="18" charset="0"/>
                                              <a:ea typeface="Cambria Math" panose="02040503050406030204" pitchFamily="18" charset="0"/>
                                            </a:rPr>
                                            <m:t>𝑖</m:t>
                                          </m:r>
                                        </m:sub>
                                      </m:sSub>
                                      <m:r>
                                        <a:rPr lang="en-US" altLang="zh-CN" i="1">
                                          <a:solidFill>
                                            <a:schemeClr val="accent1">
                                              <a:lumMod val="50000"/>
                                            </a:schemeClr>
                                          </a:solidFill>
                                          <a:latin typeface="Cambria Math" panose="02040503050406030204" pitchFamily="18" charset="0"/>
                                          <a:ea typeface="Cambria Math" panose="02040503050406030204" pitchFamily="18" charset="0"/>
                                        </a:rPr>
                                        <m:t>)</m:t>
                                      </m:r>
                                    </m:den>
                                  </m:f>
                                </m:e>
                              </m:func>
                            </m:e>
                          </m:nary>
                        </m:e>
                      </m:nary>
                    </m:oMath>
                  </m:oMathPara>
                </a14:m>
                <a:endParaRPr kumimoji="1" lang="en-US" altLang="zh-CN" b="0" dirty="0"/>
              </a:p>
              <a:p>
                <a:pPr marL="0" indent="0">
                  <a:buNone/>
                </a:pPr>
                <a:endParaRPr kumimoji="1" lang="zh-CN" altLang="en-US" dirty="0"/>
              </a:p>
            </p:txBody>
          </p:sp>
        </mc:Choice>
        <mc:Fallback xmlns="">
          <p:sp>
            <p:nvSpPr>
              <p:cNvPr id="3" name="内容占位符 2">
                <a:extLst>
                  <a:ext uri="{FF2B5EF4-FFF2-40B4-BE49-F238E27FC236}">
                    <a16:creationId xmlns:a16="http://schemas.microsoft.com/office/drawing/2014/main" id="{E68A374D-CB56-A28B-4D73-3DC7501F8501}"/>
                  </a:ext>
                </a:extLst>
              </p:cNvPr>
              <p:cNvSpPr>
                <a:spLocks noGrp="1" noRot="1" noChangeAspect="1" noMove="1" noResize="1" noEditPoints="1" noAdjustHandles="1" noChangeArrowheads="1" noChangeShapeType="1" noTextEdit="1"/>
              </p:cNvSpPr>
              <p:nvPr>
                <p:ph idx="1"/>
              </p:nvPr>
            </p:nvSpPr>
            <p:spPr>
              <a:blipFill>
                <a:blip r:embed="rId2"/>
                <a:stretch>
                  <a:fillRect l="-925" t="-1874" b="-25059"/>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3700536C-EF59-DA5B-15C8-FA9134F824EF}"/>
              </a:ext>
            </a:extLst>
          </p:cNvPr>
          <p:cNvSpPr/>
          <p:nvPr/>
        </p:nvSpPr>
        <p:spPr>
          <a:xfrm>
            <a:off x="5638800" y="4038600"/>
            <a:ext cx="4419600" cy="1143000"/>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endParaRPr kumimoji="1" lang="zh-CN" altLang="en-US" sz="2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B048E91-56E1-3B97-5203-F5DC228FA0BF}"/>
                  </a:ext>
                </a:extLst>
              </p:cNvPr>
              <p:cNvSpPr txBox="1"/>
              <p:nvPr/>
            </p:nvSpPr>
            <p:spPr>
              <a:xfrm>
                <a:off x="5562600" y="5286389"/>
                <a:ext cx="4953000" cy="400110"/>
              </a:xfrm>
              <a:prstGeom prst="rect">
                <a:avLst/>
              </a:prstGeom>
              <a:noFill/>
            </p:spPr>
            <p:txBody>
              <a:bodyPr wrap="square" rtlCol="0">
                <a:spAutoFit/>
              </a:bodyPr>
              <a:lstStyle/>
              <a:p>
                <a:r>
                  <a:rPr kumimoji="1" lang="en-US" altLang="zh-CN" sz="2000" dirty="0">
                    <a:solidFill>
                      <a:srgbClr val="FF0000"/>
                    </a:solidFill>
                  </a:rPr>
                  <a:t>Evidence Lower Bound: </a:t>
                </a:r>
                <a14:m>
                  <m:oMath xmlns:m="http://schemas.openxmlformats.org/officeDocument/2006/math">
                    <m:r>
                      <a:rPr kumimoji="1" lang="en-US" altLang="zh-CN" sz="2000" i="1" dirty="0" smtClean="0">
                        <a:solidFill>
                          <a:srgbClr val="FF0000"/>
                        </a:solidFill>
                        <a:latin typeface="Cambria Math" panose="02040503050406030204" pitchFamily="18" charset="0"/>
                      </a:rPr>
                      <m:t>𝐸𝐿𝐵𝑂</m:t>
                    </m:r>
                    <m:r>
                      <a:rPr kumimoji="1" lang="en-US" altLang="zh-CN" sz="2000" b="0" i="1" dirty="0" smtClean="0">
                        <a:solidFill>
                          <a:srgbClr val="FF0000"/>
                        </a:solidFill>
                        <a:latin typeface="Cambria Math" panose="02040503050406030204" pitchFamily="18" charset="0"/>
                      </a:rPr>
                      <m:t>(</m:t>
                    </m:r>
                    <m:sSub>
                      <m:sSubPr>
                        <m:ctrlPr>
                          <a:rPr kumimoji="1" lang="en-US" altLang="zh-CN" sz="2000" b="0" i="1" dirty="0" smtClean="0">
                            <a:solidFill>
                              <a:srgbClr val="FF0000"/>
                            </a:solidFill>
                            <a:latin typeface="Cambria Math" panose="02040503050406030204" pitchFamily="18" charset="0"/>
                          </a:rPr>
                        </m:ctrlPr>
                      </m:sSubPr>
                      <m:e>
                        <m:r>
                          <a:rPr kumimoji="1" lang="en-US" altLang="zh-CN" sz="2000" b="0" i="1" dirty="0" smtClean="0">
                            <a:solidFill>
                              <a:srgbClr val="FF0000"/>
                            </a:solidFill>
                            <a:latin typeface="Cambria Math" panose="02040503050406030204" pitchFamily="18" charset="0"/>
                          </a:rPr>
                          <m:t>𝑞</m:t>
                        </m:r>
                      </m:e>
                      <m:sub>
                        <m:r>
                          <a:rPr kumimoji="1" lang="en-US" altLang="zh-CN" sz="2000" b="0" i="1" dirty="0" smtClean="0">
                            <a:solidFill>
                              <a:srgbClr val="FF0000"/>
                            </a:solidFill>
                            <a:latin typeface="Cambria Math" panose="02040503050406030204" pitchFamily="18" charset="0"/>
                          </a:rPr>
                          <m:t>𝑖</m:t>
                        </m:r>
                      </m:sub>
                    </m:sSub>
                    <m:r>
                      <a:rPr kumimoji="1" lang="en-US" altLang="zh-CN" sz="2000" b="0" i="1" dirty="0" smtClean="0">
                        <a:solidFill>
                          <a:srgbClr val="FF0000"/>
                        </a:solidFill>
                        <a:latin typeface="Cambria Math" panose="02040503050406030204" pitchFamily="18" charset="0"/>
                      </a:rPr>
                      <m:t>,</m:t>
                    </m:r>
                    <m:sSub>
                      <m:sSubPr>
                        <m:ctrlPr>
                          <a:rPr kumimoji="1" lang="en-US" altLang="zh-CN" sz="2000" b="0" i="1" dirty="0" smtClean="0">
                            <a:solidFill>
                              <a:srgbClr val="FF0000"/>
                            </a:solidFill>
                            <a:latin typeface="Cambria Math" panose="02040503050406030204" pitchFamily="18" charset="0"/>
                          </a:rPr>
                        </m:ctrlPr>
                      </m:sSubPr>
                      <m:e>
                        <m:r>
                          <a:rPr kumimoji="1" lang="en-US" altLang="zh-CN" sz="2000" b="0" i="1" dirty="0" smtClean="0">
                            <a:solidFill>
                              <a:srgbClr val="FF0000"/>
                            </a:solidFill>
                            <a:latin typeface="Cambria Math" panose="02040503050406030204" pitchFamily="18" charset="0"/>
                          </a:rPr>
                          <m:t>𝑥</m:t>
                        </m:r>
                      </m:e>
                      <m:sub>
                        <m:r>
                          <a:rPr kumimoji="1" lang="en-US" altLang="zh-CN" sz="2000" b="0" i="1" dirty="0" smtClean="0">
                            <a:solidFill>
                              <a:srgbClr val="FF0000"/>
                            </a:solidFill>
                            <a:latin typeface="Cambria Math" panose="02040503050406030204" pitchFamily="18" charset="0"/>
                          </a:rPr>
                          <m:t>𝑖</m:t>
                        </m:r>
                      </m:sub>
                    </m:sSub>
                    <m:r>
                      <a:rPr kumimoji="1" lang="en-US" altLang="zh-CN" sz="2000" b="0" i="1" dirty="0" smtClean="0">
                        <a:solidFill>
                          <a:srgbClr val="FF0000"/>
                        </a:solidFill>
                        <a:latin typeface="Cambria Math" panose="02040503050406030204" pitchFamily="18" charset="0"/>
                      </a:rPr>
                      <m:t>;</m:t>
                    </m:r>
                    <m:r>
                      <a:rPr kumimoji="1" lang="en-US" altLang="zh-CN" sz="2000" b="0" i="1" dirty="0" smtClean="0">
                        <a:solidFill>
                          <a:srgbClr val="FF0000"/>
                        </a:solidFill>
                        <a:latin typeface="Cambria Math" panose="02040503050406030204" pitchFamily="18" charset="0"/>
                      </a:rPr>
                      <m:t>𝜃</m:t>
                    </m:r>
                    <m:r>
                      <a:rPr kumimoji="1" lang="en-US" altLang="zh-CN" sz="2000" b="0" i="1" dirty="0" smtClean="0">
                        <a:solidFill>
                          <a:srgbClr val="FF0000"/>
                        </a:solidFill>
                        <a:latin typeface="Cambria Math" panose="02040503050406030204" pitchFamily="18" charset="0"/>
                      </a:rPr>
                      <m:t>)</m:t>
                    </m:r>
                  </m:oMath>
                </a14:m>
                <a:endParaRPr kumimoji="1" lang="zh-CN" altLang="en-US" sz="2000" dirty="0">
                  <a:solidFill>
                    <a:srgbClr val="FF0000"/>
                  </a:solidFill>
                </a:endParaRPr>
              </a:p>
            </p:txBody>
          </p:sp>
        </mc:Choice>
        <mc:Fallback xmlns="">
          <p:sp>
            <p:nvSpPr>
              <p:cNvPr id="6" name="文本框 5">
                <a:extLst>
                  <a:ext uri="{FF2B5EF4-FFF2-40B4-BE49-F238E27FC236}">
                    <a16:creationId xmlns:a16="http://schemas.microsoft.com/office/drawing/2014/main" id="{BB048E91-56E1-3B97-5203-F5DC228FA0BF}"/>
                  </a:ext>
                </a:extLst>
              </p:cNvPr>
              <p:cNvSpPr txBox="1">
                <a:spLocks noRot="1" noChangeAspect="1" noMove="1" noResize="1" noEditPoints="1" noAdjustHandles="1" noChangeArrowheads="1" noChangeShapeType="1" noTextEdit="1"/>
              </p:cNvSpPr>
              <p:nvPr/>
            </p:nvSpPr>
            <p:spPr>
              <a:xfrm>
                <a:off x="5562600" y="5286389"/>
                <a:ext cx="4953000" cy="400110"/>
              </a:xfrm>
              <a:prstGeom prst="rect">
                <a:avLst/>
              </a:prstGeom>
              <a:blipFill>
                <a:blip r:embed="rId3"/>
                <a:stretch>
                  <a:fillRect l="-1535" t="-9375" b="-28125"/>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AAF3367D-3F57-666B-5E45-CFAD1A4A6AA6}"/>
              </a:ext>
            </a:extLst>
          </p:cNvPr>
          <p:cNvSpPr txBox="1"/>
          <p:nvPr/>
        </p:nvSpPr>
        <p:spPr>
          <a:xfrm>
            <a:off x="5867400" y="2619345"/>
            <a:ext cx="4953000" cy="400110"/>
          </a:xfrm>
          <a:prstGeom prst="rect">
            <a:avLst/>
          </a:prstGeom>
          <a:noFill/>
        </p:spPr>
        <p:txBody>
          <a:bodyPr wrap="square" rtlCol="0">
            <a:spAutoFit/>
          </a:bodyPr>
          <a:lstStyle/>
          <a:p>
            <a:r>
              <a:rPr kumimoji="1" lang="zh-CN" altLang="en-US" sz="2000" dirty="0">
                <a:solidFill>
                  <a:srgbClr val="FF0000"/>
                </a:solidFill>
              </a:rPr>
              <a:t>推断问题，复杂时采用变分推断</a:t>
            </a:r>
          </a:p>
        </p:txBody>
      </p:sp>
    </p:spTree>
    <p:extLst>
      <p:ext uri="{BB962C8B-B14F-4D97-AF65-F5344CB8AC3E}">
        <p14:creationId xmlns:p14="http://schemas.microsoft.com/office/powerpoint/2010/main" val="2036317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7B2AF-7AEF-9317-EB84-79F880C5584E}"/>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Convergence Proof (Optional)</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EAB565-E636-C3D4-90C9-B7DC2EE0DDE0}"/>
                  </a:ext>
                </a:extLst>
              </p:cNvPr>
              <p:cNvSpPr>
                <a:spLocks noGrp="1"/>
              </p:cNvSpPr>
              <p:nvPr>
                <p:ph idx="1"/>
              </p:nvPr>
            </p:nvSpPr>
            <p:spPr/>
            <p:txBody>
              <a:bodyPr/>
              <a:lstStyle/>
              <a:p>
                <a:r>
                  <a:rPr kumimoji="1" lang="zh-CN" altLang="en-US" dirty="0"/>
                  <a:t>对于任意样本</a:t>
                </a:r>
                <a14:m>
                  <m:oMath xmlns:m="http://schemas.openxmlformats.org/officeDocument/2006/math">
                    <m:r>
                      <a:rPr lang="en-US" altLang="zh-CN" b="1" i="1" dirty="0" smtClean="0">
                        <a:effectLst/>
                        <a:latin typeface="Cambria Math" panose="02040503050406030204" pitchFamily="18" charset="0"/>
                      </a:rPr>
                      <m:t>𝒙</m:t>
                    </m:r>
                  </m:oMath>
                </a14:m>
                <a:r>
                  <a:rPr lang="zh-CN" altLang="en-US" dirty="0">
                    <a:effectLst/>
                    <a:latin typeface="Cambria Math" panose="02040503050406030204" pitchFamily="18" charset="0"/>
                  </a:rPr>
                  <a:t>，第</a:t>
                </a:r>
                <a:r>
                  <a:rPr lang="en-US" altLang="zh-CN" i="1" dirty="0">
                    <a:effectLst/>
                    <a:latin typeface="Cambria Math" panose="02040503050406030204" pitchFamily="18" charset="0"/>
                  </a:rPr>
                  <a:t>t</a:t>
                </a:r>
                <a:r>
                  <a:rPr lang="zh-CN" altLang="en-US" dirty="0">
                    <a:effectLst/>
                    <a:latin typeface="Cambria Math" panose="02040503050406030204" pitchFamily="18" charset="0"/>
                  </a:rPr>
                  <a:t>步时参数为</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𝜃</m:t>
                        </m:r>
                      </m:e>
                      <m:sub>
                        <m:r>
                          <a:rPr lang="en-US" altLang="zh-CN" b="0" i="1" smtClean="0">
                            <a:effectLst/>
                            <a:latin typeface="Cambria Math" panose="02040503050406030204" pitchFamily="18" charset="0"/>
                          </a:rPr>
                          <m:t>𝑡</m:t>
                        </m:r>
                      </m:sub>
                    </m:sSub>
                  </m:oMath>
                </a14:m>
                <a:endParaRPr kumimoji="1" lang="en-US" altLang="zh-CN" dirty="0"/>
              </a:p>
              <a:p>
                <a:pPr lvl="1"/>
                <a:r>
                  <a:rPr lang="zh-CN" altLang="en-US" dirty="0"/>
                  <a:t>在</a:t>
                </a:r>
                <a:r>
                  <a:rPr lang="en" altLang="zh-CN" dirty="0"/>
                  <a:t>E</a:t>
                </a:r>
                <a:r>
                  <a:rPr lang="zh-CN" altLang="en-US" dirty="0"/>
                  <a:t>步时找到一个分布</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𝒛</m:t>
                    </m:r>
                    <m:r>
                      <a:rPr lang="en-US" altLang="zh-CN" i="1" dirty="0" smtClean="0">
                        <a:latin typeface="Cambria Math" panose="02040503050406030204" pitchFamily="18" charset="0"/>
                      </a:rPr>
                      <m:t>)</m:t>
                    </m:r>
                  </m:oMath>
                </a14:m>
                <a:r>
                  <a:rPr lang="zh-CN" altLang="en-US" dirty="0"/>
                  <a:t>使得</a:t>
                </a:r>
                <a14:m>
                  <m:oMath xmlns:m="http://schemas.openxmlformats.org/officeDocument/2006/math">
                    <m:r>
                      <m:rPr>
                        <m:sty m:val="p"/>
                      </m:rPr>
                      <a:rPr lang="en" altLang="zh-CN" i="1" dirty="0" smtClean="0">
                        <a:latin typeface="Cambria Math" panose="02040503050406030204" pitchFamily="18" charset="0"/>
                      </a:rPr>
                      <m:t>log</m:t>
                    </m:r>
                    <m:r>
                      <a:rPr lang="en" altLang="zh-CN" i="1" dirty="0" smtClean="0">
                        <a:latin typeface="Cambria Math" panose="02040503050406030204" pitchFamily="18" charset="0"/>
                      </a:rPr>
                      <m:t>⁡</m:t>
                    </m:r>
                    <m:r>
                      <a:rPr lang="en" altLang="zh-CN" i="1" dirty="0" smtClean="0">
                        <a:latin typeface="Cambria Math" panose="02040503050406030204" pitchFamily="18" charset="0"/>
                      </a:rPr>
                      <m:t>𝑝</m:t>
                    </m:r>
                    <m:r>
                      <a:rPr lang="en" altLang="zh-CN" i="1" dirty="0" smtClean="0">
                        <a:latin typeface="Cambria Math" panose="02040503050406030204" pitchFamily="18" charset="0"/>
                      </a:rPr>
                      <m:t>(</m:t>
                    </m:r>
                    <m:r>
                      <a:rPr lang="en" altLang="zh-CN" i="1" dirty="0" smtClean="0">
                        <a:latin typeface="Cambria Math" panose="02040503050406030204" pitchFamily="18" charset="0"/>
                      </a:rPr>
                      <m:t>𝒙</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 altLang="zh-CN" i="1" dirty="0" smtClean="0">
                            <a:latin typeface="Cambria Math" panose="02040503050406030204" pitchFamily="18" charset="0"/>
                          </a:rPr>
                          <m:t>𝜃</m:t>
                        </m:r>
                      </m:e>
                      <m:sub>
                        <m:r>
                          <a:rPr lang="en-US" altLang="zh-CN" b="0" i="1" dirty="0" smtClean="0">
                            <a:latin typeface="Cambria Math" panose="02040503050406030204" pitchFamily="18" charset="0"/>
                          </a:rPr>
                          <m:t>𝑡</m:t>
                        </m:r>
                      </m:sub>
                    </m:sSub>
                    <m:r>
                      <a:rPr lang="en" altLang="zh-CN" i="1" dirty="0" smtClean="0">
                        <a:latin typeface="Cambria Math" panose="02040503050406030204" pitchFamily="18" charset="0"/>
                      </a:rPr>
                      <m:t>)=</m:t>
                    </m:r>
                    <m:r>
                      <a:rPr lang="en" altLang="zh-CN" i="1" dirty="0" smtClean="0">
                        <a:latin typeface="Cambria Math" panose="02040503050406030204" pitchFamily="18" charset="0"/>
                      </a:rPr>
                      <m:t>𝐸𝐿𝐵𝑂</m:t>
                    </m:r>
                    <m:d>
                      <m:dPr>
                        <m:ctrlPr>
                          <a:rPr lang="en" altLang="zh-CN" i="1" dirty="0" smtClean="0">
                            <a:latin typeface="Cambria Math" panose="02040503050406030204" pitchFamily="18" charset="0"/>
                          </a:rPr>
                        </m:ctrlPr>
                      </m:dPr>
                      <m:e>
                        <m:r>
                          <a:rPr lang="en-US" altLang="zh-CN" b="0" i="1" dirty="0" smtClean="0">
                            <a:latin typeface="Cambria Math" panose="02040503050406030204" pitchFamily="18" charset="0"/>
                          </a:rPr>
                          <m:t>𝑞</m:t>
                        </m:r>
                        <m:r>
                          <a:rPr lang="en" altLang="zh-CN" i="1" dirty="0" smtClean="0">
                            <a:latin typeface="Cambria Math" panose="02040503050406030204" pitchFamily="18" charset="0"/>
                          </a:rPr>
                          <m:t>, </m:t>
                        </m:r>
                        <m:r>
                          <a:rPr lang="en" altLang="zh-CN" i="1" dirty="0" smtClean="0">
                            <a:latin typeface="Cambria Math" panose="02040503050406030204" pitchFamily="18" charset="0"/>
                          </a:rPr>
                          <m:t>𝒙</m:t>
                        </m:r>
                        <m:r>
                          <a:rPr lang="en"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 altLang="zh-CN" i="1" dirty="0" smtClean="0">
                                <a:latin typeface="Cambria Math" panose="02040503050406030204" pitchFamily="18" charset="0"/>
                              </a:rPr>
                              <m:t>𝜃</m:t>
                            </m:r>
                          </m:e>
                          <m:sub>
                            <m:r>
                              <a:rPr lang="en" altLang="zh-CN" i="1" dirty="0" smtClean="0">
                                <a:latin typeface="Cambria Math" panose="02040503050406030204" pitchFamily="18" charset="0"/>
                              </a:rPr>
                              <m:t>𝑡</m:t>
                            </m:r>
                          </m:sub>
                        </m:sSub>
                      </m:e>
                    </m:d>
                  </m:oMath>
                </a14:m>
                <a:endParaRPr lang="en" altLang="zh-CN" dirty="0"/>
              </a:p>
              <a:p>
                <a:pPr lvl="1"/>
                <a:r>
                  <a:rPr lang="zh-CN" altLang="en-US" dirty="0"/>
                  <a:t>在</a:t>
                </a:r>
                <a:r>
                  <a:rPr lang="en" altLang="zh-CN" dirty="0"/>
                  <a:t>M</a:t>
                </a:r>
                <a:r>
                  <a:rPr lang="zh-CN" altLang="en-US" dirty="0"/>
                  <a:t>步时固定</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𝑞</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𝒛</m:t>
                    </m:r>
                    <m:r>
                      <a:rPr lang="en-US" altLang="zh-CN" i="1" dirty="0" smtClean="0">
                        <a:latin typeface="Cambria Math" panose="02040503050406030204" pitchFamily="18" charset="0"/>
                      </a:rPr>
                      <m:t>)</m:t>
                    </m:r>
                  </m:oMath>
                </a14:m>
                <a:r>
                  <a:rPr lang="zh-CN" altLang="en-US" dirty="0"/>
                  <a:t>找到一组参数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，使得 </a:t>
                </a:r>
                <a14:m>
                  <m:oMath xmlns:m="http://schemas.openxmlformats.org/officeDocument/2006/math">
                    <m:r>
                      <a:rPr lang="zh-CN" altLang="en-US" i="1" dirty="0" smtClean="0">
                        <a:latin typeface="Cambria Math" panose="02040503050406030204" pitchFamily="18" charset="0"/>
                      </a:rPr>
                      <m:t>𝐸𝐿𝐵𝑂</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𝒙</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𝜃</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𝐸𝐿𝐵𝑂</m:t>
                    </m:r>
                    <m:d>
                      <m:dPr>
                        <m:ctrlPr>
                          <a:rPr lang="en-US" altLang="zh-CN" i="1" dirty="0" smtClean="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𝒙</m:t>
                        </m:r>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𝑡</m:t>
                            </m:r>
                          </m:sub>
                        </m:sSub>
                      </m:e>
                    </m:d>
                  </m:oMath>
                </a14:m>
                <a:endParaRPr kumimoji="1" lang="en-US" altLang="zh-CN" dirty="0"/>
              </a:p>
              <a:p>
                <a:r>
                  <a:rPr kumimoji="1" lang="zh-CN" altLang="en-US" dirty="0"/>
                  <a:t>因此有</a:t>
                </a:r>
                <a:endParaRPr kumimoji="1"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funcPr>
                        <m:fName>
                          <m:r>
                            <m:rPr>
                              <m:sty m:val="p"/>
                            </m:rPr>
                            <a:rPr lang="en-US" altLang="zh-CN" sz="2800">
                              <a:solidFill>
                                <a:schemeClr val="accent1">
                                  <a:lumMod val="50000"/>
                                </a:schemeClr>
                              </a:solidFill>
                              <a:latin typeface="Cambria Math" panose="02040503050406030204" pitchFamily="18" charset="0"/>
                              <a:ea typeface="Cambria Math" panose="02040503050406030204" pitchFamily="18" charset="0"/>
                            </a:rPr>
                            <m:t>l</m:t>
                          </m:r>
                          <m:r>
                            <m:rPr>
                              <m:sty m:val="p"/>
                            </m:rPr>
                            <a:rPr lang="en-US" altLang="zh-CN" sz="2800" i="1">
                              <a:solidFill>
                                <a:schemeClr val="accent1">
                                  <a:lumMod val="50000"/>
                                </a:schemeClr>
                              </a:solidFill>
                              <a:latin typeface="Cambria Math" panose="02040503050406030204" pitchFamily="18" charset="0"/>
                              <a:ea typeface="Cambria Math" panose="02040503050406030204" pitchFamily="18" charset="0"/>
                            </a:rPr>
                            <m:t>og</m:t>
                          </m:r>
                        </m:fName>
                        <m:e>
                          <m:r>
                            <a:rPr lang="en-US" altLang="zh-CN" sz="2800" i="1">
                              <a:solidFill>
                                <a:schemeClr val="accent1">
                                  <a:lumMod val="50000"/>
                                </a:schemeClr>
                              </a:solidFill>
                              <a:latin typeface="Cambria Math" panose="02040503050406030204" pitchFamily="18" charset="0"/>
                              <a:ea typeface="Cambria Math" panose="02040503050406030204" pitchFamily="18" charset="0"/>
                            </a:rPr>
                            <m:t>𝑝</m:t>
                          </m:r>
                          <m:d>
                            <m:d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d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𝑥</m:t>
                              </m:r>
                              <m:r>
                                <a:rPr lang="en-US" altLang="zh-CN" sz="2800" i="1">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𝜃</m:t>
                                  </m:r>
                                </m:e>
                                <m:sub>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𝑡</m:t>
                                  </m:r>
                                  <m: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+1</m:t>
                                  </m:r>
                                </m:sub>
                              </m:sSub>
                            </m:e>
                          </m:d>
                        </m:e>
                      </m:func>
                      <m:r>
                        <m:rPr>
                          <m:aln/>
                        </m:rPr>
                        <a:rPr lang="en-US" altLang="zh-CN" sz="2800" b="0" i="1" smtClean="0">
                          <a:solidFill>
                            <a:schemeClr val="accent1">
                              <a:lumMod val="50000"/>
                            </a:schemeClr>
                          </a:solidFill>
                          <a:latin typeface="Cambria Math" panose="02040503050406030204" pitchFamily="18" charset="0"/>
                          <a:ea typeface="Cambria Math" panose="02040503050406030204" pitchFamily="18" charset="0"/>
                        </a:rPr>
                        <m:t>≥</m:t>
                      </m:r>
                      <m:r>
                        <a:rPr lang="zh-CN" altLang="en-US" sz="2800" i="1" dirty="0" smtClean="0">
                          <a:solidFill>
                            <a:schemeClr val="accent1">
                              <a:lumMod val="50000"/>
                            </a:schemeClr>
                          </a:solidFill>
                          <a:latin typeface="Cambria Math" panose="02040503050406030204" pitchFamily="18" charset="0"/>
                        </a:rPr>
                        <m:t>𝐸𝐿𝐵𝑂</m:t>
                      </m:r>
                      <m:d>
                        <m:dPr>
                          <m:ctrlPr>
                            <a:rPr lang="en-US" altLang="zh-CN" sz="2800" i="1" dirty="0" smtClean="0">
                              <a:solidFill>
                                <a:schemeClr val="accent1">
                                  <a:lumMod val="50000"/>
                                </a:schemeClr>
                              </a:solidFill>
                              <a:latin typeface="Cambria Math" panose="02040503050406030204" pitchFamily="18" charset="0"/>
                            </a:rPr>
                          </m:ctrlPr>
                        </m:dPr>
                        <m:e>
                          <m:sSub>
                            <m:sSubPr>
                              <m:ctrlPr>
                                <a:rPr lang="en-US" altLang="zh-CN" sz="2800" b="0" i="1" dirty="0" smtClean="0">
                                  <a:solidFill>
                                    <a:schemeClr val="accent1">
                                      <a:lumMod val="50000"/>
                                    </a:schemeClr>
                                  </a:solidFill>
                                  <a:latin typeface="Cambria Math" panose="02040503050406030204" pitchFamily="18" charset="0"/>
                                </a:rPr>
                              </m:ctrlPr>
                            </m:sSubPr>
                            <m:e>
                              <m:r>
                                <a:rPr lang="en-US" altLang="zh-CN" sz="2800" b="0" i="1" dirty="0" smtClean="0">
                                  <a:solidFill>
                                    <a:schemeClr val="accent1">
                                      <a:lumMod val="50000"/>
                                    </a:schemeClr>
                                  </a:solidFill>
                                  <a:latin typeface="Cambria Math" panose="02040503050406030204" pitchFamily="18" charset="0"/>
                                </a:rPr>
                                <m:t>𝑞</m:t>
                              </m:r>
                            </m:e>
                            <m:sub>
                              <m:r>
                                <a:rPr lang="en-US" altLang="zh-CN" sz="2800" b="0" i="1" dirty="0" smtClean="0">
                                  <a:solidFill>
                                    <a:schemeClr val="accent1">
                                      <a:lumMod val="50000"/>
                                    </a:schemeClr>
                                  </a:solidFill>
                                  <a:latin typeface="Cambria Math" panose="02040503050406030204" pitchFamily="18" charset="0"/>
                                </a:rPr>
                                <m:t>𝑡</m:t>
                              </m:r>
                              <m:r>
                                <a:rPr lang="en-US" altLang="zh-CN" sz="2800" b="0" i="1" dirty="0" smtClean="0">
                                  <a:solidFill>
                                    <a:schemeClr val="accent1">
                                      <a:lumMod val="50000"/>
                                    </a:schemeClr>
                                  </a:solidFill>
                                  <a:latin typeface="Cambria Math" panose="02040503050406030204" pitchFamily="18" charset="0"/>
                                </a:rPr>
                                <m:t>+1</m:t>
                              </m:r>
                            </m:sub>
                          </m:sSub>
                          <m:r>
                            <a:rPr lang="en-US" altLang="zh-CN" sz="2800" i="1" dirty="0" smtClean="0">
                              <a:solidFill>
                                <a:schemeClr val="accent1">
                                  <a:lumMod val="50000"/>
                                </a:schemeClr>
                              </a:solidFill>
                              <a:latin typeface="Cambria Math" panose="02040503050406030204" pitchFamily="18" charset="0"/>
                            </a:rPr>
                            <m:t>, </m:t>
                          </m:r>
                          <m:r>
                            <a:rPr lang="en-US" altLang="zh-CN" sz="2800" i="1" dirty="0" smtClean="0">
                              <a:solidFill>
                                <a:schemeClr val="accent1">
                                  <a:lumMod val="50000"/>
                                </a:schemeClr>
                              </a:solidFill>
                              <a:latin typeface="Cambria Math" panose="02040503050406030204" pitchFamily="18" charset="0"/>
                            </a:rPr>
                            <m:t>𝒙</m:t>
                          </m:r>
                          <m:r>
                            <a:rPr lang="en-US" altLang="zh-CN" sz="2800" b="0" i="1" dirty="0" smtClean="0">
                              <a:solidFill>
                                <a:schemeClr val="accent1">
                                  <a:lumMod val="50000"/>
                                </a:schemeClr>
                              </a:solidFill>
                              <a:latin typeface="Cambria Math" panose="02040503050406030204" pitchFamily="18" charset="0"/>
                            </a:rPr>
                            <m:t>;</m:t>
                          </m:r>
                          <m:sSub>
                            <m:sSubPr>
                              <m:ctrlPr>
                                <a:rPr lang="en-US" altLang="zh-CN" sz="2800" b="0" i="1" dirty="0" smtClean="0">
                                  <a:solidFill>
                                    <a:schemeClr val="accent1">
                                      <a:lumMod val="50000"/>
                                    </a:schemeClr>
                                  </a:solidFill>
                                  <a:latin typeface="Cambria Math" panose="02040503050406030204" pitchFamily="18" charset="0"/>
                                </a:rPr>
                              </m:ctrlPr>
                            </m:sSubPr>
                            <m:e>
                              <m:r>
                                <a:rPr lang="en-US" altLang="zh-CN" sz="2800" i="1" dirty="0" smtClean="0">
                                  <a:solidFill>
                                    <a:schemeClr val="accent1">
                                      <a:lumMod val="50000"/>
                                    </a:schemeClr>
                                  </a:solidFill>
                                  <a:latin typeface="Cambria Math" panose="02040503050406030204" pitchFamily="18" charset="0"/>
                                </a:rPr>
                                <m:t>𝜃</m:t>
                              </m:r>
                            </m:e>
                            <m:sub>
                              <m:r>
                                <a:rPr lang="en-US" altLang="zh-CN" sz="2800" b="0" i="1" dirty="0" smtClean="0">
                                  <a:solidFill>
                                    <a:schemeClr val="accent1">
                                      <a:lumMod val="50000"/>
                                    </a:schemeClr>
                                  </a:solidFill>
                                  <a:latin typeface="Cambria Math" panose="02040503050406030204" pitchFamily="18" charset="0"/>
                                </a:rPr>
                                <m:t>𝑡</m:t>
                              </m:r>
                              <m:r>
                                <a:rPr lang="en-US" altLang="zh-CN" sz="2800" b="0" i="1" dirty="0" smtClean="0">
                                  <a:solidFill>
                                    <a:schemeClr val="accent1">
                                      <a:lumMod val="50000"/>
                                    </a:schemeClr>
                                  </a:solidFill>
                                  <a:latin typeface="Cambria Math" panose="02040503050406030204" pitchFamily="18" charset="0"/>
                                </a:rPr>
                                <m:t>+1</m:t>
                              </m:r>
                            </m:sub>
                          </m:sSub>
                        </m:e>
                      </m:d>
                    </m:oMath>
                    <m:oMath xmlns:m="http://schemas.openxmlformats.org/officeDocument/2006/math">
                      <m:r>
                        <m:rPr>
                          <m:aln/>
                        </m:rPr>
                        <a:rPr lang="en-US" altLang="zh-CN" sz="2800" i="1" dirty="0" smtClean="0">
                          <a:solidFill>
                            <a:schemeClr val="accent1">
                              <a:lumMod val="50000"/>
                            </a:schemeClr>
                          </a:solidFill>
                          <a:latin typeface="Cambria Math" panose="02040503050406030204" pitchFamily="18" charset="0"/>
                        </a:rPr>
                        <m:t>≥</m:t>
                      </m:r>
                      <m:r>
                        <a:rPr lang="en-US" altLang="zh-CN" sz="2800" i="1" dirty="0" smtClean="0">
                          <a:solidFill>
                            <a:schemeClr val="accent1">
                              <a:lumMod val="50000"/>
                            </a:schemeClr>
                          </a:solidFill>
                          <a:latin typeface="Cambria Math" panose="02040503050406030204" pitchFamily="18" charset="0"/>
                        </a:rPr>
                        <m:t>𝐸𝐿𝐵𝑂</m:t>
                      </m:r>
                      <m:d>
                        <m:dPr>
                          <m:ctrlPr>
                            <a:rPr lang="en-US" altLang="zh-CN" sz="2800" i="1" dirty="0" smtClean="0">
                              <a:solidFill>
                                <a:schemeClr val="accent1">
                                  <a:lumMod val="50000"/>
                                </a:schemeClr>
                              </a:solidFill>
                              <a:latin typeface="Cambria Math" panose="02040503050406030204" pitchFamily="18" charset="0"/>
                            </a:rPr>
                          </m:ctrlPr>
                        </m:dPr>
                        <m:e>
                          <m:sSub>
                            <m:sSubPr>
                              <m:ctrlPr>
                                <a:rPr lang="en-US" altLang="zh-CN" sz="2800" i="1" dirty="0">
                                  <a:solidFill>
                                    <a:schemeClr val="accent1">
                                      <a:lumMod val="50000"/>
                                    </a:schemeClr>
                                  </a:solidFill>
                                  <a:latin typeface="Cambria Math" panose="02040503050406030204" pitchFamily="18" charset="0"/>
                                </a:rPr>
                              </m:ctrlPr>
                            </m:sSubPr>
                            <m:e>
                              <m:r>
                                <a:rPr lang="en-US" altLang="zh-CN" sz="2800" b="0" i="1" dirty="0" smtClean="0">
                                  <a:solidFill>
                                    <a:schemeClr val="accent1">
                                      <a:lumMod val="50000"/>
                                    </a:schemeClr>
                                  </a:solidFill>
                                  <a:latin typeface="Cambria Math" panose="02040503050406030204" pitchFamily="18" charset="0"/>
                                </a:rPr>
                                <m:t>𝑞</m:t>
                              </m:r>
                            </m:e>
                            <m:sub>
                              <m:r>
                                <a:rPr lang="en-US" altLang="zh-CN" sz="2800" i="1" dirty="0">
                                  <a:solidFill>
                                    <a:schemeClr val="accent1">
                                      <a:lumMod val="50000"/>
                                    </a:schemeClr>
                                  </a:solidFill>
                                  <a:latin typeface="Cambria Math" panose="02040503050406030204" pitchFamily="18" charset="0"/>
                                </a:rPr>
                                <m:t>𝑡</m:t>
                              </m:r>
                              <m:r>
                                <a:rPr lang="en-US" altLang="zh-CN" sz="2800" i="1" dirty="0">
                                  <a:solidFill>
                                    <a:schemeClr val="accent1">
                                      <a:lumMod val="50000"/>
                                    </a:schemeClr>
                                  </a:solidFill>
                                  <a:latin typeface="Cambria Math" panose="02040503050406030204" pitchFamily="18" charset="0"/>
                                </a:rPr>
                                <m:t>+1</m:t>
                              </m:r>
                            </m:sub>
                          </m:sSub>
                          <m:r>
                            <a:rPr lang="en-US" altLang="zh-CN" sz="2800" i="1" dirty="0" smtClean="0">
                              <a:solidFill>
                                <a:schemeClr val="accent1">
                                  <a:lumMod val="50000"/>
                                </a:schemeClr>
                              </a:solidFill>
                              <a:latin typeface="Cambria Math" panose="02040503050406030204" pitchFamily="18" charset="0"/>
                            </a:rPr>
                            <m:t>, </m:t>
                          </m:r>
                          <m:r>
                            <a:rPr lang="en-US" altLang="zh-CN" sz="2800" i="1" dirty="0" smtClean="0">
                              <a:solidFill>
                                <a:schemeClr val="accent1">
                                  <a:lumMod val="50000"/>
                                </a:schemeClr>
                              </a:solidFill>
                              <a:latin typeface="Cambria Math" panose="02040503050406030204" pitchFamily="18" charset="0"/>
                            </a:rPr>
                            <m:t>𝒙</m:t>
                          </m:r>
                          <m:r>
                            <a:rPr lang="en-US" altLang="zh-CN" sz="2800" b="0" i="1" dirty="0" smtClean="0">
                              <a:solidFill>
                                <a:schemeClr val="accent1">
                                  <a:lumMod val="50000"/>
                                </a:schemeClr>
                              </a:solidFill>
                              <a:latin typeface="Cambria Math" panose="02040503050406030204" pitchFamily="18" charset="0"/>
                            </a:rPr>
                            <m:t>;</m:t>
                          </m:r>
                          <m:sSub>
                            <m:sSubPr>
                              <m:ctrlPr>
                                <a:rPr lang="en-US" altLang="zh-CN" sz="2800" i="1">
                                  <a:solidFill>
                                    <a:schemeClr val="accent1">
                                      <a:lumMod val="50000"/>
                                    </a:schemeClr>
                                  </a:solidFill>
                                  <a:latin typeface="Cambria Math" panose="02040503050406030204" pitchFamily="18" charset="0"/>
                                </a:rPr>
                              </m:ctrlPr>
                            </m:sSubPr>
                            <m:e>
                              <m:r>
                                <a:rPr lang="en-US" altLang="zh-CN" sz="2800" i="1">
                                  <a:solidFill>
                                    <a:schemeClr val="accent1">
                                      <a:lumMod val="50000"/>
                                    </a:schemeClr>
                                  </a:solidFill>
                                  <a:latin typeface="Cambria Math" panose="02040503050406030204" pitchFamily="18" charset="0"/>
                                </a:rPr>
                                <m:t>𝜃</m:t>
                              </m:r>
                            </m:e>
                            <m:sub>
                              <m:r>
                                <a:rPr lang="en-US" altLang="zh-CN" sz="2800" i="1">
                                  <a:solidFill>
                                    <a:schemeClr val="accent1">
                                      <a:lumMod val="50000"/>
                                    </a:schemeClr>
                                  </a:solidFill>
                                  <a:latin typeface="Cambria Math" panose="02040503050406030204" pitchFamily="18" charset="0"/>
                                </a:rPr>
                                <m:t>𝑡</m:t>
                              </m:r>
                            </m:sub>
                          </m:sSub>
                        </m:e>
                      </m:d>
                      <m:r>
                        <a:rPr lang="en-US" altLang="zh-CN" sz="2800" b="0" i="1" smtClean="0">
                          <a:solidFill>
                            <a:schemeClr val="accent1">
                              <a:lumMod val="50000"/>
                            </a:schemeClr>
                          </a:solidFill>
                          <a:latin typeface="Cambria Math" panose="02040503050406030204" pitchFamily="18" charset="0"/>
                        </a:rPr>
                        <m:t>=</m:t>
                      </m:r>
                      <m:func>
                        <m:func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funcPr>
                        <m:fName>
                          <m:r>
                            <m:rPr>
                              <m:sty m:val="p"/>
                            </m:rPr>
                            <a:rPr lang="en-US" altLang="zh-CN" sz="2800">
                              <a:solidFill>
                                <a:schemeClr val="accent1">
                                  <a:lumMod val="50000"/>
                                </a:schemeClr>
                              </a:solidFill>
                              <a:latin typeface="Cambria Math" panose="02040503050406030204" pitchFamily="18" charset="0"/>
                              <a:ea typeface="Cambria Math" panose="02040503050406030204" pitchFamily="18" charset="0"/>
                            </a:rPr>
                            <m:t>l</m:t>
                          </m:r>
                          <m:r>
                            <m:rPr>
                              <m:sty m:val="p"/>
                            </m:rPr>
                            <a:rPr lang="en-US" altLang="zh-CN" sz="2800" b="0" i="0" smtClean="0">
                              <a:solidFill>
                                <a:schemeClr val="accent1">
                                  <a:lumMod val="50000"/>
                                </a:schemeClr>
                              </a:solidFill>
                              <a:latin typeface="Cambria Math" panose="02040503050406030204" pitchFamily="18" charset="0"/>
                              <a:ea typeface="Cambria Math" panose="02040503050406030204" pitchFamily="18" charset="0"/>
                            </a:rPr>
                            <m:t>og</m:t>
                          </m:r>
                        </m:fName>
                        <m:e>
                          <m:r>
                            <a:rPr lang="en-US" altLang="zh-CN" sz="2800" i="1">
                              <a:solidFill>
                                <a:schemeClr val="accent1">
                                  <a:lumMod val="50000"/>
                                </a:schemeClr>
                              </a:solidFill>
                              <a:latin typeface="Cambria Math" panose="02040503050406030204" pitchFamily="18" charset="0"/>
                              <a:ea typeface="Cambria Math" panose="02040503050406030204" pitchFamily="18" charset="0"/>
                            </a:rPr>
                            <m:t>𝑝</m:t>
                          </m:r>
                          <m:d>
                            <m:d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dPr>
                            <m:e>
                              <m:r>
                                <a:rPr lang="en-US" altLang="zh-CN" sz="2800" i="1">
                                  <a:solidFill>
                                    <a:schemeClr val="accent1">
                                      <a:lumMod val="50000"/>
                                    </a:schemeClr>
                                  </a:solidFill>
                                  <a:latin typeface="Cambria Math" panose="02040503050406030204" pitchFamily="18" charset="0"/>
                                  <a:ea typeface="Cambria Math" panose="02040503050406030204" pitchFamily="18" charset="0"/>
                                </a:rPr>
                                <m:t>𝑥</m:t>
                              </m:r>
                              <m:r>
                                <a:rPr lang="en-US" altLang="zh-CN" sz="2800" i="1">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i="1">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800" i="1">
                                      <a:solidFill>
                                        <a:schemeClr val="accent1">
                                          <a:lumMod val="50000"/>
                                        </a:schemeClr>
                                      </a:solidFill>
                                      <a:latin typeface="Cambria Math" panose="02040503050406030204" pitchFamily="18" charset="0"/>
                                      <a:ea typeface="Cambria Math" panose="02040503050406030204" pitchFamily="18" charset="0"/>
                                    </a:rPr>
                                    <m:t>𝜃</m:t>
                                  </m:r>
                                </m:e>
                                <m:sub>
                                  <m:r>
                                    <a:rPr lang="en-US" altLang="zh-CN" sz="2800" i="1">
                                      <a:solidFill>
                                        <a:schemeClr val="accent1">
                                          <a:lumMod val="50000"/>
                                        </a:schemeClr>
                                      </a:solidFill>
                                      <a:latin typeface="Cambria Math" panose="02040503050406030204" pitchFamily="18" charset="0"/>
                                      <a:ea typeface="Cambria Math" panose="02040503050406030204" pitchFamily="18" charset="0"/>
                                    </a:rPr>
                                    <m:t>𝑡</m:t>
                                  </m:r>
                                </m:sub>
                              </m:sSub>
                            </m:e>
                          </m:d>
                        </m:e>
                      </m:func>
                    </m:oMath>
                  </m:oMathPara>
                </a14:m>
                <a:endParaRPr kumimoji="1" lang="zh-CN" altLang="en-US" sz="2800" dirty="0"/>
              </a:p>
            </p:txBody>
          </p:sp>
        </mc:Choice>
        <mc:Fallback xmlns="">
          <p:sp>
            <p:nvSpPr>
              <p:cNvPr id="3" name="内容占位符 2">
                <a:extLst>
                  <a:ext uri="{FF2B5EF4-FFF2-40B4-BE49-F238E27FC236}">
                    <a16:creationId xmlns:a16="http://schemas.microsoft.com/office/drawing/2014/main" id="{B3EAB565-E636-C3D4-90C9-B7DC2EE0DDE0}"/>
                  </a:ext>
                </a:extLst>
              </p:cNvPr>
              <p:cNvSpPr>
                <a:spLocks noGrp="1" noRot="1" noChangeAspect="1" noMove="1" noResize="1" noEditPoints="1" noAdjustHandles="1" noChangeArrowheads="1" noChangeShapeType="1" noTextEdit="1"/>
              </p:cNvSpPr>
              <p:nvPr>
                <p:ph idx="1"/>
              </p:nvPr>
            </p:nvSpPr>
            <p:spPr>
              <a:blipFill>
                <a:blip r:embed="rId2"/>
                <a:stretch>
                  <a:fillRect l="-925" t="-18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3911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AC147-FA1A-7CAE-D7B3-C240662F088E}"/>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Information Theory Perspective (Optional)</a:t>
            </a:r>
            <a:endParaRPr kumimoji="1" lang="zh-CN" altLang="en-US" dirty="0"/>
          </a:p>
        </p:txBody>
      </p:sp>
      <p:pic>
        <p:nvPicPr>
          <p:cNvPr id="4" name="内容占位符 3">
            <a:extLst>
              <a:ext uri="{FF2B5EF4-FFF2-40B4-BE49-F238E27FC236}">
                <a16:creationId xmlns:a16="http://schemas.microsoft.com/office/drawing/2014/main" id="{1F9EB644-FB03-1C38-149C-D1FD33ECED23}"/>
              </a:ext>
            </a:extLst>
          </p:cNvPr>
          <p:cNvPicPr>
            <a:picLocks noGrp="1" noChangeAspect="1"/>
          </p:cNvPicPr>
          <p:nvPr>
            <p:ph idx="1"/>
          </p:nvPr>
        </p:nvPicPr>
        <p:blipFill>
          <a:blip r:embed="rId2"/>
          <a:stretch>
            <a:fillRect/>
          </a:stretch>
        </p:blipFill>
        <p:spPr>
          <a:xfrm>
            <a:off x="1892300" y="1333500"/>
            <a:ext cx="8407400" cy="4724400"/>
          </a:xfrm>
          <a:prstGeom prst="rect">
            <a:avLst/>
          </a:prstGeom>
        </p:spPr>
      </p:pic>
    </p:spTree>
    <p:extLst>
      <p:ext uri="{BB962C8B-B14F-4D97-AF65-F5344CB8AC3E}">
        <p14:creationId xmlns:p14="http://schemas.microsoft.com/office/powerpoint/2010/main" val="2200144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E9CF1-1040-7ED6-D9C8-0C14F0EEC445}"/>
              </a:ext>
            </a:extLst>
          </p:cNvPr>
          <p:cNvSpPr>
            <a:spLocks noGrp="1"/>
          </p:cNvSpPr>
          <p:nvPr>
            <p:ph type="title"/>
          </p:nvPr>
        </p:nvSpPr>
        <p:spPr/>
        <p:txBody>
          <a:bodyPr/>
          <a:lstStyle/>
          <a:p>
            <a:r>
              <a:rPr lang="en" altLang="zh-CN" b="0" i="0" dirty="0">
                <a:solidFill>
                  <a:srgbClr val="333333"/>
                </a:solidFill>
                <a:effectLst/>
                <a:latin typeface="Arial" panose="020B0604020202020204" pitchFamily="34" charset="0"/>
              </a:rPr>
              <a:t>EM algorithm in the iteration of step t (Optional)</a:t>
            </a:r>
            <a:endParaRPr kumimoji="1" lang="zh-CN" altLang="en-US" dirty="0"/>
          </a:p>
        </p:txBody>
      </p:sp>
      <p:pic>
        <p:nvPicPr>
          <p:cNvPr id="4" name="内容占位符 3">
            <a:extLst>
              <a:ext uri="{FF2B5EF4-FFF2-40B4-BE49-F238E27FC236}">
                <a16:creationId xmlns:a16="http://schemas.microsoft.com/office/drawing/2014/main" id="{39D2A393-15BA-B992-2876-644CD513C4CF}"/>
              </a:ext>
            </a:extLst>
          </p:cNvPr>
          <p:cNvPicPr>
            <a:picLocks noGrp="1" noChangeAspect="1"/>
          </p:cNvPicPr>
          <p:nvPr>
            <p:ph idx="1"/>
          </p:nvPr>
        </p:nvPicPr>
        <p:blipFill>
          <a:blip r:embed="rId2"/>
          <a:stretch>
            <a:fillRect/>
          </a:stretch>
        </p:blipFill>
        <p:spPr>
          <a:xfrm>
            <a:off x="1387430" y="1895475"/>
            <a:ext cx="9417139" cy="3067050"/>
          </a:xfrm>
          <a:prstGeom prst="rect">
            <a:avLst/>
          </a:prstGeom>
        </p:spPr>
      </p:pic>
    </p:spTree>
    <p:extLst>
      <p:ext uri="{BB962C8B-B14F-4D97-AF65-F5344CB8AC3E}">
        <p14:creationId xmlns:p14="http://schemas.microsoft.com/office/powerpoint/2010/main" val="116605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8C96-4C43-DE85-A7B7-FD6421492630}"/>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E6DF1891-144A-A6B5-E077-65756D5B391D}"/>
              </a:ext>
            </a:extLst>
          </p:cNvPr>
          <p:cNvSpPr>
            <a:spLocks noGrp="1"/>
          </p:cNvSpPr>
          <p:nvPr>
            <p:ph type="ctrTitle"/>
          </p:nvPr>
        </p:nvSpPr>
        <p:spPr>
          <a:xfrm>
            <a:off x="4267200" y="3827780"/>
            <a:ext cx="6457950" cy="1280795"/>
          </a:xfrm>
        </p:spPr>
        <p:txBody>
          <a:bodyPr/>
          <a:lstStyle/>
          <a:p>
            <a:r>
              <a:rPr lang="en-US" altLang="zh-CN" dirty="0"/>
              <a:t>Chapter 7.4: Gaussian Mixture Models </a:t>
            </a:r>
            <a:endParaRPr lang="zh-CN" altLang="en-US" dirty="0"/>
          </a:p>
        </p:txBody>
      </p:sp>
    </p:spTree>
    <p:extLst>
      <p:ext uri="{BB962C8B-B14F-4D97-AF65-F5344CB8AC3E}">
        <p14:creationId xmlns:p14="http://schemas.microsoft.com/office/powerpoint/2010/main" val="2095879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p:txBody>
          <a:bodyPr/>
          <a:lstStyle/>
          <a:p>
            <a:r>
              <a:rPr lang="en-US" altLang="en-US" dirty="0"/>
              <a:t>Unsupervised Learning</a:t>
            </a:r>
          </a:p>
        </p:txBody>
      </p:sp>
      <p:sp>
        <p:nvSpPr>
          <p:cNvPr id="435203" name="Rectangle 3"/>
          <p:cNvSpPr>
            <a:spLocks noGrp="1" noChangeArrowheads="1"/>
          </p:cNvSpPr>
          <p:nvPr>
            <p:ph idx="1"/>
          </p:nvPr>
        </p:nvSpPr>
        <p:spPr/>
        <p:txBody>
          <a:bodyPr/>
          <a:lstStyle/>
          <a:p>
            <a:pPr marL="457200" indent="-457200">
              <a:lnSpc>
                <a:spcPct val="90000"/>
              </a:lnSpc>
            </a:pPr>
            <a:r>
              <a:rPr lang="en-US" altLang="en-US" sz="2400" dirty="0">
                <a:solidFill>
                  <a:schemeClr val="tx1"/>
                </a:solidFill>
              </a:rPr>
              <a:t>You walk into a bar.</a:t>
            </a:r>
          </a:p>
          <a:p>
            <a:pPr marL="457200" indent="-457200">
              <a:lnSpc>
                <a:spcPct val="90000"/>
              </a:lnSpc>
              <a:buNone/>
            </a:pPr>
            <a:r>
              <a:rPr lang="en-US" altLang="en-US" sz="2400" dirty="0">
                <a:solidFill>
                  <a:schemeClr val="tx1"/>
                </a:solidFill>
              </a:rPr>
              <a:t>	A stranger approaches and tells you:</a:t>
            </a:r>
          </a:p>
          <a:p>
            <a:pPr marL="457200" indent="-457200">
              <a:lnSpc>
                <a:spcPct val="90000"/>
              </a:lnSpc>
              <a:buNone/>
            </a:pPr>
            <a:r>
              <a:rPr lang="en-US" altLang="en-US" sz="2400" dirty="0">
                <a:solidFill>
                  <a:schemeClr val="tx1"/>
                </a:solidFill>
              </a:rPr>
              <a:t>		“I’ve got data from K classes.  Each class </a:t>
            </a:r>
            <a:r>
              <a:rPr lang="en-US" altLang="en-US" sz="2400" dirty="0" err="1">
                <a:solidFill>
                  <a:schemeClr val="tx1"/>
                </a:solidFill>
              </a:rPr>
              <a:t>i</a:t>
            </a:r>
            <a:r>
              <a:rPr lang="en-US" altLang="en-US" sz="2400" dirty="0">
                <a:solidFill>
                  <a:schemeClr val="tx1"/>
                </a:solidFill>
              </a:rPr>
              <a:t> produces observations with a normal distribution with mean </a:t>
            </a:r>
            <a:r>
              <a:rPr lang="el-GR" altLang="en-US" sz="2400" b="1" dirty="0">
                <a:solidFill>
                  <a:schemeClr val="tx1"/>
                </a:solidFill>
                <a:latin typeface="MS Reference Serif" pitchFamily="18" charset="0"/>
              </a:rPr>
              <a:t>μ</a:t>
            </a:r>
            <a:r>
              <a:rPr lang="en-US" altLang="en-US" sz="2400" i="1" baseline="-25000" dirty="0" err="1">
                <a:solidFill>
                  <a:schemeClr val="tx1"/>
                </a:solidFill>
              </a:rPr>
              <a:t>i</a:t>
            </a:r>
            <a:r>
              <a:rPr lang="en-US" altLang="en-US" sz="2400" dirty="0">
                <a:solidFill>
                  <a:schemeClr val="tx1"/>
                </a:solidFill>
              </a:rPr>
              <a:t> and variance </a:t>
            </a:r>
            <a:r>
              <a:rPr lang="el-GR" altLang="en-US" sz="2400" dirty="0">
                <a:solidFill>
                  <a:schemeClr val="tx1"/>
                </a:solidFill>
              </a:rPr>
              <a:t>σ</a:t>
            </a:r>
            <a:r>
              <a:rPr lang="en-US" altLang="en-US" sz="2400" baseline="30000" dirty="0">
                <a:solidFill>
                  <a:schemeClr val="tx1"/>
                </a:solidFill>
              </a:rPr>
              <a:t>2</a:t>
            </a:r>
            <a:r>
              <a:rPr lang="en-US" altLang="en-US" sz="2400" b="1" i="1" dirty="0">
                <a:solidFill>
                  <a:schemeClr val="tx1"/>
                </a:solidFill>
              </a:rPr>
              <a:t>I</a:t>
            </a:r>
            <a:r>
              <a:rPr lang="en-US" altLang="en-US" sz="2400" b="1" dirty="0">
                <a:solidFill>
                  <a:schemeClr val="tx1"/>
                </a:solidFill>
              </a:rPr>
              <a:t> </a:t>
            </a:r>
            <a:r>
              <a:rPr lang="en-US" altLang="en-US" sz="2400" dirty="0">
                <a:solidFill>
                  <a:schemeClr val="tx1"/>
                </a:solidFill>
              </a:rPr>
              <a:t> (Standard simple multivariate Gaussian assumptions). I can tell you all the P(w</a:t>
            </a:r>
            <a:r>
              <a:rPr lang="en-US" altLang="en-US" sz="2400" i="1" baseline="-25000" dirty="0">
                <a:solidFill>
                  <a:schemeClr val="tx1"/>
                </a:solidFill>
              </a:rPr>
              <a:t>i</a:t>
            </a:r>
            <a:r>
              <a:rPr lang="en-US" altLang="en-US" sz="2400" dirty="0">
                <a:solidFill>
                  <a:schemeClr val="tx1"/>
                </a:solidFill>
              </a:rPr>
              <a:t>)’s .”</a:t>
            </a:r>
          </a:p>
          <a:p>
            <a:pPr marL="457200" indent="-457200">
              <a:lnSpc>
                <a:spcPct val="90000"/>
              </a:lnSpc>
            </a:pPr>
            <a:r>
              <a:rPr lang="en-US" altLang="en-US" sz="2400" dirty="0">
                <a:solidFill>
                  <a:schemeClr val="tx1"/>
                </a:solidFill>
              </a:rPr>
              <a:t>So far, looks straightforward.</a:t>
            </a:r>
          </a:p>
          <a:p>
            <a:pPr marL="457200" indent="-457200">
              <a:lnSpc>
                <a:spcPct val="90000"/>
              </a:lnSpc>
              <a:buNone/>
            </a:pPr>
            <a:r>
              <a:rPr lang="en-US" altLang="en-US" sz="2400" dirty="0">
                <a:solidFill>
                  <a:schemeClr val="tx1"/>
                </a:solidFill>
              </a:rPr>
              <a:t>		“I need a maximum likelihood estimate of the </a:t>
            </a:r>
            <a:r>
              <a:rPr lang="el-GR" altLang="en-US" sz="2400" b="1" dirty="0">
                <a:solidFill>
                  <a:schemeClr val="tx1"/>
                </a:solidFill>
                <a:latin typeface="MS Reference Serif" pitchFamily="18" charset="0"/>
              </a:rPr>
              <a:t>μ</a:t>
            </a:r>
            <a:r>
              <a:rPr lang="en-US" altLang="en-US" sz="2400" i="1" baseline="-25000" dirty="0">
                <a:solidFill>
                  <a:schemeClr val="tx1"/>
                </a:solidFill>
              </a:rPr>
              <a:t>i</a:t>
            </a:r>
            <a:r>
              <a:rPr lang="en-US" altLang="en-US" sz="2400" dirty="0">
                <a:solidFill>
                  <a:schemeClr val="tx1"/>
                </a:solidFill>
              </a:rPr>
              <a:t>’s .“</a:t>
            </a:r>
          </a:p>
          <a:p>
            <a:pPr marL="457200" indent="-457200">
              <a:lnSpc>
                <a:spcPct val="90000"/>
              </a:lnSpc>
            </a:pPr>
            <a:r>
              <a:rPr lang="en-US" altLang="en-US" sz="2400" dirty="0">
                <a:solidFill>
                  <a:schemeClr val="tx1"/>
                </a:solidFill>
              </a:rPr>
              <a:t>No problem:</a:t>
            </a:r>
          </a:p>
          <a:p>
            <a:pPr marL="457200" indent="-457200">
              <a:lnSpc>
                <a:spcPct val="90000"/>
              </a:lnSpc>
              <a:buNone/>
            </a:pPr>
            <a:r>
              <a:rPr lang="en-US" altLang="en-US" sz="2400" dirty="0">
                <a:solidFill>
                  <a:schemeClr val="tx1"/>
                </a:solidFill>
              </a:rPr>
              <a:t>		“There’s just one thing. None of the data are labeled. I have datapoints, but I don’t know what class they’re from (any of them!)</a:t>
            </a:r>
          </a:p>
          <a:p>
            <a:pPr marL="457200" indent="-457200">
              <a:lnSpc>
                <a:spcPct val="90000"/>
              </a:lnSpc>
            </a:pPr>
            <a:r>
              <a:rPr lang="en-US" altLang="en-US" sz="2400" dirty="0">
                <a:solidFill>
                  <a:schemeClr val="tx1"/>
                </a:solidFill>
              </a:rPr>
              <a:t>Uh oh!!</a:t>
            </a:r>
            <a:endParaRPr lang="el-GR" altLang="en-US" sz="2400" dirty="0">
              <a:solidFill>
                <a:schemeClr val="tx1"/>
              </a:solidFill>
            </a:endParaRPr>
          </a:p>
        </p:txBody>
      </p:sp>
    </p:spTree>
    <p:extLst>
      <p:ext uri="{BB962C8B-B14F-4D97-AF65-F5344CB8AC3E}">
        <p14:creationId xmlns:p14="http://schemas.microsoft.com/office/powerpoint/2010/main" val="1519512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lstStyle/>
          <a:p>
            <a:r>
              <a:rPr lang="en-US" altLang="en-US" dirty="0"/>
              <a:t>Bayes Classifier</a:t>
            </a:r>
          </a:p>
        </p:txBody>
      </p:sp>
      <p:graphicFrame>
        <p:nvGraphicFramePr>
          <p:cNvPr id="593923" name="Object 3"/>
          <p:cNvGraphicFramePr>
            <a:graphicFrameLocks noChangeAspect="1"/>
          </p:cNvGraphicFramePr>
          <p:nvPr>
            <p:extLst>
              <p:ext uri="{D42A27DB-BD31-4B8C-83A1-F6EECF244321}">
                <p14:modId xmlns:p14="http://schemas.microsoft.com/office/powerpoint/2010/main" val="994670345"/>
              </p:ext>
            </p:extLst>
          </p:nvPr>
        </p:nvGraphicFramePr>
        <p:xfrm>
          <a:off x="1524000" y="1524001"/>
          <a:ext cx="4510088" cy="887413"/>
        </p:xfrm>
        <a:graphic>
          <a:graphicData uri="http://schemas.openxmlformats.org/presentationml/2006/ole">
            <mc:AlternateContent xmlns:mc="http://schemas.openxmlformats.org/markup-compatibility/2006">
              <mc:Choice xmlns:v="urn:schemas-microsoft-com:vml" Requires="v">
                <p:oleObj name="Equation" r:id="rId2" imgW="2031840" imgH="419040" progId="Equation.3">
                  <p:embed/>
                </p:oleObj>
              </mc:Choice>
              <mc:Fallback>
                <p:oleObj name="Equation" r:id="rId2" imgW="2031840" imgH="419040" progId="Equation.3">
                  <p:embed/>
                  <p:pic>
                    <p:nvPicPr>
                      <p:cNvPr id="59392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24001"/>
                        <a:ext cx="4510088" cy="887413"/>
                      </a:xfrm>
                      <a:prstGeom prst="rect">
                        <a:avLst/>
                      </a:prstGeom>
                      <a:noFill/>
                      <a:ln>
                        <a:noFill/>
                      </a:ln>
                      <a:effectLst/>
                      <a:extLst>
                        <a:ext uri="{909E8E84-426E-40DD-AFC4-6F175D3DCCD1}">
                          <a14:hiddenFill xmlns:a14="http://schemas.microsoft.com/office/drawing/2010/main">
                            <a:solidFill>
                              <a:srgbClr val="F6F89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24" name="Object 4"/>
          <p:cNvGraphicFramePr>
            <a:graphicFrameLocks noChangeAspect="1"/>
          </p:cNvGraphicFramePr>
          <p:nvPr>
            <p:extLst>
              <p:ext uri="{D42A27DB-BD31-4B8C-83A1-F6EECF244321}">
                <p14:modId xmlns:p14="http://schemas.microsoft.com/office/powerpoint/2010/main" val="1097796134"/>
              </p:ext>
            </p:extLst>
          </p:nvPr>
        </p:nvGraphicFramePr>
        <p:xfrm>
          <a:off x="1517649" y="4050267"/>
          <a:ext cx="8540751" cy="1371600"/>
        </p:xfrm>
        <a:graphic>
          <a:graphicData uri="http://schemas.openxmlformats.org/presentationml/2006/ole">
            <mc:AlternateContent xmlns:mc="http://schemas.openxmlformats.org/markup-compatibility/2006">
              <mc:Choice xmlns:v="urn:schemas-microsoft-com:vml" Requires="v">
                <p:oleObj name="Equation" r:id="rId4" imgW="3848040" imgH="647640" progId="Equation.3">
                  <p:embed/>
                </p:oleObj>
              </mc:Choice>
              <mc:Fallback>
                <p:oleObj name="Equation" r:id="rId4" imgW="3848040" imgH="647640" progId="Equation.3">
                  <p:embed/>
                  <p:pic>
                    <p:nvPicPr>
                      <p:cNvPr id="59392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7649" y="4050267"/>
                        <a:ext cx="8540751" cy="1371600"/>
                      </a:xfrm>
                      <a:prstGeom prst="rect">
                        <a:avLst/>
                      </a:prstGeom>
                      <a:noFill/>
                      <a:ln>
                        <a:noFill/>
                      </a:ln>
                      <a:effectLst/>
                      <a:extLst>
                        <a:ext uri="{909E8E84-426E-40DD-AFC4-6F175D3DCCD1}">
                          <a14:hiddenFill xmlns:a14="http://schemas.microsoft.com/office/drawing/2010/main">
                            <a:solidFill>
                              <a:srgbClr val="F6F89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3925" name="Text Box 5"/>
          <p:cNvSpPr txBox="1">
            <a:spLocks noChangeArrowheads="1"/>
          </p:cNvSpPr>
          <p:nvPr/>
        </p:nvSpPr>
        <p:spPr bwMode="auto">
          <a:xfrm>
            <a:off x="4262436" y="5802868"/>
            <a:ext cx="5715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pPr>
            <a:r>
              <a:rPr lang="en-US" altLang="en-US"/>
              <a:t>How do we deal with that?</a:t>
            </a:r>
          </a:p>
        </p:txBody>
      </p:sp>
      <p:sp>
        <p:nvSpPr>
          <p:cNvPr id="593926" name="Freeform 6"/>
          <p:cNvSpPr>
            <a:spLocks/>
          </p:cNvSpPr>
          <p:nvPr/>
        </p:nvSpPr>
        <p:spPr bwMode="auto">
          <a:xfrm>
            <a:off x="6992937" y="5469770"/>
            <a:ext cx="184731" cy="369332"/>
          </a:xfrm>
          <a:custGeom>
            <a:avLst/>
            <a:gdLst>
              <a:gd name="T0" fmla="*/ 304 w 522"/>
              <a:gd name="T1" fmla="*/ 397 h 397"/>
              <a:gd name="T2" fmla="*/ 421 w 522"/>
              <a:gd name="T3" fmla="*/ 374 h 397"/>
              <a:gd name="T4" fmla="*/ 491 w 522"/>
              <a:gd name="T5" fmla="*/ 280 h 397"/>
              <a:gd name="T6" fmla="*/ 522 w 522"/>
              <a:gd name="T7" fmla="*/ 210 h 397"/>
              <a:gd name="T8" fmla="*/ 506 w 522"/>
              <a:gd name="T9" fmla="*/ 140 h 397"/>
              <a:gd name="T10" fmla="*/ 459 w 522"/>
              <a:gd name="T11" fmla="*/ 109 h 397"/>
              <a:gd name="T12" fmla="*/ 187 w 522"/>
              <a:gd name="T13" fmla="*/ 47 h 397"/>
              <a:gd name="T14" fmla="*/ 0 w 522"/>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2" h="397">
                <a:moveTo>
                  <a:pt x="304" y="397"/>
                </a:moveTo>
                <a:cubicBezTo>
                  <a:pt x="346" y="392"/>
                  <a:pt x="382" y="387"/>
                  <a:pt x="421" y="374"/>
                </a:cubicBezTo>
                <a:cubicBezTo>
                  <a:pt x="442" y="340"/>
                  <a:pt x="469" y="313"/>
                  <a:pt x="491" y="280"/>
                </a:cubicBezTo>
                <a:cubicBezTo>
                  <a:pt x="505" y="259"/>
                  <a:pt x="522" y="210"/>
                  <a:pt x="522" y="210"/>
                </a:cubicBezTo>
                <a:cubicBezTo>
                  <a:pt x="521" y="204"/>
                  <a:pt x="514" y="153"/>
                  <a:pt x="506" y="140"/>
                </a:cubicBezTo>
                <a:cubicBezTo>
                  <a:pt x="485" y="108"/>
                  <a:pt x="487" y="123"/>
                  <a:pt x="459" y="109"/>
                </a:cubicBezTo>
                <a:cubicBezTo>
                  <a:pt x="362" y="62"/>
                  <a:pt x="293" y="65"/>
                  <a:pt x="187" y="47"/>
                </a:cubicBezTo>
                <a:cubicBezTo>
                  <a:pt x="123" y="36"/>
                  <a:pt x="65" y="0"/>
                  <a:pt x="0" y="0"/>
                </a:cubicBezTo>
              </a:path>
            </a:pathLst>
          </a:custGeom>
          <a:noFill/>
          <a:ln w="38100"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6BF2DA6-0361-5D84-8C9E-943F76B1A3B3}"/>
                  </a:ext>
                </a:extLst>
              </p:cNvPr>
              <p:cNvSpPr txBox="1"/>
              <p:nvPr/>
            </p:nvSpPr>
            <p:spPr>
              <a:xfrm>
                <a:off x="1524754" y="2667000"/>
                <a:ext cx="8452682" cy="1386020"/>
              </a:xfrm>
              <a:prstGeom prst="rect">
                <a:avLst/>
              </a:prstGeom>
              <a:noFill/>
            </p:spPr>
            <p:txBody>
              <a:bodyPr wrap="square" rtlCol="0">
                <a:spAutoFit/>
              </a:bodyPr>
              <a:lstStyle/>
              <a:p>
                <a14:m>
                  <m:oMath xmlns:m="http://schemas.openxmlformats.org/officeDocument/2006/math">
                    <m:r>
                      <a:rPr kumimoji="1" lang="en-US" altLang="zh-CN" sz="2200" b="0" i="1" smtClean="0">
                        <a:latin typeface="Cambria Math" panose="02040503050406030204" pitchFamily="18" charset="0"/>
                      </a:rPr>
                      <m:t>𝑃</m:t>
                    </m:r>
                    <m:d>
                      <m:dPr>
                        <m:ctrlPr>
                          <a:rPr kumimoji="1" lang="en-US" altLang="zh-CN" sz="2200" b="0" i="1" smtClean="0">
                            <a:latin typeface="Cambria Math" panose="02040503050406030204" pitchFamily="18" charset="0"/>
                          </a:rPr>
                        </m:ctrlPr>
                      </m:dPr>
                      <m:e>
                        <m:r>
                          <a:rPr kumimoji="1" lang="en-US" altLang="zh-CN" sz="2200" b="0" i="1" smtClean="0">
                            <a:latin typeface="Cambria Math" panose="02040503050406030204" pitchFamily="18" charset="0"/>
                          </a:rPr>
                          <m:t>𝑦</m:t>
                        </m:r>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𝑖</m:t>
                        </m:r>
                      </m:e>
                    </m:d>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𝑃</m:t>
                    </m:r>
                    <m:d>
                      <m:dPr>
                        <m:ctrlPr>
                          <a:rPr kumimoji="1" lang="en-US" altLang="zh-CN" sz="2200" b="0" i="1" smtClean="0">
                            <a:latin typeface="Cambria Math" panose="02040503050406030204" pitchFamily="18" charset="0"/>
                          </a:rPr>
                        </m:ctrlPr>
                      </m:dPr>
                      <m:e>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𝑤</m:t>
                            </m:r>
                          </m:e>
                          <m:sub>
                            <m:r>
                              <a:rPr kumimoji="1" lang="en-US" altLang="zh-CN" sz="2200" b="0" i="1" smtClean="0">
                                <a:latin typeface="Cambria Math" panose="02040503050406030204" pitchFamily="18" charset="0"/>
                              </a:rPr>
                              <m:t>𝑖</m:t>
                            </m:r>
                          </m:sub>
                        </m:sSub>
                      </m:e>
                    </m:d>
                    <m:r>
                      <a:rPr kumimoji="1" lang="en-US" altLang="zh-CN" sz="2200" b="0" i="1" smtClean="0">
                        <a:latin typeface="Cambria Math" panose="02040503050406030204" pitchFamily="18" charset="0"/>
                      </a:rPr>
                      <m:t>=</m:t>
                    </m:r>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𝑝</m:t>
                        </m:r>
                      </m:e>
                      <m:sub>
                        <m:r>
                          <a:rPr kumimoji="1" lang="en-US" altLang="zh-CN" sz="2200" b="0" i="1" smtClean="0">
                            <a:latin typeface="Cambria Math" panose="02040503050406030204" pitchFamily="18" charset="0"/>
                          </a:rPr>
                          <m:t>𝑖</m:t>
                        </m:r>
                      </m:sub>
                    </m:sSub>
                  </m:oMath>
                </a14:m>
                <a:r>
                  <a:rPr kumimoji="1" lang="en-US" altLang="zh-CN" sz="2200" dirty="0"/>
                  <a:t> </a:t>
                </a:r>
              </a:p>
              <a:p>
                <a14:m>
                  <m:oMath xmlns:m="http://schemas.openxmlformats.org/officeDocument/2006/math">
                    <m:r>
                      <a:rPr kumimoji="1" lang="en-US" altLang="zh-CN" sz="2200" b="0" i="1" smtClean="0">
                        <a:latin typeface="Cambria Math" panose="02040503050406030204" pitchFamily="18" charset="0"/>
                      </a:rPr>
                      <m:t>𝑝</m:t>
                    </m:r>
                    <m:d>
                      <m:dPr>
                        <m:ctrlPr>
                          <a:rPr kumimoji="1" lang="en-US" altLang="zh-CN" sz="2200" b="0" i="1" smtClean="0">
                            <a:latin typeface="Cambria Math" panose="02040503050406030204" pitchFamily="18" charset="0"/>
                          </a:rPr>
                        </m:ctrlPr>
                      </m:dPr>
                      <m:e>
                        <m:r>
                          <a:rPr kumimoji="1" lang="en-US" altLang="zh-CN" sz="2200" b="1" i="1" smtClean="0">
                            <a:latin typeface="Cambria Math" panose="02040503050406030204" pitchFamily="18" charset="0"/>
                          </a:rPr>
                          <m:t>𝒙</m:t>
                        </m:r>
                      </m:e>
                      <m:e>
                        <m:r>
                          <a:rPr kumimoji="1" lang="en-US" altLang="zh-CN" sz="2200" b="0" i="1" smtClean="0">
                            <a:latin typeface="Cambria Math" panose="02040503050406030204" pitchFamily="18" charset="0"/>
                          </a:rPr>
                          <m:t>𝑦</m:t>
                        </m:r>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𝑖</m:t>
                        </m:r>
                      </m:e>
                    </m:d>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ea typeface="Cambria Math" panose="02040503050406030204" pitchFamily="18" charset="0"/>
                      </a:rPr>
                      <m:t>𝒩</m:t>
                    </m:r>
                    <m:d>
                      <m:dPr>
                        <m:ctrlPr>
                          <a:rPr kumimoji="1" lang="en-US" altLang="zh-CN" sz="2200" b="0" i="1" smtClean="0">
                            <a:latin typeface="Cambria Math" panose="02040503050406030204" pitchFamily="18" charset="0"/>
                            <a:ea typeface="Cambria Math" panose="02040503050406030204" pitchFamily="18" charset="0"/>
                          </a:rPr>
                        </m:ctrlPr>
                      </m:dPr>
                      <m:e>
                        <m:r>
                          <a:rPr kumimoji="1" lang="en-US" altLang="zh-CN" sz="2200" b="1" i="1">
                            <a:latin typeface="Cambria Math" panose="02040503050406030204" pitchFamily="18" charset="0"/>
                          </a:rPr>
                          <m:t>𝒙</m:t>
                        </m:r>
                        <m:r>
                          <a:rPr kumimoji="1" lang="en-US" altLang="zh-CN" sz="2200" b="0" i="1" smtClean="0">
                            <a:latin typeface="Cambria Math" panose="02040503050406030204" pitchFamily="18" charset="0"/>
                          </a:rPr>
                          <m:t>;</m:t>
                        </m:r>
                        <m:sSub>
                          <m:sSubPr>
                            <m:ctrlPr>
                              <a:rPr kumimoji="1" lang="en-US" altLang="zh-CN" sz="2200" b="0" i="1" smtClean="0">
                                <a:latin typeface="Cambria Math" panose="02040503050406030204" pitchFamily="18" charset="0"/>
                                <a:ea typeface="Cambria Math" panose="02040503050406030204" pitchFamily="18" charset="0"/>
                              </a:rPr>
                            </m:ctrlPr>
                          </m:sSubPr>
                          <m:e>
                            <m:r>
                              <a:rPr kumimoji="1" lang="en-US" altLang="zh-CN" sz="2200" b="1" i="1" smtClean="0">
                                <a:latin typeface="Cambria Math" panose="02040503050406030204" pitchFamily="18" charset="0"/>
                                <a:ea typeface="Cambria Math" panose="02040503050406030204" pitchFamily="18" charset="0"/>
                              </a:rPr>
                              <m:t>𝝁</m:t>
                            </m:r>
                          </m:e>
                          <m:sub>
                            <m:r>
                              <a:rPr kumimoji="1" lang="en-US" altLang="zh-CN" sz="2200" b="0" i="1" smtClean="0">
                                <a:latin typeface="Cambria Math" panose="02040503050406030204" pitchFamily="18" charset="0"/>
                                <a:ea typeface="Cambria Math" panose="02040503050406030204" pitchFamily="18" charset="0"/>
                              </a:rPr>
                              <m:t>𝑖</m:t>
                            </m:r>
                          </m:sub>
                        </m:sSub>
                        <m:r>
                          <a:rPr kumimoji="1" lang="en-US" altLang="zh-CN" sz="2200" b="0" i="1" smtClean="0">
                            <a:latin typeface="Cambria Math" panose="02040503050406030204" pitchFamily="18" charset="0"/>
                            <a:ea typeface="Cambria Math" panose="02040503050406030204" pitchFamily="18" charset="0"/>
                          </a:rPr>
                          <m:t>,</m:t>
                        </m:r>
                        <m:sSub>
                          <m:sSubPr>
                            <m:ctrlPr>
                              <a:rPr kumimoji="1" lang="en-US" altLang="zh-CN" sz="2200" b="0" i="1" smtClean="0">
                                <a:latin typeface="Cambria Math" panose="02040503050406030204" pitchFamily="18" charset="0"/>
                                <a:ea typeface="Cambria Math" panose="02040503050406030204" pitchFamily="18" charset="0"/>
                              </a:rPr>
                            </m:ctrlPr>
                          </m:sSubPr>
                          <m:e>
                            <m:r>
                              <a:rPr kumimoji="1" lang="en-US" altLang="zh-CN" sz="2200" b="1" i="0" smtClean="0">
                                <a:latin typeface="Cambria Math" panose="02040503050406030204" pitchFamily="18" charset="0"/>
                                <a:ea typeface="Cambria Math" panose="02040503050406030204" pitchFamily="18" charset="0"/>
                              </a:rPr>
                              <m:t>𝚺</m:t>
                            </m:r>
                          </m:e>
                          <m:sub>
                            <m:r>
                              <a:rPr kumimoji="1" lang="en-US" altLang="zh-CN" sz="2200" b="0" i="1" smtClean="0">
                                <a:latin typeface="Cambria Math" panose="02040503050406030204" pitchFamily="18" charset="0"/>
                                <a:ea typeface="Cambria Math" panose="02040503050406030204" pitchFamily="18" charset="0"/>
                              </a:rPr>
                              <m:t>𝑖</m:t>
                            </m:r>
                          </m:sub>
                        </m:sSub>
                      </m:e>
                    </m:d>
                    <m:r>
                      <a:rPr kumimoji="1" lang="en-US" altLang="zh-CN" sz="2200" b="0" i="1" smtClean="0">
                        <a:latin typeface="Cambria Math" panose="02040503050406030204" pitchFamily="18" charset="0"/>
                        <a:ea typeface="Cambria Math" panose="02040503050406030204" pitchFamily="18" charset="0"/>
                      </a:rPr>
                      <m:t>=</m:t>
                    </m:r>
                    <m:f>
                      <m:fPr>
                        <m:ctrlPr>
                          <a:rPr kumimoji="1" lang="en-US" altLang="zh-CN" sz="2200" b="0" i="1" smtClean="0">
                            <a:latin typeface="Cambria Math" panose="02040503050406030204" pitchFamily="18" charset="0"/>
                            <a:ea typeface="Cambria Math" panose="02040503050406030204" pitchFamily="18" charset="0"/>
                          </a:rPr>
                        </m:ctrlPr>
                      </m:fPr>
                      <m:num>
                        <m:r>
                          <a:rPr kumimoji="1" lang="en-US" altLang="zh-CN" sz="2200" b="0" i="1" smtClean="0">
                            <a:latin typeface="Cambria Math" panose="02040503050406030204" pitchFamily="18" charset="0"/>
                            <a:ea typeface="Cambria Math" panose="02040503050406030204" pitchFamily="18" charset="0"/>
                          </a:rPr>
                          <m:t>1</m:t>
                        </m:r>
                      </m:num>
                      <m:den>
                        <m:rad>
                          <m:radPr>
                            <m:degHide m:val="on"/>
                            <m:ctrlPr>
                              <a:rPr kumimoji="1" lang="en-US" altLang="zh-CN" sz="2200" b="0" i="1" smtClean="0">
                                <a:latin typeface="Cambria Math" panose="02040503050406030204" pitchFamily="18" charset="0"/>
                                <a:ea typeface="Cambria Math" panose="02040503050406030204" pitchFamily="18" charset="0"/>
                              </a:rPr>
                            </m:ctrlPr>
                          </m:radPr>
                          <m:deg/>
                          <m:e>
                            <m:sSup>
                              <m:sSupPr>
                                <m:ctrlPr>
                                  <a:rPr kumimoji="1" lang="en-US" altLang="zh-CN" sz="2200" b="0" i="1" smtClean="0">
                                    <a:latin typeface="Cambria Math" panose="02040503050406030204" pitchFamily="18" charset="0"/>
                                    <a:ea typeface="Cambria Math" panose="02040503050406030204" pitchFamily="18" charset="0"/>
                                  </a:rPr>
                                </m:ctrlPr>
                              </m:sSupPr>
                              <m:e>
                                <m:d>
                                  <m:dPr>
                                    <m:ctrlPr>
                                      <a:rPr kumimoji="1" lang="en-US" altLang="zh-CN" sz="2200" b="0" i="1" smtClean="0">
                                        <a:latin typeface="Cambria Math" panose="02040503050406030204" pitchFamily="18" charset="0"/>
                                        <a:ea typeface="Cambria Math" panose="02040503050406030204" pitchFamily="18" charset="0"/>
                                      </a:rPr>
                                    </m:ctrlPr>
                                  </m:dPr>
                                  <m:e>
                                    <m:r>
                                      <a:rPr kumimoji="1" lang="en-US" altLang="zh-CN" sz="2200" b="0" i="1" smtClean="0">
                                        <a:latin typeface="Cambria Math" panose="02040503050406030204" pitchFamily="18" charset="0"/>
                                        <a:ea typeface="Cambria Math" panose="02040503050406030204" pitchFamily="18" charset="0"/>
                                      </a:rPr>
                                      <m:t>2</m:t>
                                    </m:r>
                                    <m:r>
                                      <a:rPr kumimoji="1" lang="en-US" altLang="zh-CN" sz="2200" b="0" i="1" smtClean="0">
                                        <a:latin typeface="Cambria Math" panose="02040503050406030204" pitchFamily="18" charset="0"/>
                                        <a:ea typeface="Cambria Math" panose="02040503050406030204" pitchFamily="18" charset="0"/>
                                      </a:rPr>
                                      <m:t>𝜋</m:t>
                                    </m:r>
                                  </m:e>
                                </m:d>
                              </m:e>
                              <m:sup>
                                <m:r>
                                  <a:rPr kumimoji="1" lang="en-US" altLang="zh-CN" sz="2200" b="0" i="1" smtClean="0">
                                    <a:latin typeface="Cambria Math" panose="02040503050406030204" pitchFamily="18" charset="0"/>
                                    <a:ea typeface="Cambria Math" panose="02040503050406030204" pitchFamily="18" charset="0"/>
                                  </a:rPr>
                                  <m:t>𝑚</m:t>
                                </m:r>
                              </m:sup>
                            </m:sSup>
                            <m:d>
                              <m:dPr>
                                <m:begChr m:val="|"/>
                                <m:endChr m:val="|"/>
                                <m:ctrlPr>
                                  <a:rPr kumimoji="1" lang="en-US" altLang="zh-CN" sz="2200" b="0" i="1" smtClean="0">
                                    <a:latin typeface="Cambria Math" panose="02040503050406030204" pitchFamily="18" charset="0"/>
                                    <a:ea typeface="Cambria Math" panose="02040503050406030204" pitchFamily="18" charset="0"/>
                                  </a:rPr>
                                </m:ctrlPr>
                              </m:dPr>
                              <m:e>
                                <m:sSub>
                                  <m:sSubPr>
                                    <m:ctrlPr>
                                      <a:rPr kumimoji="1" lang="en-US" altLang="zh-CN" sz="2200" i="1">
                                        <a:latin typeface="Cambria Math" panose="02040503050406030204" pitchFamily="18" charset="0"/>
                                        <a:ea typeface="Cambria Math" panose="02040503050406030204" pitchFamily="18" charset="0"/>
                                      </a:rPr>
                                    </m:ctrlPr>
                                  </m:sSubPr>
                                  <m:e>
                                    <m:r>
                                      <a:rPr kumimoji="1" lang="en-US" altLang="zh-CN" sz="2200" b="1">
                                        <a:latin typeface="Cambria Math" panose="02040503050406030204" pitchFamily="18" charset="0"/>
                                        <a:ea typeface="Cambria Math" panose="02040503050406030204" pitchFamily="18" charset="0"/>
                                      </a:rPr>
                                      <m:t>𝚺</m:t>
                                    </m:r>
                                  </m:e>
                                  <m:sub>
                                    <m:r>
                                      <a:rPr kumimoji="1" lang="en-US" altLang="zh-CN" sz="2200" i="1">
                                        <a:latin typeface="Cambria Math" panose="02040503050406030204" pitchFamily="18" charset="0"/>
                                        <a:ea typeface="Cambria Math" panose="02040503050406030204" pitchFamily="18" charset="0"/>
                                      </a:rPr>
                                      <m:t>𝑖</m:t>
                                    </m:r>
                                  </m:sub>
                                </m:sSub>
                              </m:e>
                            </m:d>
                          </m:e>
                        </m:rad>
                      </m:den>
                    </m:f>
                    <m:func>
                      <m:funcPr>
                        <m:ctrlPr>
                          <a:rPr kumimoji="1" lang="en-US" altLang="zh-CN" sz="2200" b="0" i="1" smtClean="0">
                            <a:latin typeface="Cambria Math" panose="02040503050406030204" pitchFamily="18" charset="0"/>
                            <a:ea typeface="Cambria Math" panose="02040503050406030204" pitchFamily="18" charset="0"/>
                          </a:rPr>
                        </m:ctrlPr>
                      </m:funcPr>
                      <m:fName>
                        <m:r>
                          <m:rPr>
                            <m:sty m:val="p"/>
                          </m:rPr>
                          <a:rPr kumimoji="1" lang="en-US" altLang="zh-CN" sz="2200" b="0" i="0" smtClean="0">
                            <a:latin typeface="Cambria Math" panose="02040503050406030204" pitchFamily="18" charset="0"/>
                            <a:ea typeface="Cambria Math" panose="02040503050406030204" pitchFamily="18" charset="0"/>
                          </a:rPr>
                          <m:t>exp</m:t>
                        </m:r>
                      </m:fName>
                      <m:e>
                        <m:d>
                          <m:dPr>
                            <m:ctrlPr>
                              <a:rPr kumimoji="1" lang="en-US" altLang="zh-CN" sz="2200" b="0" i="1" smtClean="0">
                                <a:latin typeface="Cambria Math" panose="02040503050406030204" pitchFamily="18" charset="0"/>
                                <a:ea typeface="Cambria Math" panose="02040503050406030204" pitchFamily="18" charset="0"/>
                              </a:rPr>
                            </m:ctrlPr>
                          </m:dPr>
                          <m:e>
                            <m:r>
                              <a:rPr kumimoji="1" lang="en-US" altLang="zh-CN" sz="2200" b="0" i="1" smtClean="0">
                                <a:latin typeface="Cambria Math" panose="02040503050406030204" pitchFamily="18" charset="0"/>
                                <a:ea typeface="Cambria Math" panose="02040503050406030204" pitchFamily="18" charset="0"/>
                              </a:rPr>
                              <m:t>−</m:t>
                            </m:r>
                            <m:f>
                              <m:fPr>
                                <m:ctrlPr>
                                  <a:rPr kumimoji="1" lang="en-US" altLang="zh-CN" sz="2200" b="0" i="1" smtClean="0">
                                    <a:latin typeface="Cambria Math" panose="02040503050406030204" pitchFamily="18" charset="0"/>
                                    <a:ea typeface="Cambria Math" panose="02040503050406030204" pitchFamily="18" charset="0"/>
                                  </a:rPr>
                                </m:ctrlPr>
                              </m:fPr>
                              <m:num>
                                <m:r>
                                  <a:rPr kumimoji="1" lang="en-US" altLang="zh-CN" sz="2200" b="0" i="1" smtClean="0">
                                    <a:latin typeface="Cambria Math" panose="02040503050406030204" pitchFamily="18" charset="0"/>
                                    <a:ea typeface="Cambria Math" panose="02040503050406030204" pitchFamily="18" charset="0"/>
                                  </a:rPr>
                                  <m:t>1</m:t>
                                </m:r>
                              </m:num>
                              <m:den>
                                <m:r>
                                  <a:rPr kumimoji="1" lang="en-US" altLang="zh-CN" sz="2200" b="0" i="1" smtClean="0">
                                    <a:latin typeface="Cambria Math" panose="02040503050406030204" pitchFamily="18" charset="0"/>
                                    <a:ea typeface="Cambria Math" panose="02040503050406030204" pitchFamily="18" charset="0"/>
                                  </a:rPr>
                                  <m:t>2</m:t>
                                </m:r>
                              </m:den>
                            </m:f>
                            <m:sSup>
                              <m:sSupPr>
                                <m:ctrlPr>
                                  <a:rPr kumimoji="1" lang="en-US" altLang="zh-CN" sz="2200" b="0" i="1" smtClean="0">
                                    <a:latin typeface="Cambria Math" panose="02040503050406030204" pitchFamily="18" charset="0"/>
                                    <a:ea typeface="Cambria Math" panose="02040503050406030204" pitchFamily="18" charset="0"/>
                                  </a:rPr>
                                </m:ctrlPr>
                              </m:sSupPr>
                              <m:e>
                                <m:d>
                                  <m:dPr>
                                    <m:ctrlPr>
                                      <a:rPr kumimoji="1" lang="en-US" altLang="zh-CN" sz="2200" b="0" i="1" smtClean="0">
                                        <a:latin typeface="Cambria Math" panose="02040503050406030204" pitchFamily="18" charset="0"/>
                                        <a:ea typeface="Cambria Math" panose="02040503050406030204" pitchFamily="18" charset="0"/>
                                      </a:rPr>
                                    </m:ctrlPr>
                                  </m:dPr>
                                  <m:e>
                                    <m:r>
                                      <a:rPr kumimoji="1" lang="en-US" altLang="zh-CN" sz="2200" b="1" i="1">
                                        <a:latin typeface="Cambria Math" panose="02040503050406030204" pitchFamily="18" charset="0"/>
                                      </a:rPr>
                                      <m:t>𝒙</m:t>
                                    </m:r>
                                    <m:r>
                                      <a:rPr kumimoji="1" lang="en-US" altLang="zh-CN" sz="2200" b="1" i="1" smtClean="0">
                                        <a:latin typeface="Cambria Math" panose="02040503050406030204" pitchFamily="18" charset="0"/>
                                      </a:rPr>
                                      <m:t>−</m:t>
                                    </m:r>
                                    <m:sSub>
                                      <m:sSubPr>
                                        <m:ctrlPr>
                                          <a:rPr kumimoji="1" lang="en-US" altLang="zh-CN" sz="2200" i="1">
                                            <a:latin typeface="Cambria Math" panose="02040503050406030204" pitchFamily="18" charset="0"/>
                                            <a:ea typeface="Cambria Math" panose="02040503050406030204" pitchFamily="18" charset="0"/>
                                          </a:rPr>
                                        </m:ctrlPr>
                                      </m:sSubPr>
                                      <m:e>
                                        <m:r>
                                          <a:rPr kumimoji="1" lang="en-US" altLang="zh-CN" sz="2200" b="1" i="1">
                                            <a:latin typeface="Cambria Math" panose="02040503050406030204" pitchFamily="18" charset="0"/>
                                            <a:ea typeface="Cambria Math" panose="02040503050406030204" pitchFamily="18" charset="0"/>
                                          </a:rPr>
                                          <m:t>𝝁</m:t>
                                        </m:r>
                                      </m:e>
                                      <m:sub>
                                        <m:r>
                                          <a:rPr kumimoji="1" lang="en-US" altLang="zh-CN" sz="2200" i="1">
                                            <a:latin typeface="Cambria Math" panose="02040503050406030204" pitchFamily="18" charset="0"/>
                                            <a:ea typeface="Cambria Math" panose="02040503050406030204" pitchFamily="18" charset="0"/>
                                          </a:rPr>
                                          <m:t>𝑖</m:t>
                                        </m:r>
                                      </m:sub>
                                    </m:sSub>
                                  </m:e>
                                </m:d>
                              </m:e>
                              <m:sup>
                                <m:r>
                                  <a:rPr kumimoji="1" lang="en-US" altLang="zh-CN" sz="2200" b="0" i="1" smtClean="0">
                                    <a:latin typeface="Cambria Math" panose="02040503050406030204" pitchFamily="18" charset="0"/>
                                    <a:ea typeface="Cambria Math" panose="02040503050406030204" pitchFamily="18" charset="0"/>
                                  </a:rPr>
                                  <m:t>𝑇</m:t>
                                </m:r>
                              </m:sup>
                            </m:sSup>
                            <m:sSubSup>
                              <m:sSubSupPr>
                                <m:ctrlPr>
                                  <a:rPr kumimoji="1" lang="en-US" altLang="zh-CN" sz="2200" b="0" i="1" smtClean="0">
                                    <a:latin typeface="Cambria Math" panose="02040503050406030204" pitchFamily="18" charset="0"/>
                                    <a:ea typeface="Cambria Math" panose="02040503050406030204" pitchFamily="18" charset="0"/>
                                  </a:rPr>
                                </m:ctrlPr>
                              </m:sSubSupPr>
                              <m:e>
                                <m:r>
                                  <a:rPr kumimoji="1" lang="en-US" altLang="zh-CN" sz="2200" b="1">
                                    <a:latin typeface="Cambria Math" panose="02040503050406030204" pitchFamily="18" charset="0"/>
                                    <a:ea typeface="Cambria Math" panose="02040503050406030204" pitchFamily="18" charset="0"/>
                                  </a:rPr>
                                  <m:t>𝚺</m:t>
                                </m:r>
                              </m:e>
                              <m:sub>
                                <m:r>
                                  <a:rPr kumimoji="1" lang="en-US" altLang="zh-CN" sz="2200" i="1">
                                    <a:latin typeface="Cambria Math" panose="02040503050406030204" pitchFamily="18" charset="0"/>
                                    <a:ea typeface="Cambria Math" panose="02040503050406030204" pitchFamily="18" charset="0"/>
                                  </a:rPr>
                                  <m:t>𝑖</m:t>
                                </m:r>
                              </m:sub>
                              <m:sup>
                                <m:r>
                                  <a:rPr kumimoji="1" lang="en-US" altLang="zh-CN" sz="2200" b="0" i="1" smtClean="0">
                                    <a:latin typeface="Cambria Math" panose="02040503050406030204" pitchFamily="18" charset="0"/>
                                    <a:ea typeface="Cambria Math" panose="02040503050406030204" pitchFamily="18" charset="0"/>
                                  </a:rPr>
                                  <m:t>−1</m:t>
                                </m:r>
                              </m:sup>
                            </m:sSubSup>
                            <m:d>
                              <m:dPr>
                                <m:ctrlPr>
                                  <a:rPr kumimoji="1" lang="en-US" altLang="zh-CN" sz="2200" b="0" i="1" smtClean="0">
                                    <a:latin typeface="Cambria Math" panose="02040503050406030204" pitchFamily="18" charset="0"/>
                                    <a:ea typeface="Cambria Math" panose="02040503050406030204" pitchFamily="18" charset="0"/>
                                  </a:rPr>
                                </m:ctrlPr>
                              </m:dPr>
                              <m:e>
                                <m:r>
                                  <a:rPr kumimoji="1" lang="en-US" altLang="zh-CN" sz="2200" b="1" i="1">
                                    <a:latin typeface="Cambria Math" panose="02040503050406030204" pitchFamily="18" charset="0"/>
                                  </a:rPr>
                                  <m:t>𝒙</m:t>
                                </m:r>
                                <m:r>
                                  <a:rPr kumimoji="1" lang="en-US" altLang="zh-CN" sz="2200" b="1" i="1">
                                    <a:latin typeface="Cambria Math" panose="02040503050406030204" pitchFamily="18" charset="0"/>
                                  </a:rPr>
                                  <m:t>−</m:t>
                                </m:r>
                                <m:sSub>
                                  <m:sSubPr>
                                    <m:ctrlPr>
                                      <a:rPr kumimoji="1" lang="en-US" altLang="zh-CN" sz="2200" i="1">
                                        <a:latin typeface="Cambria Math" panose="02040503050406030204" pitchFamily="18" charset="0"/>
                                        <a:ea typeface="Cambria Math" panose="02040503050406030204" pitchFamily="18" charset="0"/>
                                      </a:rPr>
                                    </m:ctrlPr>
                                  </m:sSubPr>
                                  <m:e>
                                    <m:r>
                                      <a:rPr kumimoji="1" lang="en-US" altLang="zh-CN" sz="2200" b="1" i="1">
                                        <a:latin typeface="Cambria Math" panose="02040503050406030204" pitchFamily="18" charset="0"/>
                                        <a:ea typeface="Cambria Math" panose="02040503050406030204" pitchFamily="18" charset="0"/>
                                      </a:rPr>
                                      <m:t>𝝁</m:t>
                                    </m:r>
                                  </m:e>
                                  <m:sub>
                                    <m:r>
                                      <a:rPr kumimoji="1" lang="en-US" altLang="zh-CN" sz="2200" i="1">
                                        <a:latin typeface="Cambria Math" panose="02040503050406030204" pitchFamily="18" charset="0"/>
                                        <a:ea typeface="Cambria Math" panose="02040503050406030204" pitchFamily="18" charset="0"/>
                                      </a:rPr>
                                      <m:t>𝑖</m:t>
                                    </m:r>
                                  </m:sub>
                                </m:sSub>
                              </m:e>
                            </m:d>
                          </m:e>
                        </m:d>
                      </m:e>
                    </m:func>
                  </m:oMath>
                </a14:m>
                <a:r>
                  <a:rPr kumimoji="1" lang="en-US" altLang="zh-CN" sz="2200" b="0" dirty="0">
                    <a:ea typeface="Cambria Math" panose="02040503050406030204" pitchFamily="18" charset="0"/>
                  </a:rPr>
                  <a:t> </a:t>
                </a:r>
                <a:br>
                  <a:rPr kumimoji="1" lang="en-US" altLang="zh-CN" sz="2200" b="0" dirty="0">
                    <a:ea typeface="Cambria Math" panose="02040503050406030204" pitchFamily="18" charset="0"/>
                  </a:rPr>
                </a:br>
                <a:endParaRPr kumimoji="1" lang="zh-CN" altLang="en-US" sz="2200" dirty="0"/>
              </a:p>
            </p:txBody>
          </p:sp>
        </mc:Choice>
        <mc:Fallback xmlns="">
          <p:sp>
            <p:nvSpPr>
              <p:cNvPr id="2" name="文本框 1">
                <a:extLst>
                  <a:ext uri="{FF2B5EF4-FFF2-40B4-BE49-F238E27FC236}">
                    <a16:creationId xmlns:a16="http://schemas.microsoft.com/office/drawing/2014/main" id="{06BF2DA6-0361-5D84-8C9E-943F76B1A3B3}"/>
                  </a:ext>
                </a:extLst>
              </p:cNvPr>
              <p:cNvSpPr txBox="1">
                <a:spLocks noRot="1" noChangeAspect="1" noMove="1" noResize="1" noEditPoints="1" noAdjustHandles="1" noChangeArrowheads="1" noChangeShapeType="1" noTextEdit="1"/>
              </p:cNvSpPr>
              <p:nvPr/>
            </p:nvSpPr>
            <p:spPr>
              <a:xfrm>
                <a:off x="1524754" y="2667000"/>
                <a:ext cx="8452682" cy="1386020"/>
              </a:xfrm>
              <a:prstGeom prst="rect">
                <a:avLst/>
              </a:prstGeom>
              <a:blipFill>
                <a:blip r:embed="rId6"/>
                <a:stretch>
                  <a:fillRect l="-1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2019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r>
              <a:rPr lang="en-US" altLang="en-US"/>
              <a:t>Predicting wealth from age</a:t>
            </a:r>
          </a:p>
        </p:txBody>
      </p:sp>
      <p:pic>
        <p:nvPicPr>
          <p:cNvPr id="594947" name="Picture 3" descr="age-wealth-lea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05000"/>
            <a:ext cx="7391400" cy="3175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FE7CECF-EC66-C324-54BB-8A5195D86EF8}"/>
                  </a:ext>
                </a:extLst>
              </p:cNvPr>
              <p:cNvSpPr txBox="1"/>
              <p:nvPr/>
            </p:nvSpPr>
            <p:spPr>
              <a:xfrm>
                <a:off x="7467600" y="5307196"/>
                <a:ext cx="4343400" cy="7587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𝒩</m:t>
                      </m:r>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𝑥</m:t>
                          </m:r>
                          <m:r>
                            <a:rPr kumimoji="1" lang="en-US" altLang="zh-CN" sz="1800" b="0" i="1" smtClean="0">
                              <a:latin typeface="Cambria Math" panose="02040503050406030204" pitchFamily="18" charset="0"/>
                              <a:ea typeface="Cambria Math" panose="02040503050406030204" pitchFamily="18" charset="0"/>
                            </a:rPr>
                            <m:t>;</m:t>
                          </m:r>
                          <m:r>
                            <a:rPr kumimoji="1" lang="en-US" altLang="zh-CN" sz="1800" b="0" i="1" smtClean="0">
                              <a:latin typeface="Cambria Math" panose="02040503050406030204" pitchFamily="18" charset="0"/>
                              <a:ea typeface="Cambria Math" panose="02040503050406030204" pitchFamily="18" charset="0"/>
                            </a:rPr>
                            <m:t>𝜇</m:t>
                          </m:r>
                          <m:r>
                            <a:rPr kumimoji="1" lang="en-US" altLang="zh-CN" sz="1800" b="0" i="1" smtClean="0">
                              <a:latin typeface="Cambria Math" panose="02040503050406030204" pitchFamily="18" charset="0"/>
                              <a:ea typeface="Cambria Math" panose="02040503050406030204" pitchFamily="18" charset="0"/>
                            </a:rPr>
                            <m:t>,</m:t>
                          </m:r>
                          <m:r>
                            <a:rPr kumimoji="1" lang="en-US" altLang="zh-CN" sz="1800" b="0" i="1" smtClean="0">
                              <a:latin typeface="Cambria Math" panose="02040503050406030204" pitchFamily="18" charset="0"/>
                              <a:ea typeface="Cambria Math" panose="02040503050406030204" pitchFamily="18" charset="0"/>
                            </a:rPr>
                            <m:t>𝜎</m:t>
                          </m:r>
                        </m:e>
                      </m:d>
                      <m:r>
                        <a:rPr kumimoji="1" lang="en-US" altLang="zh-CN" sz="1800" b="0" i="1" smtClean="0">
                          <a:latin typeface="Cambria Math" panose="02040503050406030204" pitchFamily="18" charset="0"/>
                          <a:ea typeface="Cambria Math" panose="02040503050406030204" pitchFamily="18" charset="0"/>
                        </a:rPr>
                        <m:t>=</m:t>
                      </m:r>
                      <m:f>
                        <m:fPr>
                          <m:ctrlPr>
                            <a:rPr kumimoji="1" lang="en-US" altLang="zh-CN" sz="1800" b="0" i="1" smtClean="0">
                              <a:latin typeface="Cambria Math" panose="02040503050406030204" pitchFamily="18" charset="0"/>
                              <a:ea typeface="Cambria Math" panose="02040503050406030204" pitchFamily="18" charset="0"/>
                            </a:rPr>
                          </m:ctrlPr>
                        </m:fPr>
                        <m:num>
                          <m:r>
                            <a:rPr kumimoji="1" lang="en-US" altLang="zh-CN" sz="1800" b="0" i="1" smtClean="0">
                              <a:latin typeface="Cambria Math" panose="02040503050406030204" pitchFamily="18" charset="0"/>
                              <a:ea typeface="Cambria Math" panose="02040503050406030204" pitchFamily="18" charset="0"/>
                            </a:rPr>
                            <m:t>1</m:t>
                          </m:r>
                        </m:num>
                        <m:den>
                          <m:rad>
                            <m:radPr>
                              <m:degHide m:val="on"/>
                              <m:ctrlPr>
                                <a:rPr kumimoji="1" lang="en-US" altLang="zh-CN" sz="1800" b="0" i="1" smtClean="0">
                                  <a:latin typeface="Cambria Math" panose="02040503050406030204" pitchFamily="18" charset="0"/>
                                  <a:ea typeface="Cambria Math" panose="02040503050406030204" pitchFamily="18" charset="0"/>
                                </a:rPr>
                              </m:ctrlPr>
                            </m:radPr>
                            <m:deg/>
                            <m:e>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2</m:t>
                                  </m:r>
                                  <m:r>
                                    <a:rPr kumimoji="1" lang="en-US" altLang="zh-CN" sz="1800" b="0" i="1" smtClean="0">
                                      <a:latin typeface="Cambria Math" panose="02040503050406030204" pitchFamily="18" charset="0"/>
                                      <a:ea typeface="Cambria Math" panose="02040503050406030204" pitchFamily="18" charset="0"/>
                                    </a:rPr>
                                    <m:t>𝜋</m:t>
                                  </m:r>
                                </m:e>
                              </m:d>
                              <m:sSup>
                                <m:sSupPr>
                                  <m:ctrlPr>
                                    <a:rPr kumimoji="1" lang="en-US" altLang="zh-CN" sz="1800" b="0" i="1" smtClean="0">
                                      <a:latin typeface="Cambria Math" panose="02040503050406030204" pitchFamily="18" charset="0"/>
                                      <a:ea typeface="Cambria Math" panose="02040503050406030204" pitchFamily="18" charset="0"/>
                                    </a:rPr>
                                  </m:ctrlPr>
                                </m:sSupPr>
                                <m:e>
                                  <m:r>
                                    <a:rPr kumimoji="1" lang="en-US" altLang="zh-CN" sz="1800" b="0" i="1" smtClean="0">
                                      <a:latin typeface="Cambria Math" panose="02040503050406030204" pitchFamily="18" charset="0"/>
                                      <a:ea typeface="Cambria Math" panose="02040503050406030204" pitchFamily="18" charset="0"/>
                                    </a:rPr>
                                    <m:t>𝜎</m:t>
                                  </m:r>
                                </m:e>
                                <m:sup>
                                  <m:r>
                                    <a:rPr kumimoji="1" lang="en-US" altLang="zh-CN" sz="1800" b="0" i="1" smtClean="0">
                                      <a:latin typeface="Cambria Math" panose="02040503050406030204" pitchFamily="18" charset="0"/>
                                      <a:ea typeface="Cambria Math" panose="02040503050406030204" pitchFamily="18" charset="0"/>
                                    </a:rPr>
                                    <m:t>2</m:t>
                                  </m:r>
                                </m:sup>
                              </m:sSup>
                            </m:e>
                          </m:rad>
                        </m:den>
                      </m:f>
                      <m:func>
                        <m:funcPr>
                          <m:ctrlPr>
                            <a:rPr kumimoji="1" lang="en-US" altLang="zh-CN" sz="1800" b="0" i="1" smtClean="0">
                              <a:latin typeface="Cambria Math" panose="02040503050406030204" pitchFamily="18" charset="0"/>
                              <a:ea typeface="Cambria Math" panose="02040503050406030204" pitchFamily="18" charset="0"/>
                            </a:rPr>
                          </m:ctrlPr>
                        </m:funcPr>
                        <m:fName>
                          <m:r>
                            <m:rPr>
                              <m:sty m:val="p"/>
                            </m:rPr>
                            <a:rPr kumimoji="1" lang="en-US" altLang="zh-CN" sz="1800" b="0" i="0" smtClean="0">
                              <a:latin typeface="Cambria Math" panose="02040503050406030204" pitchFamily="18" charset="0"/>
                              <a:ea typeface="Cambria Math" panose="02040503050406030204" pitchFamily="18" charset="0"/>
                            </a:rPr>
                            <m:t>exp</m:t>
                          </m:r>
                        </m:fName>
                        <m:e>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m:t>
                              </m:r>
                              <m:f>
                                <m:fPr>
                                  <m:ctrlPr>
                                    <a:rPr kumimoji="1" lang="en-US" altLang="zh-CN" sz="1800" b="0" i="1" smtClean="0">
                                      <a:latin typeface="Cambria Math" panose="02040503050406030204" pitchFamily="18" charset="0"/>
                                      <a:ea typeface="Cambria Math" panose="02040503050406030204" pitchFamily="18" charset="0"/>
                                    </a:rPr>
                                  </m:ctrlPr>
                                </m:fPr>
                                <m:num>
                                  <m:sSup>
                                    <m:sSupPr>
                                      <m:ctrlPr>
                                        <a:rPr kumimoji="1" lang="en-US" altLang="zh-CN" sz="1800" b="0" i="1" smtClean="0">
                                          <a:latin typeface="Cambria Math" panose="02040503050406030204" pitchFamily="18" charset="0"/>
                                          <a:ea typeface="Cambria Math" panose="02040503050406030204" pitchFamily="18" charset="0"/>
                                        </a:rPr>
                                      </m:ctrlPr>
                                    </m:sSupPr>
                                    <m:e>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𝑥</m:t>
                                          </m:r>
                                          <m:r>
                                            <a:rPr kumimoji="1" lang="en-US" altLang="zh-CN" sz="1800" b="0" i="1" smtClean="0">
                                              <a:latin typeface="Cambria Math" panose="02040503050406030204" pitchFamily="18" charset="0"/>
                                              <a:ea typeface="Cambria Math" panose="02040503050406030204" pitchFamily="18" charset="0"/>
                                            </a:rPr>
                                            <m:t>−</m:t>
                                          </m:r>
                                          <m:r>
                                            <a:rPr kumimoji="1" lang="en-US" altLang="zh-CN" sz="1800" b="0" i="1" smtClean="0">
                                              <a:latin typeface="Cambria Math" panose="02040503050406030204" pitchFamily="18" charset="0"/>
                                              <a:ea typeface="Cambria Math" panose="02040503050406030204" pitchFamily="18" charset="0"/>
                                            </a:rPr>
                                            <m:t>𝜇</m:t>
                                          </m:r>
                                        </m:e>
                                      </m:d>
                                    </m:e>
                                    <m:sup>
                                      <m:r>
                                        <a:rPr kumimoji="1" lang="en-US" altLang="zh-CN" sz="1800" b="0" i="1" smtClean="0">
                                          <a:latin typeface="Cambria Math" panose="02040503050406030204" pitchFamily="18" charset="0"/>
                                          <a:ea typeface="Cambria Math" panose="02040503050406030204" pitchFamily="18" charset="0"/>
                                        </a:rPr>
                                        <m:t>2</m:t>
                                      </m:r>
                                    </m:sup>
                                  </m:sSup>
                                </m:num>
                                <m:den>
                                  <m:r>
                                    <a:rPr kumimoji="1" lang="en-US" altLang="zh-CN" sz="1800" b="0" i="1" smtClean="0">
                                      <a:latin typeface="Cambria Math" panose="02040503050406030204" pitchFamily="18" charset="0"/>
                                      <a:ea typeface="Cambria Math" panose="02040503050406030204" pitchFamily="18" charset="0"/>
                                    </a:rPr>
                                    <m:t>2</m:t>
                                  </m:r>
                                  <m:sSup>
                                    <m:sSupPr>
                                      <m:ctrlPr>
                                        <a:rPr kumimoji="1" lang="en-US" altLang="zh-CN" sz="1800" b="0" i="1" smtClean="0">
                                          <a:latin typeface="Cambria Math" panose="02040503050406030204" pitchFamily="18" charset="0"/>
                                          <a:ea typeface="Cambria Math" panose="02040503050406030204" pitchFamily="18" charset="0"/>
                                        </a:rPr>
                                      </m:ctrlPr>
                                    </m:sSupPr>
                                    <m:e>
                                      <m:r>
                                        <a:rPr kumimoji="1" lang="en-US" altLang="zh-CN" sz="1800" b="0" i="1" smtClean="0">
                                          <a:latin typeface="Cambria Math" panose="02040503050406030204" pitchFamily="18" charset="0"/>
                                          <a:ea typeface="Cambria Math" panose="02040503050406030204" pitchFamily="18" charset="0"/>
                                        </a:rPr>
                                        <m:t>𝜎</m:t>
                                      </m:r>
                                    </m:e>
                                    <m:sup>
                                      <m:r>
                                        <a:rPr kumimoji="1" lang="en-US" altLang="zh-CN" sz="1800" b="0" i="1" smtClean="0">
                                          <a:latin typeface="Cambria Math" panose="02040503050406030204" pitchFamily="18" charset="0"/>
                                          <a:ea typeface="Cambria Math" panose="02040503050406030204" pitchFamily="18" charset="0"/>
                                        </a:rPr>
                                        <m:t>2</m:t>
                                      </m:r>
                                    </m:sup>
                                  </m:sSup>
                                </m:den>
                              </m:f>
                            </m:e>
                          </m:d>
                        </m:e>
                      </m:func>
                    </m:oMath>
                  </m:oMathPara>
                </a14:m>
                <a:endParaRPr lang="zh-CN" altLang="en-US" dirty="0"/>
              </a:p>
            </p:txBody>
          </p:sp>
        </mc:Choice>
        <mc:Fallback xmlns="">
          <p:sp>
            <p:nvSpPr>
              <p:cNvPr id="3" name="文本框 2">
                <a:extLst>
                  <a:ext uri="{FF2B5EF4-FFF2-40B4-BE49-F238E27FC236}">
                    <a16:creationId xmlns:a16="http://schemas.microsoft.com/office/drawing/2014/main" id="{2FE7CECF-EC66-C324-54BB-8A5195D86EF8}"/>
                  </a:ext>
                </a:extLst>
              </p:cNvPr>
              <p:cNvSpPr txBox="1">
                <a:spLocks noRot="1" noChangeAspect="1" noMove="1" noResize="1" noEditPoints="1" noAdjustHandles="1" noChangeArrowheads="1" noChangeShapeType="1" noTextEdit="1"/>
              </p:cNvSpPr>
              <p:nvPr/>
            </p:nvSpPr>
            <p:spPr>
              <a:xfrm>
                <a:off x="7467600" y="5307196"/>
                <a:ext cx="4343400" cy="75879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0748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altLang="en-US" dirty="0"/>
              <a:t>Predicting wealth from age</a:t>
            </a:r>
          </a:p>
        </p:txBody>
      </p:sp>
      <p:pic>
        <p:nvPicPr>
          <p:cNvPr id="595971" name="Picture 3" descr="age-wealth-lea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739140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595972" name="Picture 4" descr="age-wealth-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200400"/>
            <a:ext cx="5718175" cy="320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27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5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B5916-740D-4CC5-A649-93F73C8BBE16}"/>
              </a:ext>
            </a:extLst>
          </p:cNvPr>
          <p:cNvSpPr>
            <a:spLocks noGrp="1"/>
          </p:cNvSpPr>
          <p:nvPr>
            <p:ph type="title"/>
          </p:nvPr>
        </p:nvSpPr>
        <p:spPr/>
        <p:txBody>
          <a:bodyPr/>
          <a:lstStyle/>
          <a:p>
            <a:r>
              <a:rPr lang="en-US" altLang="zh-CN" dirty="0"/>
              <a:t>Parametric Density Estimation</a:t>
            </a:r>
          </a:p>
        </p:txBody>
      </p:sp>
      <p:sp>
        <p:nvSpPr>
          <p:cNvPr id="3" name="内容占位符 2">
            <a:extLst>
              <a:ext uri="{FF2B5EF4-FFF2-40B4-BE49-F238E27FC236}">
                <a16:creationId xmlns:a16="http://schemas.microsoft.com/office/drawing/2014/main" id="{51952127-876D-4748-93F5-F3B7F3A99A33}"/>
              </a:ext>
            </a:extLst>
          </p:cNvPr>
          <p:cNvSpPr>
            <a:spLocks noGrp="1"/>
          </p:cNvSpPr>
          <p:nvPr>
            <p:ph idx="1"/>
          </p:nvPr>
        </p:nvSpPr>
        <p:spPr/>
        <p:txBody>
          <a:bodyPr/>
          <a:lstStyle/>
          <a:p>
            <a:r>
              <a:rPr lang="en-US" altLang="zh-CN" dirty="0"/>
              <a:t>Normal distribution:</a:t>
            </a:r>
            <a:endParaRPr lang="zh-CN" altLang="en-US" dirty="0"/>
          </a:p>
        </p:txBody>
      </p:sp>
      <p:pic>
        <p:nvPicPr>
          <p:cNvPr id="5" name="图片 4">
            <a:extLst>
              <a:ext uri="{FF2B5EF4-FFF2-40B4-BE49-F238E27FC236}">
                <a16:creationId xmlns:a16="http://schemas.microsoft.com/office/drawing/2014/main" id="{C2ADBD8E-DDCF-6DA4-604D-DC7C488A2B82}"/>
              </a:ext>
            </a:extLst>
          </p:cNvPr>
          <p:cNvPicPr>
            <a:picLocks noChangeAspect="1"/>
          </p:cNvPicPr>
          <p:nvPr/>
        </p:nvPicPr>
        <p:blipFill>
          <a:blip r:embed="rId2"/>
          <a:stretch>
            <a:fillRect/>
          </a:stretch>
        </p:blipFill>
        <p:spPr>
          <a:xfrm>
            <a:off x="838200" y="1590675"/>
            <a:ext cx="6529389" cy="4352926"/>
          </a:xfrm>
          <a:prstGeom prst="rect">
            <a:avLst/>
          </a:prstGeom>
        </p:spPr>
      </p:pic>
      <p:pic>
        <p:nvPicPr>
          <p:cNvPr id="6" name="图片 5">
            <a:extLst>
              <a:ext uri="{FF2B5EF4-FFF2-40B4-BE49-F238E27FC236}">
                <a16:creationId xmlns:a16="http://schemas.microsoft.com/office/drawing/2014/main" id="{8062D9A3-86B9-367D-1C3A-A2086F20F62D}"/>
              </a:ext>
            </a:extLst>
          </p:cNvPr>
          <p:cNvPicPr>
            <a:picLocks noChangeAspect="1"/>
          </p:cNvPicPr>
          <p:nvPr/>
        </p:nvPicPr>
        <p:blipFill>
          <a:blip r:embed="rId3"/>
          <a:stretch>
            <a:fillRect/>
          </a:stretch>
        </p:blipFill>
        <p:spPr>
          <a:xfrm>
            <a:off x="6683805" y="1485886"/>
            <a:ext cx="4898595" cy="2857514"/>
          </a:xfrm>
          <a:prstGeom prst="rect">
            <a:avLst/>
          </a:prstGeom>
        </p:spPr>
      </p:pic>
    </p:spTree>
    <p:extLst>
      <p:ext uri="{BB962C8B-B14F-4D97-AF65-F5344CB8AC3E}">
        <p14:creationId xmlns:p14="http://schemas.microsoft.com/office/powerpoint/2010/main" val="4270402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p:txBody>
          <a:bodyPr/>
          <a:lstStyle/>
          <a:p>
            <a:r>
              <a:rPr lang="en-US" altLang="en-US" dirty="0"/>
              <a:t>Predict maker from model, year, and mpg </a:t>
            </a:r>
          </a:p>
        </p:txBody>
      </p:sp>
      <p:pic>
        <p:nvPicPr>
          <p:cNvPr id="601091" name="Picture 3" descr="my-learn-gene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49" y="2729203"/>
            <a:ext cx="9064625" cy="3611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1092" name="Object 4"/>
          <p:cNvGraphicFramePr>
            <a:graphicFrameLocks noChangeAspect="1"/>
          </p:cNvGraphicFramePr>
          <p:nvPr>
            <p:extLst>
              <p:ext uri="{D42A27DB-BD31-4B8C-83A1-F6EECF244321}">
                <p14:modId xmlns:p14="http://schemas.microsoft.com/office/powerpoint/2010/main" val="950067625"/>
              </p:ext>
            </p:extLst>
          </p:nvPr>
        </p:nvGraphicFramePr>
        <p:xfrm>
          <a:off x="7543800" y="1031902"/>
          <a:ext cx="2981325" cy="1571625"/>
        </p:xfrm>
        <a:graphic>
          <a:graphicData uri="http://schemas.openxmlformats.org/presentationml/2006/ole">
            <mc:AlternateContent xmlns:mc="http://schemas.openxmlformats.org/markup-compatibility/2006">
              <mc:Choice xmlns:v="urn:schemas-microsoft-com:vml" Requires="v">
                <p:oleObj name="Equation" r:id="rId3" imgW="1701720" imgH="939600" progId="Equation.3">
                  <p:embed/>
                </p:oleObj>
              </mc:Choice>
              <mc:Fallback>
                <p:oleObj name="Equation" r:id="rId3" imgW="1701720" imgH="939600" progId="Equation.3">
                  <p:embed/>
                  <p:pic>
                    <p:nvPicPr>
                      <p:cNvPr id="6010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1031902"/>
                        <a:ext cx="2981325" cy="157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AC23A0D-1DA9-8A50-1F89-791EE502EAA6}"/>
                  </a:ext>
                </a:extLst>
              </p:cNvPr>
              <p:cNvSpPr txBox="1"/>
              <p:nvPr/>
            </p:nvSpPr>
            <p:spPr>
              <a:xfrm>
                <a:off x="1219200" y="1844730"/>
                <a:ext cx="6097508" cy="7587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𝒩</m:t>
                      </m:r>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b="1" i="1">
                              <a:latin typeface="Cambria Math" panose="02040503050406030204" pitchFamily="18" charset="0"/>
                            </a:rPr>
                            <m:t>𝒙</m:t>
                          </m:r>
                          <m:r>
                            <a:rPr kumimoji="1" lang="en-US" altLang="zh-CN" b="1" i="1" smtClean="0">
                              <a:latin typeface="Cambria Math" panose="02040503050406030204" pitchFamily="18" charset="0"/>
                            </a:rPr>
                            <m:t>;</m:t>
                          </m:r>
                          <m:r>
                            <a:rPr kumimoji="1" lang="en-US" altLang="zh-CN" sz="1800" b="1" i="1" smtClean="0">
                              <a:latin typeface="Cambria Math" panose="02040503050406030204" pitchFamily="18" charset="0"/>
                              <a:ea typeface="Cambria Math" panose="02040503050406030204" pitchFamily="18" charset="0"/>
                            </a:rPr>
                            <m:t>𝝁</m:t>
                          </m:r>
                          <m:r>
                            <a:rPr kumimoji="1" lang="en-US" altLang="zh-CN" sz="1800" b="0" i="1" smtClean="0">
                              <a:latin typeface="Cambria Math" panose="02040503050406030204" pitchFamily="18" charset="0"/>
                              <a:ea typeface="Cambria Math" panose="02040503050406030204" pitchFamily="18" charset="0"/>
                            </a:rPr>
                            <m:t>,</m:t>
                          </m:r>
                          <m:r>
                            <a:rPr kumimoji="1" lang="en-US" altLang="zh-CN" sz="1800" b="1" i="0" smtClean="0">
                              <a:latin typeface="Cambria Math" panose="02040503050406030204" pitchFamily="18" charset="0"/>
                              <a:ea typeface="Cambria Math" panose="02040503050406030204" pitchFamily="18" charset="0"/>
                            </a:rPr>
                            <m:t>𝚺</m:t>
                          </m:r>
                        </m:e>
                      </m:d>
                      <m:r>
                        <a:rPr kumimoji="1" lang="en-US" altLang="zh-CN" sz="1800" b="0" i="1" smtClean="0">
                          <a:latin typeface="Cambria Math" panose="02040503050406030204" pitchFamily="18" charset="0"/>
                          <a:ea typeface="Cambria Math" panose="02040503050406030204" pitchFamily="18" charset="0"/>
                        </a:rPr>
                        <m:t>=</m:t>
                      </m:r>
                      <m:f>
                        <m:fPr>
                          <m:ctrlPr>
                            <a:rPr kumimoji="1" lang="en-US" altLang="zh-CN" sz="1800" b="0" i="1" smtClean="0">
                              <a:latin typeface="Cambria Math" panose="02040503050406030204" pitchFamily="18" charset="0"/>
                              <a:ea typeface="Cambria Math" panose="02040503050406030204" pitchFamily="18" charset="0"/>
                            </a:rPr>
                          </m:ctrlPr>
                        </m:fPr>
                        <m:num>
                          <m:r>
                            <a:rPr kumimoji="1" lang="en-US" altLang="zh-CN" sz="1800" b="0" i="1" smtClean="0">
                              <a:latin typeface="Cambria Math" panose="02040503050406030204" pitchFamily="18" charset="0"/>
                              <a:ea typeface="Cambria Math" panose="02040503050406030204" pitchFamily="18" charset="0"/>
                            </a:rPr>
                            <m:t>1</m:t>
                          </m:r>
                        </m:num>
                        <m:den>
                          <m:rad>
                            <m:radPr>
                              <m:degHide m:val="on"/>
                              <m:ctrlPr>
                                <a:rPr kumimoji="1" lang="en-US" altLang="zh-CN" sz="1800" b="0" i="1" smtClean="0">
                                  <a:latin typeface="Cambria Math" panose="02040503050406030204" pitchFamily="18" charset="0"/>
                                  <a:ea typeface="Cambria Math" panose="02040503050406030204" pitchFamily="18" charset="0"/>
                                </a:rPr>
                              </m:ctrlPr>
                            </m:radPr>
                            <m:deg/>
                            <m:e>
                              <m:sSup>
                                <m:sSupPr>
                                  <m:ctrlPr>
                                    <a:rPr kumimoji="1" lang="en-US" altLang="zh-CN" sz="1800" b="0" i="1" smtClean="0">
                                      <a:latin typeface="Cambria Math" panose="02040503050406030204" pitchFamily="18" charset="0"/>
                                      <a:ea typeface="Cambria Math" panose="02040503050406030204" pitchFamily="18" charset="0"/>
                                    </a:rPr>
                                  </m:ctrlPr>
                                </m:sSupPr>
                                <m:e>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2</m:t>
                                      </m:r>
                                      <m:r>
                                        <a:rPr kumimoji="1" lang="en-US" altLang="zh-CN" sz="1800" b="0" i="1" smtClean="0">
                                          <a:latin typeface="Cambria Math" panose="02040503050406030204" pitchFamily="18" charset="0"/>
                                          <a:ea typeface="Cambria Math" panose="02040503050406030204" pitchFamily="18" charset="0"/>
                                        </a:rPr>
                                        <m:t>𝜋</m:t>
                                      </m:r>
                                    </m:e>
                                  </m:d>
                                </m:e>
                                <m:sup>
                                  <m:r>
                                    <a:rPr kumimoji="1" lang="en-US" altLang="zh-CN" sz="1800" b="0" i="1" smtClean="0">
                                      <a:latin typeface="Cambria Math" panose="02040503050406030204" pitchFamily="18" charset="0"/>
                                      <a:ea typeface="Cambria Math" panose="02040503050406030204" pitchFamily="18" charset="0"/>
                                    </a:rPr>
                                    <m:t>𝑚</m:t>
                                  </m:r>
                                </m:sup>
                              </m:sSup>
                              <m:d>
                                <m:dPr>
                                  <m:begChr m:val="|"/>
                                  <m:endChr m:val="|"/>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1" i="0" smtClean="0">
                                      <a:latin typeface="Cambria Math" panose="02040503050406030204" pitchFamily="18" charset="0"/>
                                      <a:ea typeface="Cambria Math" panose="02040503050406030204" pitchFamily="18" charset="0"/>
                                    </a:rPr>
                                    <m:t>𝚺</m:t>
                                  </m:r>
                                </m:e>
                              </m:d>
                            </m:e>
                          </m:rad>
                        </m:den>
                      </m:f>
                      <m:func>
                        <m:funcPr>
                          <m:ctrlPr>
                            <a:rPr kumimoji="1" lang="en-US" altLang="zh-CN" sz="1800" b="0" i="1" smtClean="0">
                              <a:latin typeface="Cambria Math" panose="02040503050406030204" pitchFamily="18" charset="0"/>
                              <a:ea typeface="Cambria Math" panose="02040503050406030204" pitchFamily="18" charset="0"/>
                            </a:rPr>
                          </m:ctrlPr>
                        </m:funcPr>
                        <m:fName>
                          <m:r>
                            <m:rPr>
                              <m:sty m:val="p"/>
                            </m:rPr>
                            <a:rPr kumimoji="1" lang="en-US" altLang="zh-CN" sz="1800" b="0" i="0" smtClean="0">
                              <a:latin typeface="Cambria Math" panose="02040503050406030204" pitchFamily="18" charset="0"/>
                              <a:ea typeface="Cambria Math" panose="02040503050406030204" pitchFamily="18" charset="0"/>
                            </a:rPr>
                            <m:t>exp</m:t>
                          </m:r>
                        </m:fName>
                        <m:e>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m:t>
                              </m:r>
                              <m:f>
                                <m:fPr>
                                  <m:ctrlPr>
                                    <a:rPr kumimoji="1" lang="en-US" altLang="zh-CN" sz="1800" b="0" i="1" smtClean="0">
                                      <a:latin typeface="Cambria Math" panose="02040503050406030204" pitchFamily="18" charset="0"/>
                                      <a:ea typeface="Cambria Math" panose="02040503050406030204" pitchFamily="18" charset="0"/>
                                    </a:rPr>
                                  </m:ctrlPr>
                                </m:fPr>
                                <m:num>
                                  <m:r>
                                    <a:rPr kumimoji="1" lang="en-US" altLang="zh-CN" sz="1800" b="0" i="1" smtClean="0">
                                      <a:latin typeface="Cambria Math" panose="02040503050406030204" pitchFamily="18" charset="0"/>
                                      <a:ea typeface="Cambria Math" panose="02040503050406030204" pitchFamily="18" charset="0"/>
                                    </a:rPr>
                                    <m:t>1</m:t>
                                  </m:r>
                                </m:num>
                                <m:den>
                                  <m:r>
                                    <a:rPr kumimoji="1" lang="en-US" altLang="zh-CN" sz="1800" b="0" i="1" smtClean="0">
                                      <a:latin typeface="Cambria Math" panose="02040503050406030204" pitchFamily="18" charset="0"/>
                                      <a:ea typeface="Cambria Math" panose="02040503050406030204" pitchFamily="18" charset="0"/>
                                    </a:rPr>
                                    <m:t>2</m:t>
                                  </m:r>
                                </m:den>
                              </m:f>
                              <m:sSup>
                                <m:sSupPr>
                                  <m:ctrlPr>
                                    <a:rPr kumimoji="1" lang="en-US" altLang="zh-CN" sz="1800" b="0" i="1" smtClean="0">
                                      <a:latin typeface="Cambria Math" panose="02040503050406030204" pitchFamily="18" charset="0"/>
                                      <a:ea typeface="Cambria Math" panose="02040503050406030204" pitchFamily="18" charset="0"/>
                                    </a:rPr>
                                  </m:ctrlPr>
                                </m:sSupPr>
                                <m:e>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1" i="1">
                                          <a:latin typeface="Cambria Math" panose="02040503050406030204" pitchFamily="18" charset="0"/>
                                        </a:rPr>
                                        <m:t>𝒙</m:t>
                                      </m:r>
                                      <m:r>
                                        <a:rPr kumimoji="1" lang="en-US" altLang="zh-CN" sz="1800" b="1" i="1" smtClean="0">
                                          <a:latin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𝝁</m:t>
                                      </m:r>
                                    </m:e>
                                  </m:d>
                                </m:e>
                                <m:sup>
                                  <m:r>
                                    <a:rPr kumimoji="1" lang="en-US" altLang="zh-CN" sz="1800" b="0" i="1" smtClean="0">
                                      <a:latin typeface="Cambria Math" panose="02040503050406030204" pitchFamily="18" charset="0"/>
                                      <a:ea typeface="Cambria Math" panose="02040503050406030204" pitchFamily="18" charset="0"/>
                                    </a:rPr>
                                    <m:t>𝑇</m:t>
                                  </m:r>
                                </m:sup>
                              </m:sSup>
                              <m:sSup>
                                <m:sSupPr>
                                  <m:ctrlPr>
                                    <a:rPr kumimoji="1" lang="en-US" altLang="zh-CN" sz="1800" b="0" i="1" smtClean="0">
                                      <a:latin typeface="Cambria Math" panose="02040503050406030204" pitchFamily="18" charset="0"/>
                                      <a:ea typeface="Cambria Math" panose="02040503050406030204" pitchFamily="18" charset="0"/>
                                    </a:rPr>
                                  </m:ctrlPr>
                                </m:sSupPr>
                                <m:e>
                                  <m:r>
                                    <a:rPr kumimoji="1" lang="en-US" altLang="zh-CN" sz="1800" b="1" i="0" smtClean="0">
                                      <a:latin typeface="Cambria Math" panose="02040503050406030204" pitchFamily="18" charset="0"/>
                                      <a:ea typeface="Cambria Math" panose="02040503050406030204" pitchFamily="18" charset="0"/>
                                    </a:rPr>
                                    <m:t>𝚺</m:t>
                                  </m:r>
                                </m:e>
                                <m:sup>
                                  <m:r>
                                    <a:rPr kumimoji="1" lang="en-US" altLang="zh-CN" sz="1800" b="0" i="1" smtClean="0">
                                      <a:latin typeface="Cambria Math" panose="02040503050406030204" pitchFamily="18" charset="0"/>
                                      <a:ea typeface="Cambria Math" panose="02040503050406030204" pitchFamily="18" charset="0"/>
                                    </a:rPr>
                                    <m:t>−1</m:t>
                                  </m:r>
                                </m:sup>
                              </m:sSup>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1" i="1">
                                      <a:latin typeface="Cambria Math" panose="02040503050406030204" pitchFamily="18" charset="0"/>
                                    </a:rPr>
                                    <m:t>𝒙</m:t>
                                  </m:r>
                                  <m:r>
                                    <a:rPr kumimoji="1" lang="en-US" altLang="zh-CN" sz="1800" b="1" i="1">
                                      <a:latin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𝝁</m:t>
                                  </m:r>
                                </m:e>
                              </m:d>
                            </m:e>
                          </m:d>
                        </m:e>
                      </m:func>
                    </m:oMath>
                  </m:oMathPara>
                </a14:m>
                <a:endParaRPr lang="zh-CN" altLang="en-US" dirty="0"/>
              </a:p>
            </p:txBody>
          </p:sp>
        </mc:Choice>
        <mc:Fallback xmlns="">
          <p:sp>
            <p:nvSpPr>
              <p:cNvPr id="3" name="文本框 2">
                <a:extLst>
                  <a:ext uri="{FF2B5EF4-FFF2-40B4-BE49-F238E27FC236}">
                    <a16:creationId xmlns:a16="http://schemas.microsoft.com/office/drawing/2014/main" id="{8AC23A0D-1DA9-8A50-1F89-791EE502EAA6}"/>
                  </a:ext>
                </a:extLst>
              </p:cNvPr>
              <p:cNvSpPr txBox="1">
                <a:spLocks noRot="1" noChangeAspect="1" noMove="1" noResize="1" noEditPoints="1" noAdjustHandles="1" noChangeArrowheads="1" noChangeShapeType="1" noTextEdit="1"/>
              </p:cNvSpPr>
              <p:nvPr/>
            </p:nvSpPr>
            <p:spPr>
              <a:xfrm>
                <a:off x="1219200" y="1844730"/>
                <a:ext cx="6097508" cy="75879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5570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lstStyle/>
          <a:p>
            <a:r>
              <a:rPr lang="en-US" altLang="en-US" dirty="0"/>
              <a:t>General: </a:t>
            </a:r>
            <a:r>
              <a:rPr lang="en-US" altLang="en-US" i="1" dirty="0"/>
              <a:t>O(m</a:t>
            </a:r>
            <a:r>
              <a:rPr lang="en-US" altLang="en-US" i="1" baseline="30000" dirty="0"/>
              <a:t>2</a:t>
            </a:r>
            <a:r>
              <a:rPr lang="en-US" altLang="en-US" i="1" dirty="0"/>
              <a:t>)</a:t>
            </a:r>
            <a:r>
              <a:rPr lang="en-US" altLang="en-US" dirty="0"/>
              <a:t> parameters</a:t>
            </a:r>
          </a:p>
        </p:txBody>
      </p:sp>
      <p:pic>
        <p:nvPicPr>
          <p:cNvPr id="602115" name="Picture 3" descr="my-learn-gene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1" y="2866992"/>
            <a:ext cx="9064625" cy="3611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2116" name="Object 4"/>
          <p:cNvGraphicFramePr>
            <a:graphicFrameLocks noChangeAspect="1"/>
          </p:cNvGraphicFramePr>
          <p:nvPr>
            <p:extLst>
              <p:ext uri="{D42A27DB-BD31-4B8C-83A1-F6EECF244321}">
                <p14:modId xmlns:p14="http://schemas.microsoft.com/office/powerpoint/2010/main" val="568291838"/>
              </p:ext>
            </p:extLst>
          </p:nvPr>
        </p:nvGraphicFramePr>
        <p:xfrm>
          <a:off x="8480426" y="1090589"/>
          <a:ext cx="2981325" cy="1571625"/>
        </p:xfrm>
        <a:graphic>
          <a:graphicData uri="http://schemas.openxmlformats.org/presentationml/2006/ole">
            <mc:AlternateContent xmlns:mc="http://schemas.openxmlformats.org/markup-compatibility/2006">
              <mc:Choice xmlns:v="urn:schemas-microsoft-com:vml" Requires="v">
                <p:oleObj name="Equation" r:id="rId3" imgW="1701720" imgH="939600" progId="Equation.3">
                  <p:embed/>
                </p:oleObj>
              </mc:Choice>
              <mc:Fallback>
                <p:oleObj name="Equation" r:id="rId3" imgW="1701720" imgH="939600" progId="Equation.3">
                  <p:embed/>
                  <p:pic>
                    <p:nvPicPr>
                      <p:cNvPr id="6021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0426" y="1090589"/>
                        <a:ext cx="2981325" cy="157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02117" name="Picture 5" descr="my-plot-gener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1" y="2362200"/>
            <a:ext cx="482282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29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2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r>
              <a:rPr lang="en-US" altLang="en-US" dirty="0"/>
              <a:t>Aligned: </a:t>
            </a:r>
            <a:r>
              <a:rPr lang="en-US" altLang="en-US" i="1" dirty="0"/>
              <a:t>O(m)</a:t>
            </a:r>
            <a:r>
              <a:rPr lang="en-US" altLang="en-US" dirty="0"/>
              <a:t> parameters</a:t>
            </a:r>
          </a:p>
        </p:txBody>
      </p:sp>
      <p:graphicFrame>
        <p:nvGraphicFramePr>
          <p:cNvPr id="603139" name="Object 3"/>
          <p:cNvGraphicFramePr>
            <a:graphicFrameLocks noChangeAspect="1"/>
          </p:cNvGraphicFramePr>
          <p:nvPr>
            <p:extLst>
              <p:ext uri="{D42A27DB-BD31-4B8C-83A1-F6EECF244321}">
                <p14:modId xmlns:p14="http://schemas.microsoft.com/office/powerpoint/2010/main" val="1869149276"/>
              </p:ext>
            </p:extLst>
          </p:nvPr>
        </p:nvGraphicFramePr>
        <p:xfrm>
          <a:off x="6705600" y="534867"/>
          <a:ext cx="4038600" cy="2132013"/>
        </p:xfrm>
        <a:graphic>
          <a:graphicData uri="http://schemas.openxmlformats.org/presentationml/2006/ole">
            <mc:AlternateContent xmlns:mc="http://schemas.openxmlformats.org/markup-compatibility/2006">
              <mc:Choice xmlns:v="urn:schemas-microsoft-com:vml" Requires="v">
                <p:oleObj name="Equation" r:id="rId2" imgW="2527200" imgH="1396800" progId="Equation.3">
                  <p:embed/>
                </p:oleObj>
              </mc:Choice>
              <mc:Fallback>
                <p:oleObj name="Equation" r:id="rId2" imgW="2527200" imgH="1396800" progId="Equation.3">
                  <p:embed/>
                  <p:pic>
                    <p:nvPicPr>
                      <p:cNvPr id="60313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534867"/>
                        <a:ext cx="4038600" cy="21320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03140" name="Picture 4" descr="my-learn-align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6269" y="2819400"/>
            <a:ext cx="9064625" cy="3611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1CB571A-6BDA-7443-1C7A-C8F3184B482F}"/>
                  </a:ext>
                </a:extLst>
              </p:cNvPr>
              <p:cNvSpPr txBox="1"/>
              <p:nvPr/>
            </p:nvSpPr>
            <p:spPr>
              <a:xfrm>
                <a:off x="1295400" y="2036449"/>
                <a:ext cx="6097508" cy="7625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𝒩</m:t>
                      </m:r>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b="1" i="1">
                              <a:latin typeface="Cambria Math" panose="02040503050406030204" pitchFamily="18" charset="0"/>
                            </a:rPr>
                            <m:t>𝒙</m:t>
                          </m:r>
                          <m:r>
                            <a:rPr kumimoji="1" lang="en-US" altLang="zh-CN" b="1" i="1" smtClean="0">
                              <a:latin typeface="Cambria Math" panose="02040503050406030204" pitchFamily="18" charset="0"/>
                            </a:rPr>
                            <m:t>;</m:t>
                          </m:r>
                          <m:r>
                            <a:rPr kumimoji="1" lang="en-US" altLang="zh-CN" sz="1800" b="1" i="1" smtClean="0">
                              <a:latin typeface="Cambria Math" panose="02040503050406030204" pitchFamily="18" charset="0"/>
                              <a:ea typeface="Cambria Math" panose="02040503050406030204" pitchFamily="18" charset="0"/>
                            </a:rPr>
                            <m:t>𝝁</m:t>
                          </m:r>
                          <m:r>
                            <a:rPr kumimoji="1" lang="en-US" altLang="zh-CN" sz="1800" b="0" i="1" smtClean="0">
                              <a:latin typeface="Cambria Math" panose="02040503050406030204" pitchFamily="18" charset="0"/>
                              <a:ea typeface="Cambria Math" panose="02040503050406030204" pitchFamily="18" charset="0"/>
                            </a:rPr>
                            <m:t>,</m:t>
                          </m:r>
                          <m:r>
                            <a:rPr kumimoji="1" lang="en-US" altLang="zh-CN" sz="1800" b="1" i="0" smtClean="0">
                              <a:latin typeface="Cambria Math" panose="02040503050406030204" pitchFamily="18" charset="0"/>
                              <a:ea typeface="Cambria Math" panose="02040503050406030204" pitchFamily="18" charset="0"/>
                            </a:rPr>
                            <m:t>𝚺</m:t>
                          </m:r>
                        </m:e>
                      </m:d>
                      <m:r>
                        <a:rPr kumimoji="1" lang="en-US" altLang="zh-CN" sz="1800" b="0" i="1" smtClean="0">
                          <a:latin typeface="Cambria Math" panose="02040503050406030204" pitchFamily="18" charset="0"/>
                          <a:ea typeface="Cambria Math" panose="02040503050406030204" pitchFamily="18" charset="0"/>
                        </a:rPr>
                        <m:t>=</m:t>
                      </m:r>
                      <m:f>
                        <m:fPr>
                          <m:ctrlPr>
                            <a:rPr kumimoji="1" lang="en-US" altLang="zh-CN" sz="1800" b="0" i="1" smtClean="0">
                              <a:latin typeface="Cambria Math" panose="02040503050406030204" pitchFamily="18" charset="0"/>
                              <a:ea typeface="Cambria Math" panose="02040503050406030204" pitchFamily="18" charset="0"/>
                            </a:rPr>
                          </m:ctrlPr>
                        </m:fPr>
                        <m:num>
                          <m:r>
                            <a:rPr kumimoji="1" lang="en-US" altLang="zh-CN" sz="1800" b="0" i="1" smtClean="0">
                              <a:latin typeface="Cambria Math" panose="02040503050406030204" pitchFamily="18" charset="0"/>
                              <a:ea typeface="Cambria Math" panose="02040503050406030204" pitchFamily="18" charset="0"/>
                            </a:rPr>
                            <m:t>1</m:t>
                          </m:r>
                        </m:num>
                        <m:den>
                          <m:rad>
                            <m:radPr>
                              <m:degHide m:val="on"/>
                              <m:ctrlPr>
                                <a:rPr kumimoji="1" lang="en-US" altLang="zh-CN" sz="1800" b="0" i="1" smtClean="0">
                                  <a:latin typeface="Cambria Math" panose="02040503050406030204" pitchFamily="18" charset="0"/>
                                  <a:ea typeface="Cambria Math" panose="02040503050406030204" pitchFamily="18" charset="0"/>
                                </a:rPr>
                              </m:ctrlPr>
                            </m:radPr>
                            <m:deg/>
                            <m:e>
                              <m:sSup>
                                <m:sSupPr>
                                  <m:ctrlPr>
                                    <a:rPr kumimoji="1" lang="en-US" altLang="zh-CN" sz="1800" b="0" i="1" smtClean="0">
                                      <a:latin typeface="Cambria Math" panose="02040503050406030204" pitchFamily="18" charset="0"/>
                                      <a:ea typeface="Cambria Math" panose="02040503050406030204" pitchFamily="18" charset="0"/>
                                    </a:rPr>
                                  </m:ctrlPr>
                                </m:sSupPr>
                                <m:e>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2</m:t>
                                      </m:r>
                                      <m:r>
                                        <a:rPr kumimoji="1" lang="en-US" altLang="zh-CN" sz="1800" b="0" i="1" smtClean="0">
                                          <a:latin typeface="Cambria Math" panose="02040503050406030204" pitchFamily="18" charset="0"/>
                                          <a:ea typeface="Cambria Math" panose="02040503050406030204" pitchFamily="18" charset="0"/>
                                        </a:rPr>
                                        <m:t>𝜋</m:t>
                                      </m:r>
                                    </m:e>
                                  </m:d>
                                </m:e>
                                <m:sup>
                                  <m:r>
                                    <a:rPr kumimoji="1" lang="en-US" altLang="zh-CN" sz="1800" b="0" i="1" smtClean="0">
                                      <a:latin typeface="Cambria Math" panose="02040503050406030204" pitchFamily="18" charset="0"/>
                                      <a:ea typeface="Cambria Math" panose="02040503050406030204" pitchFamily="18" charset="0"/>
                                    </a:rPr>
                                    <m:t>𝑚</m:t>
                                  </m:r>
                                </m:sup>
                              </m:sSup>
                            </m:e>
                          </m:rad>
                          <m:nary>
                            <m:naryPr>
                              <m:chr m:val="∏"/>
                              <m:ctrlPr>
                                <a:rPr kumimoji="1" lang="en-US" altLang="zh-CN" sz="1800" b="0" i="1" smtClean="0">
                                  <a:latin typeface="Cambria Math" panose="02040503050406030204" pitchFamily="18" charset="0"/>
                                  <a:ea typeface="Cambria Math" panose="02040503050406030204" pitchFamily="18" charset="0"/>
                                </a:rPr>
                              </m:ctrlPr>
                            </m:naryPr>
                            <m:sub>
                              <m:r>
                                <a:rPr kumimoji="1" lang="en-US" altLang="zh-CN" sz="1800" b="0" i="1" smtClean="0">
                                  <a:latin typeface="Cambria Math" panose="02040503050406030204" pitchFamily="18" charset="0"/>
                                  <a:ea typeface="Cambria Math" panose="02040503050406030204" pitchFamily="18" charset="0"/>
                                </a:rPr>
                                <m:t>𝑖</m:t>
                              </m:r>
                              <m:r>
                                <a:rPr kumimoji="1" lang="en-US" altLang="zh-CN" sz="1800" b="0" i="1" smtClean="0">
                                  <a:latin typeface="Cambria Math" panose="02040503050406030204" pitchFamily="18" charset="0"/>
                                  <a:ea typeface="Cambria Math" panose="02040503050406030204" pitchFamily="18" charset="0"/>
                                </a:rPr>
                                <m:t>=1</m:t>
                              </m:r>
                            </m:sub>
                            <m:sup>
                              <m:r>
                                <a:rPr kumimoji="1" lang="en-US" altLang="zh-CN" sz="1800" b="0" i="1" smtClean="0">
                                  <a:latin typeface="Cambria Math" panose="02040503050406030204" pitchFamily="18" charset="0"/>
                                  <a:ea typeface="Cambria Math" panose="02040503050406030204" pitchFamily="18" charset="0"/>
                                </a:rPr>
                                <m:t>𝑚</m:t>
                              </m:r>
                            </m:sup>
                            <m:e>
                              <m:sSub>
                                <m:sSubPr>
                                  <m:ctrlPr>
                                    <a:rPr kumimoji="1" lang="en-US" altLang="zh-CN" sz="1800" b="0" i="1" smtClean="0">
                                      <a:latin typeface="Cambria Math" panose="02040503050406030204" pitchFamily="18" charset="0"/>
                                      <a:ea typeface="Cambria Math" panose="02040503050406030204" pitchFamily="18" charset="0"/>
                                    </a:rPr>
                                  </m:ctrlPr>
                                </m:sSubPr>
                                <m:e>
                                  <m:r>
                                    <a:rPr kumimoji="1" lang="en-US" altLang="zh-CN" sz="1800" b="0" i="1" smtClean="0">
                                      <a:latin typeface="Cambria Math" panose="02040503050406030204" pitchFamily="18" charset="0"/>
                                      <a:ea typeface="Cambria Math" panose="02040503050406030204" pitchFamily="18" charset="0"/>
                                    </a:rPr>
                                    <m:t>𝜎</m:t>
                                  </m:r>
                                </m:e>
                                <m:sub>
                                  <m:r>
                                    <a:rPr kumimoji="1" lang="en-US" altLang="zh-CN" sz="1800" b="0" i="1" smtClean="0">
                                      <a:latin typeface="Cambria Math" panose="02040503050406030204" pitchFamily="18" charset="0"/>
                                      <a:ea typeface="Cambria Math" panose="02040503050406030204" pitchFamily="18" charset="0"/>
                                    </a:rPr>
                                    <m:t>𝑖</m:t>
                                  </m:r>
                                </m:sub>
                              </m:sSub>
                            </m:e>
                          </m:nary>
                        </m:den>
                      </m:f>
                      <m:func>
                        <m:funcPr>
                          <m:ctrlPr>
                            <a:rPr kumimoji="1" lang="en-US" altLang="zh-CN" sz="1800" b="0" i="1" smtClean="0">
                              <a:latin typeface="Cambria Math" panose="02040503050406030204" pitchFamily="18" charset="0"/>
                              <a:ea typeface="Cambria Math" panose="02040503050406030204" pitchFamily="18" charset="0"/>
                            </a:rPr>
                          </m:ctrlPr>
                        </m:funcPr>
                        <m:fName>
                          <m:r>
                            <m:rPr>
                              <m:sty m:val="p"/>
                            </m:rPr>
                            <a:rPr kumimoji="1" lang="en-US" altLang="zh-CN" sz="1800" b="0" i="0" smtClean="0">
                              <a:latin typeface="Cambria Math" panose="02040503050406030204" pitchFamily="18" charset="0"/>
                              <a:ea typeface="Cambria Math" panose="02040503050406030204" pitchFamily="18" charset="0"/>
                            </a:rPr>
                            <m:t>exp</m:t>
                          </m:r>
                        </m:fName>
                        <m:e>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m:t>
                              </m:r>
                              <m:f>
                                <m:fPr>
                                  <m:ctrlPr>
                                    <a:rPr kumimoji="1" lang="en-US" altLang="zh-CN" sz="1800" b="0" i="1" smtClean="0">
                                      <a:latin typeface="Cambria Math" panose="02040503050406030204" pitchFamily="18" charset="0"/>
                                      <a:ea typeface="Cambria Math" panose="02040503050406030204" pitchFamily="18" charset="0"/>
                                    </a:rPr>
                                  </m:ctrlPr>
                                </m:fPr>
                                <m:num>
                                  <m:r>
                                    <a:rPr kumimoji="1" lang="en-US" altLang="zh-CN" sz="1800" b="0" i="1" smtClean="0">
                                      <a:latin typeface="Cambria Math" panose="02040503050406030204" pitchFamily="18" charset="0"/>
                                      <a:ea typeface="Cambria Math" panose="02040503050406030204" pitchFamily="18" charset="0"/>
                                    </a:rPr>
                                    <m:t>1</m:t>
                                  </m:r>
                                </m:num>
                                <m:den>
                                  <m:r>
                                    <a:rPr kumimoji="1" lang="en-US" altLang="zh-CN" sz="1800" b="0" i="1" smtClean="0">
                                      <a:latin typeface="Cambria Math" panose="02040503050406030204" pitchFamily="18" charset="0"/>
                                      <a:ea typeface="Cambria Math" panose="02040503050406030204" pitchFamily="18" charset="0"/>
                                    </a:rPr>
                                    <m:t>2</m:t>
                                  </m:r>
                                </m:den>
                              </m:f>
                              <m:nary>
                                <m:naryPr>
                                  <m:chr m:val="∑"/>
                                  <m:limLoc m:val="subSup"/>
                                  <m:ctrlPr>
                                    <a:rPr kumimoji="1" lang="en-US" altLang="zh-CN" sz="1800" b="0" i="1" smtClean="0">
                                      <a:latin typeface="Cambria Math" panose="02040503050406030204" pitchFamily="18" charset="0"/>
                                      <a:ea typeface="Cambria Math" panose="02040503050406030204" pitchFamily="18" charset="0"/>
                                    </a:rPr>
                                  </m:ctrlPr>
                                </m:naryPr>
                                <m:sub>
                                  <m:r>
                                    <m:rPr>
                                      <m:brk m:alnAt="25"/>
                                    </m:rPr>
                                    <a:rPr kumimoji="1" lang="en-US" altLang="zh-CN" sz="1800" b="0" i="1" smtClean="0">
                                      <a:latin typeface="Cambria Math" panose="02040503050406030204" pitchFamily="18" charset="0"/>
                                      <a:ea typeface="Cambria Math" panose="02040503050406030204" pitchFamily="18" charset="0"/>
                                    </a:rPr>
                                    <m:t>𝑖</m:t>
                                  </m:r>
                                  <m:r>
                                    <a:rPr kumimoji="1" lang="en-US" altLang="zh-CN" sz="1800" b="0" i="1" smtClean="0">
                                      <a:latin typeface="Cambria Math" panose="02040503050406030204" pitchFamily="18" charset="0"/>
                                      <a:ea typeface="Cambria Math" panose="02040503050406030204" pitchFamily="18" charset="0"/>
                                    </a:rPr>
                                    <m:t>=1</m:t>
                                  </m:r>
                                </m:sub>
                                <m:sup>
                                  <m:r>
                                    <a:rPr kumimoji="1" lang="en-US" altLang="zh-CN" sz="1800" b="0" i="1" smtClean="0">
                                      <a:latin typeface="Cambria Math" panose="02040503050406030204" pitchFamily="18" charset="0"/>
                                      <a:ea typeface="Cambria Math" panose="02040503050406030204" pitchFamily="18" charset="0"/>
                                    </a:rPr>
                                    <m:t>𝑚</m:t>
                                  </m:r>
                                </m:sup>
                                <m:e>
                                  <m:f>
                                    <m:fPr>
                                      <m:ctrlPr>
                                        <a:rPr kumimoji="1" lang="en-US" altLang="zh-CN" sz="1800" b="0" i="1" smtClean="0">
                                          <a:latin typeface="Cambria Math" panose="02040503050406030204" pitchFamily="18" charset="0"/>
                                          <a:ea typeface="Cambria Math" panose="02040503050406030204" pitchFamily="18" charset="0"/>
                                        </a:rPr>
                                      </m:ctrlPr>
                                    </m:fPr>
                                    <m:num>
                                      <m:sSup>
                                        <m:sSupPr>
                                          <m:ctrlPr>
                                            <a:rPr kumimoji="1" lang="en-US" altLang="zh-CN" sz="1800" b="0" i="1" smtClean="0">
                                              <a:latin typeface="Cambria Math" panose="02040503050406030204" pitchFamily="18" charset="0"/>
                                              <a:ea typeface="Cambria Math" panose="02040503050406030204" pitchFamily="18" charset="0"/>
                                            </a:rPr>
                                          </m:ctrlPr>
                                        </m:sSupPr>
                                        <m:e>
                                          <m:d>
                                            <m:dPr>
                                              <m:ctrlPr>
                                                <a:rPr kumimoji="1" lang="en-US" altLang="zh-CN" sz="1800" b="0" i="1" smtClean="0">
                                                  <a:latin typeface="Cambria Math" panose="02040503050406030204" pitchFamily="18" charset="0"/>
                                                  <a:ea typeface="Cambria Math" panose="02040503050406030204" pitchFamily="18" charset="0"/>
                                                </a:rPr>
                                              </m:ctrlPr>
                                            </m:dPr>
                                            <m:e>
                                              <m:sSub>
                                                <m:sSubPr>
                                                  <m:ctrlPr>
                                                    <a:rPr kumimoji="1" lang="en-US" altLang="zh-CN" sz="1800" b="0" i="1" smtClean="0">
                                                      <a:latin typeface="Cambria Math" panose="02040503050406030204" pitchFamily="18" charset="0"/>
                                                      <a:ea typeface="Cambria Math" panose="02040503050406030204" pitchFamily="18" charset="0"/>
                                                    </a:rPr>
                                                  </m:ctrlPr>
                                                </m:sSubPr>
                                                <m:e>
                                                  <m:r>
                                                    <a:rPr kumimoji="1" lang="en-US" altLang="zh-CN" sz="1800" b="0" i="1" smtClean="0">
                                                      <a:latin typeface="Cambria Math" panose="02040503050406030204" pitchFamily="18" charset="0"/>
                                                      <a:ea typeface="Cambria Math" panose="02040503050406030204" pitchFamily="18" charset="0"/>
                                                    </a:rPr>
                                                    <m:t>𝑥</m:t>
                                                  </m:r>
                                                </m:e>
                                                <m:sub>
                                                  <m:r>
                                                    <a:rPr kumimoji="1" lang="en-US" altLang="zh-CN" sz="1800" b="0" i="1" smtClean="0">
                                                      <a:latin typeface="Cambria Math" panose="02040503050406030204" pitchFamily="18" charset="0"/>
                                                      <a:ea typeface="Cambria Math" panose="02040503050406030204" pitchFamily="18" charset="0"/>
                                                    </a:rPr>
                                                    <m:t>𝑖</m:t>
                                                  </m:r>
                                                </m:sub>
                                              </m:sSub>
                                              <m:r>
                                                <a:rPr kumimoji="1" lang="en-US" altLang="zh-CN" sz="1800" b="0" i="1" smtClean="0">
                                                  <a:latin typeface="Cambria Math" panose="02040503050406030204" pitchFamily="18" charset="0"/>
                                                  <a:ea typeface="Cambria Math" panose="02040503050406030204" pitchFamily="18" charset="0"/>
                                                </a:rPr>
                                                <m:t>−</m:t>
                                              </m:r>
                                              <m:sSub>
                                                <m:sSubPr>
                                                  <m:ctrlPr>
                                                    <a:rPr kumimoji="1" lang="en-US" altLang="zh-CN" sz="1800" b="0" i="1" smtClean="0">
                                                      <a:latin typeface="Cambria Math" panose="02040503050406030204" pitchFamily="18" charset="0"/>
                                                      <a:ea typeface="Cambria Math" panose="02040503050406030204" pitchFamily="18" charset="0"/>
                                                    </a:rPr>
                                                  </m:ctrlPr>
                                                </m:sSubPr>
                                                <m:e>
                                                  <m:r>
                                                    <a:rPr kumimoji="1" lang="en-US" altLang="zh-CN" sz="1800" b="0" i="1" smtClean="0">
                                                      <a:latin typeface="Cambria Math" panose="02040503050406030204" pitchFamily="18" charset="0"/>
                                                      <a:ea typeface="Cambria Math" panose="02040503050406030204" pitchFamily="18" charset="0"/>
                                                    </a:rPr>
                                                    <m:t>𝜇</m:t>
                                                  </m:r>
                                                </m:e>
                                                <m:sub>
                                                  <m:r>
                                                    <a:rPr kumimoji="1" lang="en-US" altLang="zh-CN" sz="1800" b="0" i="1" smtClean="0">
                                                      <a:latin typeface="Cambria Math" panose="02040503050406030204" pitchFamily="18" charset="0"/>
                                                      <a:ea typeface="Cambria Math" panose="02040503050406030204" pitchFamily="18" charset="0"/>
                                                    </a:rPr>
                                                    <m:t>𝑖</m:t>
                                                  </m:r>
                                                </m:sub>
                                              </m:sSub>
                                            </m:e>
                                          </m:d>
                                        </m:e>
                                        <m:sup>
                                          <m:r>
                                            <a:rPr kumimoji="1" lang="en-US" altLang="zh-CN" sz="1800" b="0" i="1" smtClean="0">
                                              <a:latin typeface="Cambria Math" panose="02040503050406030204" pitchFamily="18" charset="0"/>
                                              <a:ea typeface="Cambria Math" panose="02040503050406030204" pitchFamily="18" charset="0"/>
                                            </a:rPr>
                                            <m:t>2</m:t>
                                          </m:r>
                                        </m:sup>
                                      </m:sSup>
                                    </m:num>
                                    <m:den>
                                      <m:sSubSup>
                                        <m:sSubSupPr>
                                          <m:ctrlPr>
                                            <a:rPr kumimoji="1" lang="en-US" altLang="zh-CN" sz="1800" b="0" i="1" smtClean="0">
                                              <a:latin typeface="Cambria Math" panose="02040503050406030204" pitchFamily="18" charset="0"/>
                                              <a:ea typeface="Cambria Math" panose="02040503050406030204" pitchFamily="18" charset="0"/>
                                            </a:rPr>
                                          </m:ctrlPr>
                                        </m:sSubSupPr>
                                        <m:e>
                                          <m:r>
                                            <a:rPr kumimoji="1" lang="en-US" altLang="zh-CN" sz="1800" b="0" i="1" smtClean="0">
                                              <a:latin typeface="Cambria Math" panose="02040503050406030204" pitchFamily="18" charset="0"/>
                                              <a:ea typeface="Cambria Math" panose="02040503050406030204" pitchFamily="18" charset="0"/>
                                            </a:rPr>
                                            <m:t>𝜎</m:t>
                                          </m:r>
                                        </m:e>
                                        <m:sub>
                                          <m:r>
                                            <a:rPr kumimoji="1" lang="en-US" altLang="zh-CN" sz="1800" b="0" i="1" smtClean="0">
                                              <a:latin typeface="Cambria Math" panose="02040503050406030204" pitchFamily="18" charset="0"/>
                                              <a:ea typeface="Cambria Math" panose="02040503050406030204" pitchFamily="18" charset="0"/>
                                            </a:rPr>
                                            <m:t>𝑖</m:t>
                                          </m:r>
                                        </m:sub>
                                        <m:sup>
                                          <m:r>
                                            <a:rPr kumimoji="1" lang="en-US" altLang="zh-CN" sz="1800" b="0" i="1" smtClean="0">
                                              <a:latin typeface="Cambria Math" panose="02040503050406030204" pitchFamily="18" charset="0"/>
                                              <a:ea typeface="Cambria Math" panose="02040503050406030204" pitchFamily="18" charset="0"/>
                                            </a:rPr>
                                            <m:t>2</m:t>
                                          </m:r>
                                        </m:sup>
                                      </m:sSubSup>
                                    </m:den>
                                  </m:f>
                                </m:e>
                              </m:nary>
                            </m:e>
                          </m:d>
                        </m:e>
                      </m:func>
                    </m:oMath>
                  </m:oMathPara>
                </a14:m>
                <a:endParaRPr lang="zh-CN" altLang="en-US" dirty="0"/>
              </a:p>
            </p:txBody>
          </p:sp>
        </mc:Choice>
        <mc:Fallback xmlns="">
          <p:sp>
            <p:nvSpPr>
              <p:cNvPr id="4" name="文本框 3">
                <a:extLst>
                  <a:ext uri="{FF2B5EF4-FFF2-40B4-BE49-F238E27FC236}">
                    <a16:creationId xmlns:a16="http://schemas.microsoft.com/office/drawing/2014/main" id="{71CB571A-6BDA-7443-1C7A-C8F3184B482F}"/>
                  </a:ext>
                </a:extLst>
              </p:cNvPr>
              <p:cNvSpPr txBox="1">
                <a:spLocks noRot="1" noChangeAspect="1" noMove="1" noResize="1" noEditPoints="1" noAdjustHandles="1" noChangeArrowheads="1" noChangeShapeType="1" noTextEdit="1"/>
              </p:cNvSpPr>
              <p:nvPr/>
            </p:nvSpPr>
            <p:spPr>
              <a:xfrm>
                <a:off x="1295400" y="2036449"/>
                <a:ext cx="6097508" cy="762581"/>
              </a:xfrm>
              <a:prstGeom prst="rect">
                <a:avLst/>
              </a:prstGeom>
              <a:blipFill>
                <a:blip r:embed="rId5"/>
                <a:stretch>
                  <a:fillRect t="-119672" b="-17377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5AF5C370-AA4E-4F7C-7F63-48693BD41D20}"/>
              </a:ext>
            </a:extLst>
          </p:cNvPr>
          <p:cNvSpPr txBox="1"/>
          <p:nvPr/>
        </p:nvSpPr>
        <p:spPr>
          <a:xfrm>
            <a:off x="1522492" y="1775523"/>
            <a:ext cx="6097508" cy="369332"/>
          </a:xfrm>
          <a:prstGeom prst="rect">
            <a:avLst/>
          </a:prstGeom>
          <a:noFill/>
        </p:spPr>
        <p:txBody>
          <a:bodyPr wrap="square">
            <a:spAutoFit/>
          </a:bodyPr>
          <a:lstStyle/>
          <a:p>
            <a:r>
              <a:rPr kumimoji="1" lang="en-US" altLang="zh-CN" dirty="0"/>
              <a:t>Independent!!</a:t>
            </a:r>
            <a:endParaRPr kumimoji="1" lang="zh-CN" altLang="en-US" dirty="0"/>
          </a:p>
        </p:txBody>
      </p:sp>
    </p:spTree>
    <p:extLst>
      <p:ext uri="{BB962C8B-B14F-4D97-AF65-F5344CB8AC3E}">
        <p14:creationId xmlns:p14="http://schemas.microsoft.com/office/powerpoint/2010/main" val="2671800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p:txBody>
          <a:bodyPr/>
          <a:lstStyle/>
          <a:p>
            <a:r>
              <a:rPr lang="en-US" altLang="en-US" dirty="0"/>
              <a:t>Aligned: </a:t>
            </a:r>
            <a:r>
              <a:rPr lang="en-US" altLang="en-US" i="1" dirty="0"/>
              <a:t>O(m)</a:t>
            </a:r>
            <a:r>
              <a:rPr lang="en-US" altLang="en-US" dirty="0"/>
              <a:t> parameters</a:t>
            </a:r>
          </a:p>
        </p:txBody>
      </p:sp>
      <p:graphicFrame>
        <p:nvGraphicFramePr>
          <p:cNvPr id="604163" name="Object 3"/>
          <p:cNvGraphicFramePr>
            <a:graphicFrameLocks noChangeAspect="1"/>
          </p:cNvGraphicFramePr>
          <p:nvPr>
            <p:extLst>
              <p:ext uri="{D42A27DB-BD31-4B8C-83A1-F6EECF244321}">
                <p14:modId xmlns:p14="http://schemas.microsoft.com/office/powerpoint/2010/main" val="2755640245"/>
              </p:ext>
            </p:extLst>
          </p:nvPr>
        </p:nvGraphicFramePr>
        <p:xfrm>
          <a:off x="6562725" y="575700"/>
          <a:ext cx="4038600" cy="2132013"/>
        </p:xfrm>
        <a:graphic>
          <a:graphicData uri="http://schemas.openxmlformats.org/presentationml/2006/ole">
            <mc:AlternateContent xmlns:mc="http://schemas.openxmlformats.org/markup-compatibility/2006">
              <mc:Choice xmlns:v="urn:schemas-microsoft-com:vml" Requires="v">
                <p:oleObj name="Equation" r:id="rId2" imgW="2527200" imgH="1396800" progId="Equation.3">
                  <p:embed/>
                </p:oleObj>
              </mc:Choice>
              <mc:Fallback>
                <p:oleObj name="Equation" r:id="rId2" imgW="2527200" imgH="1396800" progId="Equation.3">
                  <p:embed/>
                  <p:pic>
                    <p:nvPicPr>
                      <p:cNvPr id="60416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725" y="575700"/>
                        <a:ext cx="4038600" cy="21320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04164" name="Picture 4" descr="my-learn-align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700" y="2835890"/>
            <a:ext cx="9064625" cy="3611563"/>
          </a:xfrm>
          <a:prstGeom prst="rect">
            <a:avLst/>
          </a:prstGeom>
          <a:noFill/>
          <a:extLst>
            <a:ext uri="{909E8E84-426E-40DD-AFC4-6F175D3DCCD1}">
              <a14:hiddenFill xmlns:a14="http://schemas.microsoft.com/office/drawing/2010/main">
                <a:solidFill>
                  <a:srgbClr val="FFFFFF"/>
                </a:solidFill>
              </a14:hiddenFill>
            </a:ext>
          </a:extLst>
        </p:spPr>
      </p:pic>
      <p:pic>
        <p:nvPicPr>
          <p:cNvPr id="604165" name="Picture 5" descr="my-plot-align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990600"/>
            <a:ext cx="482282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1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Spherical: </a:t>
            </a:r>
            <a:r>
              <a:rPr lang="en-US" altLang="en-US" i="1" dirty="0"/>
              <a:t>O(1)</a:t>
            </a:r>
            <a:r>
              <a:rPr lang="en-US" altLang="en-US" dirty="0"/>
              <a:t> </a:t>
            </a:r>
            <a:r>
              <a:rPr lang="en-US" altLang="en-US" dirty="0" err="1"/>
              <a:t>cov</a:t>
            </a:r>
            <a:r>
              <a:rPr lang="en-US" altLang="en-US" dirty="0"/>
              <a:t> parameters</a:t>
            </a:r>
          </a:p>
        </p:txBody>
      </p:sp>
      <p:graphicFrame>
        <p:nvGraphicFramePr>
          <p:cNvPr id="605187" name="Object 3"/>
          <p:cNvGraphicFramePr>
            <a:graphicFrameLocks noChangeAspect="1"/>
          </p:cNvGraphicFramePr>
          <p:nvPr>
            <p:extLst>
              <p:ext uri="{D42A27DB-BD31-4B8C-83A1-F6EECF244321}">
                <p14:modId xmlns:p14="http://schemas.microsoft.com/office/powerpoint/2010/main" val="3764038018"/>
              </p:ext>
            </p:extLst>
          </p:nvPr>
        </p:nvGraphicFramePr>
        <p:xfrm>
          <a:off x="6931025" y="425450"/>
          <a:ext cx="3505200" cy="2165350"/>
        </p:xfrm>
        <a:graphic>
          <a:graphicData uri="http://schemas.openxmlformats.org/presentationml/2006/ole">
            <mc:AlternateContent xmlns:mc="http://schemas.openxmlformats.org/markup-compatibility/2006">
              <mc:Choice xmlns:v="urn:schemas-microsoft-com:vml" Requires="v">
                <p:oleObj name="Equation" r:id="rId2" imgW="2158920" imgH="1396800" progId="Equation.3">
                  <p:embed/>
                </p:oleObj>
              </mc:Choice>
              <mc:Fallback>
                <p:oleObj name="Equation" r:id="rId2" imgW="2158920" imgH="1396800" progId="Equation.3">
                  <p:embed/>
                  <p:pic>
                    <p:nvPicPr>
                      <p:cNvPr id="60518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025" y="425450"/>
                        <a:ext cx="3505200" cy="2165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05188" name="Picture 4" descr="my-learn-spheric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667000"/>
            <a:ext cx="9064625" cy="361156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FE8977A-C762-3A01-5C7C-5AD967C783B3}"/>
              </a:ext>
            </a:extLst>
          </p:cNvPr>
          <p:cNvSpPr txBox="1"/>
          <p:nvPr/>
        </p:nvSpPr>
        <p:spPr>
          <a:xfrm>
            <a:off x="1295400" y="2209284"/>
            <a:ext cx="6097508" cy="369332"/>
          </a:xfrm>
          <a:prstGeom prst="rect">
            <a:avLst/>
          </a:prstGeom>
          <a:noFill/>
        </p:spPr>
        <p:txBody>
          <a:bodyPr wrap="square">
            <a:spAutoFit/>
          </a:bodyPr>
          <a:lstStyle/>
          <a:p>
            <a:r>
              <a:rPr lang="en-US" altLang="en-US" sz="1800" dirty="0">
                <a:solidFill>
                  <a:schemeClr val="tx1"/>
                </a:solidFill>
              </a:rPr>
              <a:t>Standard simple multivariate Gaussian assumption:</a:t>
            </a:r>
            <a:endParaRPr kumimoji="1" lang="zh-CN" altLang="en-US"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6AD4BC4-FFE5-420E-BD60-A682F3657DE3}"/>
                  </a:ext>
                </a:extLst>
              </p:cNvPr>
              <p:cNvSpPr txBox="1"/>
              <p:nvPr/>
            </p:nvSpPr>
            <p:spPr>
              <a:xfrm>
                <a:off x="914400" y="1485029"/>
                <a:ext cx="6097508" cy="7625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𝒩</m:t>
                      </m:r>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b="1" i="1">
                              <a:latin typeface="Cambria Math" panose="02040503050406030204" pitchFamily="18" charset="0"/>
                            </a:rPr>
                            <m:t>𝒙</m:t>
                          </m:r>
                          <m:r>
                            <a:rPr kumimoji="1" lang="en-US" altLang="zh-CN" b="1" i="1">
                              <a:latin typeface="Cambria Math" panose="02040503050406030204" pitchFamily="18" charset="0"/>
                            </a:rPr>
                            <m:t>;</m:t>
                          </m:r>
                          <m:r>
                            <a:rPr kumimoji="1" lang="en-US" altLang="zh-CN" sz="1800" b="1" i="1" smtClean="0">
                              <a:latin typeface="Cambria Math" panose="02040503050406030204" pitchFamily="18" charset="0"/>
                              <a:ea typeface="Cambria Math" panose="02040503050406030204" pitchFamily="18" charset="0"/>
                            </a:rPr>
                            <m:t>𝝁</m:t>
                          </m:r>
                          <m:r>
                            <a:rPr kumimoji="1" lang="en-US" altLang="zh-CN" sz="1800" b="0" i="1" smtClean="0">
                              <a:latin typeface="Cambria Math" panose="02040503050406030204" pitchFamily="18" charset="0"/>
                              <a:ea typeface="Cambria Math" panose="02040503050406030204" pitchFamily="18" charset="0"/>
                            </a:rPr>
                            <m:t>,</m:t>
                          </m:r>
                          <m:r>
                            <a:rPr kumimoji="1" lang="en-US" altLang="zh-CN" sz="1800" b="1" i="0" smtClean="0">
                              <a:latin typeface="Cambria Math" panose="02040503050406030204" pitchFamily="18" charset="0"/>
                              <a:ea typeface="Cambria Math" panose="02040503050406030204" pitchFamily="18" charset="0"/>
                            </a:rPr>
                            <m:t>𝚺</m:t>
                          </m:r>
                        </m:e>
                      </m:d>
                      <m:r>
                        <a:rPr kumimoji="1" lang="en-US" altLang="zh-CN" sz="1800" b="0" i="1" smtClean="0">
                          <a:latin typeface="Cambria Math" panose="02040503050406030204" pitchFamily="18" charset="0"/>
                          <a:ea typeface="Cambria Math" panose="02040503050406030204" pitchFamily="18" charset="0"/>
                        </a:rPr>
                        <m:t>=</m:t>
                      </m:r>
                      <m:f>
                        <m:fPr>
                          <m:ctrlPr>
                            <a:rPr kumimoji="1" lang="en-US" altLang="zh-CN" sz="1800" b="0" i="1" smtClean="0">
                              <a:latin typeface="Cambria Math" panose="02040503050406030204" pitchFamily="18" charset="0"/>
                              <a:ea typeface="Cambria Math" panose="02040503050406030204" pitchFamily="18" charset="0"/>
                            </a:rPr>
                          </m:ctrlPr>
                        </m:fPr>
                        <m:num>
                          <m:r>
                            <a:rPr kumimoji="1" lang="en-US" altLang="zh-CN" sz="1800" b="0" i="1" smtClean="0">
                              <a:latin typeface="Cambria Math" panose="02040503050406030204" pitchFamily="18" charset="0"/>
                              <a:ea typeface="Cambria Math" panose="02040503050406030204" pitchFamily="18" charset="0"/>
                            </a:rPr>
                            <m:t>1</m:t>
                          </m:r>
                        </m:num>
                        <m:den>
                          <m:rad>
                            <m:radPr>
                              <m:degHide m:val="on"/>
                              <m:ctrlPr>
                                <a:rPr kumimoji="1" lang="en-US" altLang="zh-CN" sz="1800" b="0" i="1" smtClean="0">
                                  <a:latin typeface="Cambria Math" panose="02040503050406030204" pitchFamily="18" charset="0"/>
                                  <a:ea typeface="Cambria Math" panose="02040503050406030204" pitchFamily="18" charset="0"/>
                                </a:rPr>
                              </m:ctrlPr>
                            </m:radPr>
                            <m:deg/>
                            <m:e>
                              <m:sSup>
                                <m:sSupPr>
                                  <m:ctrlPr>
                                    <a:rPr kumimoji="1" lang="en-US" altLang="zh-CN" sz="1800" b="0" i="1" smtClean="0">
                                      <a:latin typeface="Cambria Math" panose="02040503050406030204" pitchFamily="18" charset="0"/>
                                      <a:ea typeface="Cambria Math" panose="02040503050406030204" pitchFamily="18" charset="0"/>
                                    </a:rPr>
                                  </m:ctrlPr>
                                </m:sSupPr>
                                <m:e>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2</m:t>
                                      </m:r>
                                      <m:r>
                                        <a:rPr kumimoji="1" lang="en-US" altLang="zh-CN" sz="1800" b="0" i="1" smtClean="0">
                                          <a:latin typeface="Cambria Math" panose="02040503050406030204" pitchFamily="18" charset="0"/>
                                          <a:ea typeface="Cambria Math" panose="02040503050406030204" pitchFamily="18" charset="0"/>
                                        </a:rPr>
                                        <m:t>𝜋</m:t>
                                      </m:r>
                                    </m:e>
                                  </m:d>
                                </m:e>
                                <m:sup>
                                  <m:r>
                                    <a:rPr kumimoji="1" lang="en-US" altLang="zh-CN" sz="1800" b="0" i="1" smtClean="0">
                                      <a:latin typeface="Cambria Math" panose="02040503050406030204" pitchFamily="18" charset="0"/>
                                      <a:ea typeface="Cambria Math" panose="02040503050406030204" pitchFamily="18" charset="0"/>
                                    </a:rPr>
                                    <m:t>𝑚</m:t>
                                  </m:r>
                                </m:sup>
                              </m:sSup>
                            </m:e>
                          </m:rad>
                          <m:sSup>
                            <m:sSupPr>
                              <m:ctrlPr>
                                <a:rPr kumimoji="1" lang="en-US" altLang="zh-CN" sz="1800" b="0" i="1" smtClean="0">
                                  <a:latin typeface="Cambria Math" panose="02040503050406030204" pitchFamily="18" charset="0"/>
                                  <a:ea typeface="Cambria Math" panose="02040503050406030204" pitchFamily="18" charset="0"/>
                                </a:rPr>
                              </m:ctrlPr>
                            </m:sSupPr>
                            <m:e>
                              <m:r>
                                <a:rPr kumimoji="1" lang="en-US" altLang="zh-CN" sz="1800" b="0" i="1" smtClean="0">
                                  <a:latin typeface="Cambria Math" panose="02040503050406030204" pitchFamily="18" charset="0"/>
                                  <a:ea typeface="Cambria Math" panose="02040503050406030204" pitchFamily="18" charset="0"/>
                                </a:rPr>
                                <m:t>𝜎</m:t>
                              </m:r>
                            </m:e>
                            <m:sup>
                              <m:r>
                                <a:rPr kumimoji="1" lang="en-US" altLang="zh-CN" sz="1800" b="0" i="1" smtClean="0">
                                  <a:latin typeface="Cambria Math" panose="02040503050406030204" pitchFamily="18" charset="0"/>
                                  <a:ea typeface="Cambria Math" panose="02040503050406030204" pitchFamily="18" charset="0"/>
                                </a:rPr>
                                <m:t>𝑚</m:t>
                              </m:r>
                            </m:sup>
                          </m:sSup>
                        </m:den>
                      </m:f>
                      <m:func>
                        <m:funcPr>
                          <m:ctrlPr>
                            <a:rPr kumimoji="1" lang="en-US" altLang="zh-CN" sz="1800" b="0" i="1" smtClean="0">
                              <a:latin typeface="Cambria Math" panose="02040503050406030204" pitchFamily="18" charset="0"/>
                              <a:ea typeface="Cambria Math" panose="02040503050406030204" pitchFamily="18" charset="0"/>
                            </a:rPr>
                          </m:ctrlPr>
                        </m:funcPr>
                        <m:fName>
                          <m:r>
                            <m:rPr>
                              <m:sty m:val="p"/>
                            </m:rPr>
                            <a:rPr kumimoji="1" lang="en-US" altLang="zh-CN" sz="1800" b="0" i="0" smtClean="0">
                              <a:latin typeface="Cambria Math" panose="02040503050406030204" pitchFamily="18" charset="0"/>
                              <a:ea typeface="Cambria Math" panose="02040503050406030204" pitchFamily="18" charset="0"/>
                            </a:rPr>
                            <m:t>exp</m:t>
                          </m:r>
                        </m:fName>
                        <m:e>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m:t>
                              </m:r>
                              <m:f>
                                <m:fPr>
                                  <m:ctrlPr>
                                    <a:rPr kumimoji="1" lang="en-US" altLang="zh-CN" sz="1800" b="0" i="1" smtClean="0">
                                      <a:latin typeface="Cambria Math" panose="02040503050406030204" pitchFamily="18" charset="0"/>
                                      <a:ea typeface="Cambria Math" panose="02040503050406030204" pitchFamily="18" charset="0"/>
                                    </a:rPr>
                                  </m:ctrlPr>
                                </m:fPr>
                                <m:num>
                                  <m:r>
                                    <a:rPr kumimoji="1" lang="en-US" altLang="zh-CN" sz="1800" b="0" i="1" smtClean="0">
                                      <a:latin typeface="Cambria Math" panose="02040503050406030204" pitchFamily="18" charset="0"/>
                                      <a:ea typeface="Cambria Math" panose="02040503050406030204" pitchFamily="18" charset="0"/>
                                    </a:rPr>
                                    <m:t>1</m:t>
                                  </m:r>
                                </m:num>
                                <m:den>
                                  <m:r>
                                    <a:rPr kumimoji="1" lang="en-US" altLang="zh-CN" sz="1800" b="0" i="1" smtClean="0">
                                      <a:latin typeface="Cambria Math" panose="02040503050406030204" pitchFamily="18" charset="0"/>
                                      <a:ea typeface="Cambria Math" panose="02040503050406030204" pitchFamily="18" charset="0"/>
                                    </a:rPr>
                                    <m:t>2</m:t>
                                  </m:r>
                                </m:den>
                              </m:f>
                              <m:nary>
                                <m:naryPr>
                                  <m:chr m:val="∑"/>
                                  <m:limLoc m:val="subSup"/>
                                  <m:ctrlPr>
                                    <a:rPr kumimoji="1" lang="en-US" altLang="zh-CN" sz="1800" b="0" i="1" smtClean="0">
                                      <a:latin typeface="Cambria Math" panose="02040503050406030204" pitchFamily="18" charset="0"/>
                                      <a:ea typeface="Cambria Math" panose="02040503050406030204" pitchFamily="18" charset="0"/>
                                    </a:rPr>
                                  </m:ctrlPr>
                                </m:naryPr>
                                <m:sub>
                                  <m:r>
                                    <m:rPr>
                                      <m:brk m:alnAt="25"/>
                                    </m:rPr>
                                    <a:rPr kumimoji="1" lang="en-US" altLang="zh-CN" sz="1800" b="0" i="1" smtClean="0">
                                      <a:latin typeface="Cambria Math" panose="02040503050406030204" pitchFamily="18" charset="0"/>
                                      <a:ea typeface="Cambria Math" panose="02040503050406030204" pitchFamily="18" charset="0"/>
                                    </a:rPr>
                                    <m:t>𝑖</m:t>
                                  </m:r>
                                  <m:r>
                                    <a:rPr kumimoji="1" lang="en-US" altLang="zh-CN" sz="1800" b="0" i="1" smtClean="0">
                                      <a:latin typeface="Cambria Math" panose="02040503050406030204" pitchFamily="18" charset="0"/>
                                      <a:ea typeface="Cambria Math" panose="02040503050406030204" pitchFamily="18" charset="0"/>
                                    </a:rPr>
                                    <m:t>=1</m:t>
                                  </m:r>
                                </m:sub>
                                <m:sup>
                                  <m:r>
                                    <a:rPr kumimoji="1" lang="en-US" altLang="zh-CN" sz="1800" b="0" i="1" smtClean="0">
                                      <a:latin typeface="Cambria Math" panose="02040503050406030204" pitchFamily="18" charset="0"/>
                                      <a:ea typeface="Cambria Math" panose="02040503050406030204" pitchFamily="18" charset="0"/>
                                    </a:rPr>
                                    <m:t>𝑚</m:t>
                                  </m:r>
                                </m:sup>
                                <m:e>
                                  <m:f>
                                    <m:fPr>
                                      <m:ctrlPr>
                                        <a:rPr kumimoji="1" lang="en-US" altLang="zh-CN" sz="1800" b="0" i="1" smtClean="0">
                                          <a:latin typeface="Cambria Math" panose="02040503050406030204" pitchFamily="18" charset="0"/>
                                          <a:ea typeface="Cambria Math" panose="02040503050406030204" pitchFamily="18" charset="0"/>
                                        </a:rPr>
                                      </m:ctrlPr>
                                    </m:fPr>
                                    <m:num>
                                      <m:sSup>
                                        <m:sSupPr>
                                          <m:ctrlPr>
                                            <a:rPr kumimoji="1" lang="en-US" altLang="zh-CN" sz="1800" b="0" i="1" smtClean="0">
                                              <a:latin typeface="Cambria Math" panose="02040503050406030204" pitchFamily="18" charset="0"/>
                                              <a:ea typeface="Cambria Math" panose="02040503050406030204" pitchFamily="18" charset="0"/>
                                            </a:rPr>
                                          </m:ctrlPr>
                                        </m:sSupPr>
                                        <m:e>
                                          <m:d>
                                            <m:dPr>
                                              <m:ctrlPr>
                                                <a:rPr kumimoji="1" lang="en-US" altLang="zh-CN" sz="1800" b="0" i="1" smtClean="0">
                                                  <a:latin typeface="Cambria Math" panose="02040503050406030204" pitchFamily="18" charset="0"/>
                                                  <a:ea typeface="Cambria Math" panose="02040503050406030204" pitchFamily="18" charset="0"/>
                                                </a:rPr>
                                              </m:ctrlPr>
                                            </m:dPr>
                                            <m:e>
                                              <m:sSub>
                                                <m:sSubPr>
                                                  <m:ctrlPr>
                                                    <a:rPr kumimoji="1" lang="en-US" altLang="zh-CN" sz="1800" b="0" i="1" smtClean="0">
                                                      <a:latin typeface="Cambria Math" panose="02040503050406030204" pitchFamily="18" charset="0"/>
                                                      <a:ea typeface="Cambria Math" panose="02040503050406030204" pitchFamily="18" charset="0"/>
                                                    </a:rPr>
                                                  </m:ctrlPr>
                                                </m:sSubPr>
                                                <m:e>
                                                  <m:r>
                                                    <a:rPr kumimoji="1" lang="en-US" altLang="zh-CN" sz="1800" b="0" i="1" smtClean="0">
                                                      <a:latin typeface="Cambria Math" panose="02040503050406030204" pitchFamily="18" charset="0"/>
                                                      <a:ea typeface="Cambria Math" panose="02040503050406030204" pitchFamily="18" charset="0"/>
                                                    </a:rPr>
                                                    <m:t>𝑥</m:t>
                                                  </m:r>
                                                </m:e>
                                                <m:sub>
                                                  <m:r>
                                                    <a:rPr kumimoji="1" lang="en-US" altLang="zh-CN" sz="1800" b="0" i="1" smtClean="0">
                                                      <a:latin typeface="Cambria Math" panose="02040503050406030204" pitchFamily="18" charset="0"/>
                                                      <a:ea typeface="Cambria Math" panose="02040503050406030204" pitchFamily="18" charset="0"/>
                                                    </a:rPr>
                                                    <m:t>𝑖</m:t>
                                                  </m:r>
                                                </m:sub>
                                              </m:sSub>
                                              <m:r>
                                                <a:rPr kumimoji="1" lang="en-US" altLang="zh-CN" sz="1800" b="0" i="1" smtClean="0">
                                                  <a:latin typeface="Cambria Math" panose="02040503050406030204" pitchFamily="18" charset="0"/>
                                                  <a:ea typeface="Cambria Math" panose="02040503050406030204" pitchFamily="18" charset="0"/>
                                                </a:rPr>
                                                <m:t>−</m:t>
                                              </m:r>
                                              <m:sSub>
                                                <m:sSubPr>
                                                  <m:ctrlPr>
                                                    <a:rPr kumimoji="1" lang="en-US" altLang="zh-CN" sz="1800" b="0" i="1" smtClean="0">
                                                      <a:latin typeface="Cambria Math" panose="02040503050406030204" pitchFamily="18" charset="0"/>
                                                      <a:ea typeface="Cambria Math" panose="02040503050406030204" pitchFamily="18" charset="0"/>
                                                    </a:rPr>
                                                  </m:ctrlPr>
                                                </m:sSubPr>
                                                <m:e>
                                                  <m:r>
                                                    <a:rPr kumimoji="1" lang="en-US" altLang="zh-CN" sz="1800" b="0" i="1" smtClean="0">
                                                      <a:latin typeface="Cambria Math" panose="02040503050406030204" pitchFamily="18" charset="0"/>
                                                      <a:ea typeface="Cambria Math" panose="02040503050406030204" pitchFamily="18" charset="0"/>
                                                    </a:rPr>
                                                    <m:t>𝜇</m:t>
                                                  </m:r>
                                                </m:e>
                                                <m:sub>
                                                  <m:r>
                                                    <a:rPr kumimoji="1" lang="en-US" altLang="zh-CN" sz="1800" b="0" i="1" smtClean="0">
                                                      <a:latin typeface="Cambria Math" panose="02040503050406030204" pitchFamily="18" charset="0"/>
                                                      <a:ea typeface="Cambria Math" panose="02040503050406030204" pitchFamily="18" charset="0"/>
                                                    </a:rPr>
                                                    <m:t>𝑖</m:t>
                                                  </m:r>
                                                </m:sub>
                                              </m:sSub>
                                            </m:e>
                                          </m:d>
                                        </m:e>
                                        <m:sup>
                                          <m:r>
                                            <a:rPr kumimoji="1" lang="en-US" altLang="zh-CN" sz="1800" b="0" i="1" smtClean="0">
                                              <a:latin typeface="Cambria Math" panose="02040503050406030204" pitchFamily="18" charset="0"/>
                                              <a:ea typeface="Cambria Math" panose="02040503050406030204" pitchFamily="18" charset="0"/>
                                            </a:rPr>
                                            <m:t>2</m:t>
                                          </m:r>
                                        </m:sup>
                                      </m:sSup>
                                    </m:num>
                                    <m:den>
                                      <m:sSup>
                                        <m:sSupPr>
                                          <m:ctrlPr>
                                            <a:rPr kumimoji="1" lang="en-US" altLang="zh-CN" sz="1800" b="0" i="1" smtClean="0">
                                              <a:latin typeface="Cambria Math" panose="02040503050406030204" pitchFamily="18" charset="0"/>
                                              <a:ea typeface="Cambria Math" panose="02040503050406030204" pitchFamily="18" charset="0"/>
                                            </a:rPr>
                                          </m:ctrlPr>
                                        </m:sSupPr>
                                        <m:e>
                                          <m:r>
                                            <a:rPr kumimoji="1" lang="en-US" altLang="zh-CN" sz="1800" b="0" i="1" smtClean="0">
                                              <a:latin typeface="Cambria Math" panose="02040503050406030204" pitchFamily="18" charset="0"/>
                                              <a:ea typeface="Cambria Math" panose="02040503050406030204" pitchFamily="18" charset="0"/>
                                            </a:rPr>
                                            <m:t>𝜎</m:t>
                                          </m:r>
                                        </m:e>
                                        <m:sup>
                                          <m:r>
                                            <a:rPr kumimoji="1" lang="en-US" altLang="zh-CN" sz="1800" b="0" i="1" smtClean="0">
                                              <a:latin typeface="Cambria Math" panose="02040503050406030204" pitchFamily="18" charset="0"/>
                                              <a:ea typeface="Cambria Math" panose="02040503050406030204" pitchFamily="18" charset="0"/>
                                            </a:rPr>
                                            <m:t>2</m:t>
                                          </m:r>
                                        </m:sup>
                                      </m:sSup>
                                    </m:den>
                                  </m:f>
                                </m:e>
                              </m:nary>
                            </m:e>
                          </m:d>
                        </m:e>
                      </m:func>
                    </m:oMath>
                  </m:oMathPara>
                </a14:m>
                <a:endParaRPr lang="zh-CN" altLang="en-US" dirty="0"/>
              </a:p>
            </p:txBody>
          </p:sp>
        </mc:Choice>
        <mc:Fallback xmlns="">
          <p:sp>
            <p:nvSpPr>
              <p:cNvPr id="2" name="文本框 1">
                <a:extLst>
                  <a:ext uri="{FF2B5EF4-FFF2-40B4-BE49-F238E27FC236}">
                    <a16:creationId xmlns:a16="http://schemas.microsoft.com/office/drawing/2014/main" id="{86AD4BC4-FFE5-420E-BD60-A682F3657DE3}"/>
                  </a:ext>
                </a:extLst>
              </p:cNvPr>
              <p:cNvSpPr txBox="1">
                <a:spLocks noRot="1" noChangeAspect="1" noMove="1" noResize="1" noEditPoints="1" noAdjustHandles="1" noChangeArrowheads="1" noChangeShapeType="1" noTextEdit="1"/>
              </p:cNvSpPr>
              <p:nvPr/>
            </p:nvSpPr>
            <p:spPr>
              <a:xfrm>
                <a:off x="914400" y="1485029"/>
                <a:ext cx="6097508" cy="762581"/>
              </a:xfrm>
              <a:prstGeom prst="rect">
                <a:avLst/>
              </a:prstGeom>
              <a:blipFill>
                <a:blip r:embed="rId5"/>
                <a:stretch>
                  <a:fillRect t="-119672" b="-1721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5728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r>
              <a:rPr lang="en-US" altLang="en-US" dirty="0"/>
              <a:t>Spherical: </a:t>
            </a:r>
            <a:r>
              <a:rPr lang="en-US" altLang="en-US" i="1" dirty="0"/>
              <a:t>O(1)</a:t>
            </a:r>
            <a:r>
              <a:rPr lang="en-US" altLang="en-US" dirty="0"/>
              <a:t> </a:t>
            </a:r>
            <a:r>
              <a:rPr lang="en-US" altLang="en-US" dirty="0" err="1"/>
              <a:t>cov</a:t>
            </a:r>
            <a:r>
              <a:rPr lang="en-US" altLang="en-US" dirty="0"/>
              <a:t> parameters</a:t>
            </a:r>
          </a:p>
        </p:txBody>
      </p:sp>
      <p:graphicFrame>
        <p:nvGraphicFramePr>
          <p:cNvPr id="606211" name="Object 3"/>
          <p:cNvGraphicFramePr>
            <a:graphicFrameLocks noChangeAspect="1"/>
          </p:cNvGraphicFramePr>
          <p:nvPr>
            <p:extLst>
              <p:ext uri="{D42A27DB-BD31-4B8C-83A1-F6EECF244321}">
                <p14:modId xmlns:p14="http://schemas.microsoft.com/office/powerpoint/2010/main" val="2335112604"/>
              </p:ext>
            </p:extLst>
          </p:nvPr>
        </p:nvGraphicFramePr>
        <p:xfrm>
          <a:off x="6916690" y="519106"/>
          <a:ext cx="3505200" cy="2165350"/>
        </p:xfrm>
        <a:graphic>
          <a:graphicData uri="http://schemas.openxmlformats.org/presentationml/2006/ole">
            <mc:AlternateContent xmlns:mc="http://schemas.openxmlformats.org/markup-compatibility/2006">
              <mc:Choice xmlns:v="urn:schemas-microsoft-com:vml" Requires="v">
                <p:oleObj name="Equation" r:id="rId2" imgW="2158920" imgH="1396800" progId="Equation.3">
                  <p:embed/>
                </p:oleObj>
              </mc:Choice>
              <mc:Fallback>
                <p:oleObj name="Equation" r:id="rId2" imgW="2158920" imgH="1396800" progId="Equation.3">
                  <p:embed/>
                  <p:pic>
                    <p:nvPicPr>
                      <p:cNvPr id="60621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690" y="519106"/>
                        <a:ext cx="3505200" cy="2165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06212" name="Picture 4" descr="my-learn-spheric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789237"/>
            <a:ext cx="9064625" cy="3611563"/>
          </a:xfrm>
          <a:prstGeom prst="rect">
            <a:avLst/>
          </a:prstGeom>
          <a:noFill/>
          <a:extLst>
            <a:ext uri="{909E8E84-426E-40DD-AFC4-6F175D3DCCD1}">
              <a14:hiddenFill xmlns:a14="http://schemas.microsoft.com/office/drawing/2010/main">
                <a:solidFill>
                  <a:srgbClr val="FFFFFF"/>
                </a:solidFill>
              </a14:hiddenFill>
            </a:ext>
          </a:extLst>
        </p:spPr>
      </p:pic>
      <p:pic>
        <p:nvPicPr>
          <p:cNvPr id="606213" name="Picture 5" descr="my-plot-spheric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06562"/>
            <a:ext cx="482282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9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en-US" altLang="en-US"/>
              <a:t>Making a Classifier from a Density Estimator</a:t>
            </a:r>
          </a:p>
        </p:txBody>
      </p:sp>
      <p:grpSp>
        <p:nvGrpSpPr>
          <p:cNvPr id="607235" name="Group 3"/>
          <p:cNvGrpSpPr>
            <a:grpSpLocks/>
          </p:cNvGrpSpPr>
          <p:nvPr/>
        </p:nvGrpSpPr>
        <p:grpSpPr bwMode="auto">
          <a:xfrm>
            <a:off x="1916112" y="3170238"/>
            <a:ext cx="3165475" cy="812800"/>
            <a:chOff x="2839" y="941"/>
            <a:chExt cx="1994" cy="512"/>
          </a:xfrm>
        </p:grpSpPr>
        <p:sp>
          <p:nvSpPr>
            <p:cNvPr id="607236" name="Text Box 4"/>
            <p:cNvSpPr txBox="1">
              <a:spLocks noChangeArrowheads="1"/>
            </p:cNvSpPr>
            <p:nvPr/>
          </p:nvSpPr>
          <p:spPr bwMode="auto">
            <a:xfrm rot="16200000">
              <a:off x="2700" y="1080"/>
              <a:ext cx="51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pPr>
              <a:r>
                <a:rPr lang="en-US" altLang="en-US">
                  <a:solidFill>
                    <a:srgbClr val="048C0A"/>
                  </a:solidFill>
                </a:rPr>
                <a:t>Inputs</a:t>
              </a:r>
            </a:p>
          </p:txBody>
        </p:sp>
        <p:sp>
          <p:nvSpPr>
            <p:cNvPr id="607237" name="Rectangle 5"/>
            <p:cNvSpPr>
              <a:spLocks noChangeArrowheads="1"/>
            </p:cNvSpPr>
            <p:nvPr/>
          </p:nvSpPr>
          <p:spPr bwMode="auto">
            <a:xfrm>
              <a:off x="3312" y="1066"/>
              <a:ext cx="714" cy="233"/>
            </a:xfrm>
            <a:prstGeom prst="rect">
              <a:avLst/>
            </a:prstGeom>
            <a:solidFill>
              <a:schemeClr val="accent2"/>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buClrTx/>
              </a:pPr>
              <a:r>
                <a:rPr lang="en-US" altLang="en-US"/>
                <a:t>Classifier</a:t>
              </a:r>
            </a:p>
          </p:txBody>
        </p:sp>
        <p:sp>
          <p:nvSpPr>
            <p:cNvPr id="607238" name="Text Box 6"/>
            <p:cNvSpPr txBox="1">
              <a:spLocks noChangeArrowheads="1"/>
            </p:cNvSpPr>
            <p:nvPr/>
          </p:nvSpPr>
          <p:spPr bwMode="auto">
            <a:xfrm>
              <a:off x="4159" y="942"/>
              <a:ext cx="674"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pPr>
              <a:r>
                <a:rPr lang="en-US" altLang="en-US" dirty="0">
                  <a:solidFill>
                    <a:schemeClr val="folHlink"/>
                  </a:solidFill>
                </a:rPr>
                <a:t>Predict</a:t>
              </a:r>
            </a:p>
            <a:p>
              <a:pPr>
                <a:spcBef>
                  <a:spcPct val="0"/>
                </a:spcBef>
                <a:buClrTx/>
              </a:pPr>
              <a:r>
                <a:rPr lang="en-US" altLang="en-US" dirty="0">
                  <a:solidFill>
                    <a:schemeClr val="folHlink"/>
                  </a:solidFill>
                </a:rPr>
                <a:t>category</a:t>
              </a:r>
            </a:p>
          </p:txBody>
        </p:sp>
        <p:sp>
          <p:nvSpPr>
            <p:cNvPr id="607239" name="Line 7"/>
            <p:cNvSpPr>
              <a:spLocks noChangeShapeType="1"/>
            </p:cNvSpPr>
            <p:nvPr/>
          </p:nvSpPr>
          <p:spPr bwMode="auto">
            <a:xfrm>
              <a:off x="3055" y="990"/>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40" name="Line 8"/>
            <p:cNvSpPr>
              <a:spLocks noChangeShapeType="1"/>
            </p:cNvSpPr>
            <p:nvPr/>
          </p:nvSpPr>
          <p:spPr bwMode="auto">
            <a:xfrm>
              <a:off x="4063" y="1182"/>
              <a:ext cx="192"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41" name="Line 9"/>
            <p:cNvSpPr>
              <a:spLocks noChangeShapeType="1"/>
            </p:cNvSpPr>
            <p:nvPr/>
          </p:nvSpPr>
          <p:spPr bwMode="auto">
            <a:xfrm>
              <a:off x="3055" y="1086"/>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42" name="Line 10"/>
            <p:cNvSpPr>
              <a:spLocks noChangeShapeType="1"/>
            </p:cNvSpPr>
            <p:nvPr/>
          </p:nvSpPr>
          <p:spPr bwMode="auto">
            <a:xfrm>
              <a:off x="3055" y="1182"/>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43" name="Line 11"/>
            <p:cNvSpPr>
              <a:spLocks noChangeShapeType="1"/>
            </p:cNvSpPr>
            <p:nvPr/>
          </p:nvSpPr>
          <p:spPr bwMode="auto">
            <a:xfrm>
              <a:off x="3055" y="1278"/>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44" name="Line 12"/>
            <p:cNvSpPr>
              <a:spLocks noChangeShapeType="1"/>
            </p:cNvSpPr>
            <p:nvPr/>
          </p:nvSpPr>
          <p:spPr bwMode="auto">
            <a:xfrm>
              <a:off x="3055" y="1374"/>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607245" name="Group 13"/>
          <p:cNvGrpSpPr>
            <a:grpSpLocks/>
          </p:cNvGrpSpPr>
          <p:nvPr/>
        </p:nvGrpSpPr>
        <p:grpSpPr bwMode="auto">
          <a:xfrm>
            <a:off x="1916112" y="4160838"/>
            <a:ext cx="3022600" cy="812800"/>
            <a:chOff x="2839" y="941"/>
            <a:chExt cx="1904" cy="512"/>
          </a:xfrm>
        </p:grpSpPr>
        <p:sp>
          <p:nvSpPr>
            <p:cNvPr id="607246" name="Text Box 14"/>
            <p:cNvSpPr txBox="1">
              <a:spLocks noChangeArrowheads="1"/>
            </p:cNvSpPr>
            <p:nvPr/>
          </p:nvSpPr>
          <p:spPr bwMode="auto">
            <a:xfrm rot="16200000">
              <a:off x="2700" y="1080"/>
              <a:ext cx="51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pPr>
              <a:r>
                <a:rPr lang="en-US" altLang="en-US">
                  <a:solidFill>
                    <a:srgbClr val="048C0A"/>
                  </a:solidFill>
                </a:rPr>
                <a:t>Inputs</a:t>
              </a:r>
            </a:p>
          </p:txBody>
        </p:sp>
        <p:sp>
          <p:nvSpPr>
            <p:cNvPr id="607247" name="Rectangle 15"/>
            <p:cNvSpPr>
              <a:spLocks noChangeArrowheads="1"/>
            </p:cNvSpPr>
            <p:nvPr/>
          </p:nvSpPr>
          <p:spPr bwMode="auto">
            <a:xfrm>
              <a:off x="3291" y="978"/>
              <a:ext cx="730" cy="407"/>
            </a:xfrm>
            <a:prstGeom prst="rect">
              <a:avLst/>
            </a:prstGeom>
            <a:solidFill>
              <a:schemeClr val="accent2"/>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buClrTx/>
              </a:pPr>
              <a:r>
                <a:rPr lang="en-US" altLang="en-US"/>
                <a:t>Density</a:t>
              </a:r>
            </a:p>
            <a:p>
              <a:pPr>
                <a:spcBef>
                  <a:spcPct val="0"/>
                </a:spcBef>
                <a:buClrTx/>
              </a:pPr>
              <a:r>
                <a:rPr lang="en-US" altLang="en-US"/>
                <a:t>Estimator</a:t>
              </a:r>
            </a:p>
          </p:txBody>
        </p:sp>
        <p:sp>
          <p:nvSpPr>
            <p:cNvPr id="607248" name="Text Box 16"/>
            <p:cNvSpPr txBox="1">
              <a:spLocks noChangeArrowheads="1"/>
            </p:cNvSpPr>
            <p:nvPr/>
          </p:nvSpPr>
          <p:spPr bwMode="auto">
            <a:xfrm>
              <a:off x="4255" y="942"/>
              <a:ext cx="488"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buClrTx/>
              </a:pPr>
              <a:r>
                <a:rPr lang="en-US" altLang="en-US">
                  <a:solidFill>
                    <a:schemeClr val="folHlink"/>
                  </a:solidFill>
                </a:rPr>
                <a:t>Prob-</a:t>
              </a:r>
            </a:p>
            <a:p>
              <a:pPr eaLnBrk="0" hangingPunct="0">
                <a:spcBef>
                  <a:spcPct val="0"/>
                </a:spcBef>
                <a:buClrTx/>
              </a:pPr>
              <a:r>
                <a:rPr lang="en-US" altLang="en-US">
                  <a:solidFill>
                    <a:schemeClr val="folHlink"/>
                  </a:solidFill>
                </a:rPr>
                <a:t>ability</a:t>
              </a:r>
            </a:p>
          </p:txBody>
        </p:sp>
        <p:sp>
          <p:nvSpPr>
            <p:cNvPr id="607249" name="Line 17"/>
            <p:cNvSpPr>
              <a:spLocks noChangeShapeType="1"/>
            </p:cNvSpPr>
            <p:nvPr/>
          </p:nvSpPr>
          <p:spPr bwMode="auto">
            <a:xfrm>
              <a:off x="3055" y="990"/>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50" name="Line 18"/>
            <p:cNvSpPr>
              <a:spLocks noChangeShapeType="1"/>
            </p:cNvSpPr>
            <p:nvPr/>
          </p:nvSpPr>
          <p:spPr bwMode="auto">
            <a:xfrm>
              <a:off x="4063" y="1182"/>
              <a:ext cx="192"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51" name="Line 19"/>
            <p:cNvSpPr>
              <a:spLocks noChangeShapeType="1"/>
            </p:cNvSpPr>
            <p:nvPr/>
          </p:nvSpPr>
          <p:spPr bwMode="auto">
            <a:xfrm>
              <a:off x="3055" y="1086"/>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52" name="Line 20"/>
            <p:cNvSpPr>
              <a:spLocks noChangeShapeType="1"/>
            </p:cNvSpPr>
            <p:nvPr/>
          </p:nvSpPr>
          <p:spPr bwMode="auto">
            <a:xfrm>
              <a:off x="3055" y="1182"/>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53" name="Line 21"/>
            <p:cNvSpPr>
              <a:spLocks noChangeShapeType="1"/>
            </p:cNvSpPr>
            <p:nvPr/>
          </p:nvSpPr>
          <p:spPr bwMode="auto">
            <a:xfrm>
              <a:off x="3055" y="1278"/>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54" name="Line 22"/>
            <p:cNvSpPr>
              <a:spLocks noChangeShapeType="1"/>
            </p:cNvSpPr>
            <p:nvPr/>
          </p:nvSpPr>
          <p:spPr bwMode="auto">
            <a:xfrm>
              <a:off x="3055" y="1374"/>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607255" name="Group 23"/>
          <p:cNvGrpSpPr>
            <a:grpSpLocks/>
          </p:cNvGrpSpPr>
          <p:nvPr/>
        </p:nvGrpSpPr>
        <p:grpSpPr bwMode="auto">
          <a:xfrm>
            <a:off x="1916113" y="5075238"/>
            <a:ext cx="3106738" cy="812800"/>
            <a:chOff x="2839" y="941"/>
            <a:chExt cx="1957" cy="512"/>
          </a:xfrm>
        </p:grpSpPr>
        <p:sp>
          <p:nvSpPr>
            <p:cNvPr id="607256" name="Text Box 24"/>
            <p:cNvSpPr txBox="1">
              <a:spLocks noChangeArrowheads="1"/>
            </p:cNvSpPr>
            <p:nvPr/>
          </p:nvSpPr>
          <p:spPr bwMode="auto">
            <a:xfrm rot="16200000">
              <a:off x="2700" y="1080"/>
              <a:ext cx="51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pPr>
              <a:r>
                <a:rPr lang="en-US" altLang="en-US">
                  <a:solidFill>
                    <a:srgbClr val="048C0A"/>
                  </a:solidFill>
                </a:rPr>
                <a:t>Inputs</a:t>
              </a:r>
            </a:p>
          </p:txBody>
        </p:sp>
        <p:sp>
          <p:nvSpPr>
            <p:cNvPr id="607257" name="Rectangle 25"/>
            <p:cNvSpPr>
              <a:spLocks noChangeArrowheads="1"/>
            </p:cNvSpPr>
            <p:nvPr/>
          </p:nvSpPr>
          <p:spPr bwMode="auto">
            <a:xfrm>
              <a:off x="3275" y="1066"/>
              <a:ext cx="787" cy="233"/>
            </a:xfrm>
            <a:prstGeom prst="rect">
              <a:avLst/>
            </a:prstGeom>
            <a:solidFill>
              <a:schemeClr val="accent2"/>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buClrTx/>
              </a:pPr>
              <a:r>
                <a:rPr lang="en-US" altLang="en-US"/>
                <a:t>Regressor</a:t>
              </a:r>
            </a:p>
          </p:txBody>
        </p:sp>
        <p:sp>
          <p:nvSpPr>
            <p:cNvPr id="607258" name="Text Box 26"/>
            <p:cNvSpPr txBox="1">
              <a:spLocks noChangeArrowheads="1"/>
            </p:cNvSpPr>
            <p:nvPr/>
          </p:nvSpPr>
          <p:spPr bwMode="auto">
            <a:xfrm>
              <a:off x="4195" y="942"/>
              <a:ext cx="60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pPr>
              <a:r>
                <a:rPr lang="en-US" altLang="en-US">
                  <a:solidFill>
                    <a:schemeClr val="folHlink"/>
                  </a:solidFill>
                </a:rPr>
                <a:t>Predict</a:t>
              </a:r>
            </a:p>
            <a:p>
              <a:pPr>
                <a:spcBef>
                  <a:spcPct val="0"/>
                </a:spcBef>
                <a:buClrTx/>
              </a:pPr>
              <a:r>
                <a:rPr lang="en-US" altLang="en-US">
                  <a:solidFill>
                    <a:schemeClr val="folHlink"/>
                  </a:solidFill>
                </a:rPr>
                <a:t>real no.</a:t>
              </a:r>
            </a:p>
          </p:txBody>
        </p:sp>
        <p:sp>
          <p:nvSpPr>
            <p:cNvPr id="607259" name="Line 27"/>
            <p:cNvSpPr>
              <a:spLocks noChangeShapeType="1"/>
            </p:cNvSpPr>
            <p:nvPr/>
          </p:nvSpPr>
          <p:spPr bwMode="auto">
            <a:xfrm>
              <a:off x="3055" y="990"/>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60" name="Line 28"/>
            <p:cNvSpPr>
              <a:spLocks noChangeShapeType="1"/>
            </p:cNvSpPr>
            <p:nvPr/>
          </p:nvSpPr>
          <p:spPr bwMode="auto">
            <a:xfrm>
              <a:off x="4063" y="1182"/>
              <a:ext cx="192"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61" name="Line 29"/>
            <p:cNvSpPr>
              <a:spLocks noChangeShapeType="1"/>
            </p:cNvSpPr>
            <p:nvPr/>
          </p:nvSpPr>
          <p:spPr bwMode="auto">
            <a:xfrm>
              <a:off x="3055" y="1086"/>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62" name="Line 30"/>
            <p:cNvSpPr>
              <a:spLocks noChangeShapeType="1"/>
            </p:cNvSpPr>
            <p:nvPr/>
          </p:nvSpPr>
          <p:spPr bwMode="auto">
            <a:xfrm>
              <a:off x="3055" y="1182"/>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63" name="Line 31"/>
            <p:cNvSpPr>
              <a:spLocks noChangeShapeType="1"/>
            </p:cNvSpPr>
            <p:nvPr/>
          </p:nvSpPr>
          <p:spPr bwMode="auto">
            <a:xfrm>
              <a:off x="3055" y="1278"/>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64" name="Line 32"/>
            <p:cNvSpPr>
              <a:spLocks noChangeShapeType="1"/>
            </p:cNvSpPr>
            <p:nvPr/>
          </p:nvSpPr>
          <p:spPr bwMode="auto">
            <a:xfrm>
              <a:off x="3055" y="1374"/>
              <a:ext cx="240" cy="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607265" name="Line 33"/>
          <p:cNvSpPr>
            <a:spLocks noChangeShapeType="1"/>
          </p:cNvSpPr>
          <p:nvPr/>
        </p:nvSpPr>
        <p:spPr bwMode="auto">
          <a:xfrm>
            <a:off x="1676400" y="4038600"/>
            <a:ext cx="8534400" cy="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07266" name="Line 34"/>
          <p:cNvSpPr>
            <a:spLocks noChangeShapeType="1"/>
          </p:cNvSpPr>
          <p:nvPr/>
        </p:nvSpPr>
        <p:spPr bwMode="auto">
          <a:xfrm>
            <a:off x="1676400" y="5029200"/>
            <a:ext cx="8534400" cy="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07267" name="Line 35"/>
          <p:cNvSpPr>
            <a:spLocks noChangeShapeType="1"/>
          </p:cNvSpPr>
          <p:nvPr/>
        </p:nvSpPr>
        <p:spPr bwMode="auto">
          <a:xfrm flipV="1">
            <a:off x="5181600" y="2057400"/>
            <a:ext cx="0" cy="403860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68" name="Line 36"/>
          <p:cNvSpPr>
            <a:spLocks noChangeShapeType="1"/>
          </p:cNvSpPr>
          <p:nvPr/>
        </p:nvSpPr>
        <p:spPr bwMode="auto">
          <a:xfrm>
            <a:off x="1676400" y="3048000"/>
            <a:ext cx="8534400" cy="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07269" name="Line 37"/>
          <p:cNvSpPr>
            <a:spLocks noChangeShapeType="1"/>
          </p:cNvSpPr>
          <p:nvPr/>
        </p:nvSpPr>
        <p:spPr bwMode="auto">
          <a:xfrm flipV="1">
            <a:off x="8763000" y="2057400"/>
            <a:ext cx="0" cy="403860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70" name="Line 38"/>
          <p:cNvSpPr>
            <a:spLocks noChangeShapeType="1"/>
          </p:cNvSpPr>
          <p:nvPr/>
        </p:nvSpPr>
        <p:spPr bwMode="auto">
          <a:xfrm flipV="1">
            <a:off x="6934200" y="2057400"/>
            <a:ext cx="0" cy="403860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7271" name="Text Box 39"/>
          <p:cNvSpPr txBox="1">
            <a:spLocks noChangeArrowheads="1"/>
          </p:cNvSpPr>
          <p:nvPr/>
        </p:nvSpPr>
        <p:spPr bwMode="auto">
          <a:xfrm>
            <a:off x="5181600" y="2133601"/>
            <a:ext cx="175260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pPr>
            <a:r>
              <a:rPr lang="en-US" altLang="en-US"/>
              <a:t>Categorical inputs only</a:t>
            </a:r>
          </a:p>
        </p:txBody>
      </p:sp>
      <p:sp>
        <p:nvSpPr>
          <p:cNvPr id="607272" name="Text Box 40"/>
          <p:cNvSpPr txBox="1">
            <a:spLocks noChangeArrowheads="1"/>
          </p:cNvSpPr>
          <p:nvPr/>
        </p:nvSpPr>
        <p:spPr bwMode="auto">
          <a:xfrm>
            <a:off x="8763000" y="2133601"/>
            <a:ext cx="175260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pPr>
            <a:r>
              <a:rPr lang="en-US" altLang="en-US"/>
              <a:t>Mixed Real / Cat okay</a:t>
            </a:r>
          </a:p>
        </p:txBody>
      </p:sp>
      <p:sp>
        <p:nvSpPr>
          <p:cNvPr id="607273" name="Text Box 41"/>
          <p:cNvSpPr txBox="1">
            <a:spLocks noChangeArrowheads="1"/>
          </p:cNvSpPr>
          <p:nvPr/>
        </p:nvSpPr>
        <p:spPr bwMode="auto">
          <a:xfrm>
            <a:off x="6934200" y="2133601"/>
            <a:ext cx="175260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pPr>
            <a:r>
              <a:rPr lang="en-US" altLang="en-US"/>
              <a:t>Real-valued inputs only</a:t>
            </a:r>
          </a:p>
        </p:txBody>
      </p:sp>
      <p:sp>
        <p:nvSpPr>
          <p:cNvPr id="607274" name="Text Box 42"/>
          <p:cNvSpPr txBox="1">
            <a:spLocks noChangeArrowheads="1"/>
          </p:cNvSpPr>
          <p:nvPr/>
        </p:nvSpPr>
        <p:spPr bwMode="auto">
          <a:xfrm>
            <a:off x="8839200" y="3200401"/>
            <a:ext cx="16764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pPr>
            <a:endParaRPr lang="en-US" altLang="en-US"/>
          </a:p>
        </p:txBody>
      </p:sp>
      <p:sp>
        <p:nvSpPr>
          <p:cNvPr id="607275" name="Text Box 43"/>
          <p:cNvSpPr txBox="1">
            <a:spLocks noChangeArrowheads="1"/>
          </p:cNvSpPr>
          <p:nvPr/>
        </p:nvSpPr>
        <p:spPr bwMode="auto">
          <a:xfrm>
            <a:off x="8839200" y="3200401"/>
            <a:ext cx="1524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pPr>
            <a:r>
              <a:rPr lang="en-US" altLang="en-US"/>
              <a:t>Dec Tree</a:t>
            </a:r>
          </a:p>
        </p:txBody>
      </p:sp>
      <p:sp>
        <p:nvSpPr>
          <p:cNvPr id="607276" name="Text Box 44"/>
          <p:cNvSpPr txBox="1">
            <a:spLocks noChangeArrowheads="1"/>
          </p:cNvSpPr>
          <p:nvPr/>
        </p:nvSpPr>
        <p:spPr bwMode="auto">
          <a:xfrm>
            <a:off x="5181600" y="3048001"/>
            <a:ext cx="152400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pPr>
            <a:r>
              <a:rPr lang="en-US" altLang="en-US"/>
              <a:t>Joint BC</a:t>
            </a:r>
          </a:p>
          <a:p>
            <a:pPr algn="l">
              <a:buClrTx/>
            </a:pPr>
            <a:r>
              <a:rPr lang="en-US" altLang="en-US"/>
              <a:t>Naïve BC</a:t>
            </a:r>
          </a:p>
        </p:txBody>
      </p:sp>
      <p:sp>
        <p:nvSpPr>
          <p:cNvPr id="607277" name="Text Box 45"/>
          <p:cNvSpPr txBox="1">
            <a:spLocks noChangeArrowheads="1"/>
          </p:cNvSpPr>
          <p:nvPr/>
        </p:nvSpPr>
        <p:spPr bwMode="auto">
          <a:xfrm>
            <a:off x="5181600" y="4114801"/>
            <a:ext cx="152400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pPr>
            <a:r>
              <a:rPr lang="en-US" altLang="en-US"/>
              <a:t>Joint DE</a:t>
            </a:r>
          </a:p>
          <a:p>
            <a:pPr algn="l">
              <a:buClrTx/>
            </a:pPr>
            <a:r>
              <a:rPr lang="en-US" altLang="en-US"/>
              <a:t>Naïve DE</a:t>
            </a:r>
          </a:p>
        </p:txBody>
      </p:sp>
      <p:sp>
        <p:nvSpPr>
          <p:cNvPr id="607278" name="Text Box 46"/>
          <p:cNvSpPr txBox="1">
            <a:spLocks noChangeArrowheads="1"/>
          </p:cNvSpPr>
          <p:nvPr/>
        </p:nvSpPr>
        <p:spPr bwMode="auto">
          <a:xfrm>
            <a:off x="7010400" y="4114801"/>
            <a:ext cx="1524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pPr>
            <a:r>
              <a:rPr lang="en-US" altLang="en-US"/>
              <a:t>Gauss DE</a:t>
            </a:r>
          </a:p>
        </p:txBody>
      </p:sp>
      <p:sp>
        <p:nvSpPr>
          <p:cNvPr id="607279" name="Text Box 47"/>
          <p:cNvSpPr txBox="1">
            <a:spLocks noChangeArrowheads="1"/>
          </p:cNvSpPr>
          <p:nvPr/>
        </p:nvSpPr>
        <p:spPr bwMode="auto">
          <a:xfrm>
            <a:off x="6934200" y="3048001"/>
            <a:ext cx="1524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pPr>
            <a:r>
              <a:rPr lang="zh-CN" altLang="en-US" dirty="0">
                <a:solidFill>
                  <a:schemeClr val="hlink"/>
                </a:solidFill>
              </a:rPr>
              <a:t> </a:t>
            </a:r>
            <a:r>
              <a:rPr lang="en-US" altLang="en-US" dirty="0">
                <a:solidFill>
                  <a:schemeClr val="hlink"/>
                </a:solidFill>
              </a:rPr>
              <a:t>Gauss BC</a:t>
            </a:r>
          </a:p>
        </p:txBody>
      </p:sp>
      <p:sp>
        <p:nvSpPr>
          <p:cNvPr id="607280" name="Freeform 48"/>
          <p:cNvSpPr>
            <a:spLocks/>
          </p:cNvSpPr>
          <p:nvPr/>
        </p:nvSpPr>
        <p:spPr bwMode="auto">
          <a:xfrm>
            <a:off x="7869239" y="3729316"/>
            <a:ext cx="184731" cy="369332"/>
          </a:xfrm>
          <a:custGeom>
            <a:avLst/>
            <a:gdLst>
              <a:gd name="T0" fmla="*/ 217 w 377"/>
              <a:gd name="T1" fmla="*/ 559 h 559"/>
              <a:gd name="T2" fmla="*/ 294 w 377"/>
              <a:gd name="T3" fmla="*/ 529 h 559"/>
              <a:gd name="T4" fmla="*/ 329 w 377"/>
              <a:gd name="T5" fmla="*/ 506 h 559"/>
              <a:gd name="T6" fmla="*/ 352 w 377"/>
              <a:gd name="T7" fmla="*/ 471 h 559"/>
              <a:gd name="T8" fmla="*/ 364 w 377"/>
              <a:gd name="T9" fmla="*/ 435 h 559"/>
              <a:gd name="T10" fmla="*/ 364 w 377"/>
              <a:gd name="T11" fmla="*/ 283 h 559"/>
              <a:gd name="T12" fmla="*/ 241 w 377"/>
              <a:gd name="T13" fmla="*/ 153 h 559"/>
              <a:gd name="T14" fmla="*/ 141 w 377"/>
              <a:gd name="T15" fmla="*/ 89 h 559"/>
              <a:gd name="T16" fmla="*/ 82 w 377"/>
              <a:gd name="T17" fmla="*/ 53 h 559"/>
              <a:gd name="T18" fmla="*/ 0 w 377"/>
              <a:gd name="T19"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7" h="559">
                <a:moveTo>
                  <a:pt x="217" y="559"/>
                </a:moveTo>
                <a:cubicBezTo>
                  <a:pt x="264" y="550"/>
                  <a:pt x="238" y="558"/>
                  <a:pt x="294" y="529"/>
                </a:cubicBezTo>
                <a:cubicBezTo>
                  <a:pt x="306" y="523"/>
                  <a:pt x="329" y="506"/>
                  <a:pt x="329" y="506"/>
                </a:cubicBezTo>
                <a:cubicBezTo>
                  <a:pt x="337" y="494"/>
                  <a:pt x="348" y="484"/>
                  <a:pt x="352" y="471"/>
                </a:cubicBezTo>
                <a:cubicBezTo>
                  <a:pt x="356" y="459"/>
                  <a:pt x="364" y="435"/>
                  <a:pt x="364" y="435"/>
                </a:cubicBezTo>
                <a:cubicBezTo>
                  <a:pt x="372" y="376"/>
                  <a:pt x="377" y="353"/>
                  <a:pt x="364" y="283"/>
                </a:cubicBezTo>
                <a:cubicBezTo>
                  <a:pt x="352" y="222"/>
                  <a:pt x="285" y="186"/>
                  <a:pt x="241" y="153"/>
                </a:cubicBezTo>
                <a:cubicBezTo>
                  <a:pt x="208" y="128"/>
                  <a:pt x="180" y="104"/>
                  <a:pt x="141" y="89"/>
                </a:cubicBezTo>
                <a:cubicBezTo>
                  <a:pt x="121" y="69"/>
                  <a:pt x="106" y="64"/>
                  <a:pt x="82" y="53"/>
                </a:cubicBezTo>
                <a:cubicBezTo>
                  <a:pt x="53" y="39"/>
                  <a:pt x="29" y="16"/>
                  <a:pt x="0" y="0"/>
                </a:cubicBezTo>
              </a:path>
            </a:pathLst>
          </a:custGeom>
          <a:noFill/>
          <a:ln w="381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14100742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r>
              <a:rPr lang="en-US" altLang="en-US" dirty="0"/>
              <a:t>Density Estimation</a:t>
            </a:r>
            <a:endParaRPr lang="en-US" altLang="en-US" sz="2400" dirty="0"/>
          </a:p>
        </p:txBody>
      </p:sp>
      <p:sp>
        <p:nvSpPr>
          <p:cNvPr id="2" name="内容占位符 1">
            <a:extLst>
              <a:ext uri="{FF2B5EF4-FFF2-40B4-BE49-F238E27FC236}">
                <a16:creationId xmlns:a16="http://schemas.microsoft.com/office/drawing/2014/main" id="{6C5DB507-4449-6567-1812-0B8443DA1A62}"/>
              </a:ext>
            </a:extLst>
          </p:cNvPr>
          <p:cNvSpPr>
            <a:spLocks noGrp="1"/>
          </p:cNvSpPr>
          <p:nvPr>
            <p:ph idx="1"/>
          </p:nvPr>
        </p:nvSpPr>
        <p:spPr/>
        <p:txBody>
          <a:bodyPr/>
          <a:lstStyle/>
          <a:p>
            <a:r>
              <a:rPr lang="en-US" altLang="en-US" sz="3200" dirty="0"/>
              <a:t>What if we want to do density estimation with multimodal or clumpy data?</a:t>
            </a:r>
            <a:endParaRPr lang="zh-CN" altLang="en-US" dirty="0"/>
          </a:p>
        </p:txBody>
      </p:sp>
      <p:pic>
        <p:nvPicPr>
          <p:cNvPr id="608259" name="Picture 3" descr="km-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082" y="2133600"/>
            <a:ext cx="3970338" cy="409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1167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1EA4A-0A64-0BF6-915D-7F40308DF6E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CC6671-48E0-3E52-A308-42695F98AC65}"/>
              </a:ext>
            </a:extLst>
          </p:cNvPr>
          <p:cNvSpPr>
            <a:spLocks noGrp="1"/>
          </p:cNvSpPr>
          <p:nvPr>
            <p:ph type="title"/>
          </p:nvPr>
        </p:nvSpPr>
        <p:spPr/>
        <p:txBody>
          <a:bodyPr/>
          <a:lstStyle/>
          <a:p>
            <a:r>
              <a:rPr lang="en-US" altLang="zh-CN" dirty="0"/>
              <a:t>GMM: 1-Dimension definition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E3C94CF-5BDE-D465-0EF2-08DFC44C9EF3}"/>
                  </a:ext>
                </a:extLst>
              </p:cNvPr>
              <p:cNvSpPr>
                <a:spLocks noGrp="1"/>
              </p:cNvSpPr>
              <p:nvPr>
                <p:ph idx="1"/>
              </p:nvPr>
            </p:nvSpPr>
            <p:spPr/>
            <p:txBody>
              <a:bodyPr/>
              <a:lstStyle/>
              <a:p>
                <a:r>
                  <a:rPr lang="zh-CN" altLang="en-US" dirty="0"/>
                  <a:t>由多个高斯分布组成的模型，其总体密度函数为多个高斯密度函数的加权组合</a:t>
                </a:r>
                <a:endParaRPr lang="en-US" altLang="zh-CN" sz="2800" dirty="0"/>
              </a:p>
              <a:p>
                <a:pPr lvl="1"/>
                <a:r>
                  <a:rPr lang="zh-CN" altLang="en-US" dirty="0"/>
                  <a:t>假设样本𝑥是从𝐾个高斯分布中的一个分布生成的</a:t>
                </a:r>
                <a:endParaRPr lang="en-US" altLang="zh-CN" dirty="0"/>
              </a:p>
              <a:p>
                <a:pPr lvl="1"/>
                <a:r>
                  <a:rPr lang="zh-CN" altLang="en-US" dirty="0"/>
                  <a:t>引入隐变量 𝑧 ∈ </a:t>
                </a:r>
                <a:r>
                  <a:rPr lang="en-US" altLang="zh-CN" dirty="0"/>
                  <a:t>{1, ⋯ , 𝐾}</a:t>
                </a:r>
                <a:r>
                  <a:rPr lang="zh-CN" altLang="en-US" dirty="0"/>
                  <a:t>，则有</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𝑘</m:t>
                        </m:r>
                      </m:sub>
                    </m:sSub>
                    <m:r>
                      <a:rPr lang="zh-CN" altLang="en-US" b="0" i="0" smtClean="0">
                        <a:latin typeface="Cambria Math" panose="02040503050406030204" pitchFamily="18" charset="0"/>
                      </a:rPr>
                      <m:t>，</m:t>
                    </m:r>
                    <m:r>
                      <a:rPr lang="en-US" altLang="zh-CN" b="0" i="0"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oMath>
                </a14:m>
                <a:endParaRPr lang="en-US" altLang="zh-CN" dirty="0"/>
              </a:p>
              <a:p>
                <a:pPr lvl="1"/>
                <a:r>
                  <a:rPr lang="zh-CN" altLang="en-US" dirty="0"/>
                  <a:t>这里</a:t>
                </a: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𝜋</m:t>
                        </m:r>
                      </m:e>
                      <m:sub>
                        <m:r>
                          <a:rPr lang="en-US" altLang="zh-CN" b="0" i="0" smtClean="0">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𝜋</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m:t>
                    </m:r>
                  </m:oMath>
                </a14:m>
                <a:endParaRPr lang="en-US" altLang="zh-CN" dirty="0"/>
              </a:p>
              <a:p>
                <a:pPr lvl="1"/>
                <a:r>
                  <a:rPr lang="zh-CN" altLang="en-US" dirty="0"/>
                  <a:t>给定</a:t>
                </a:r>
                <a14:m>
                  <m:oMath xmlns:m="http://schemas.openxmlformats.org/officeDocument/2006/math">
                    <m:r>
                      <a:rPr lang="zh-CN" altLang="en-US" i="1" dirty="0" smtClean="0">
                        <a:latin typeface="Cambria Math" panose="02040503050406030204" pitchFamily="18" charset="0"/>
                      </a:rPr>
                      <m:t>𝑧</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oMath>
                </a14:m>
                <a:r>
                  <a:rPr lang="zh-CN" altLang="en-US" dirty="0"/>
                  <a:t>，条件分布</a:t>
                </a:r>
                <a14:m>
                  <m:oMath xmlns:m="http://schemas.openxmlformats.org/officeDocument/2006/math">
                    <m:r>
                      <a:rPr lang="zh-CN" altLang="en-US"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𝑧</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oMath>
                </a14:m>
                <a:r>
                  <a:rPr lang="zh-CN" altLang="en-US" dirty="0"/>
                  <a:t>为高斯分布</a:t>
                </a:r>
                <a:endParaRPr lang="en-US" altLang="zh-CN" dirty="0"/>
              </a:p>
              <a:p>
                <a:pPr marL="0"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5" t="-1405" r="-809"/>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334682F6-874C-C0FA-1EF7-0643EE2913FE}"/>
              </a:ext>
            </a:extLst>
          </p:cNvPr>
          <p:cNvPicPr>
            <a:picLocks noChangeAspect="1"/>
          </p:cNvPicPr>
          <p:nvPr/>
        </p:nvPicPr>
        <p:blipFill>
          <a:blip r:embed="rId3"/>
          <a:stretch>
            <a:fillRect/>
          </a:stretch>
        </p:blipFill>
        <p:spPr>
          <a:xfrm>
            <a:off x="3138487" y="4114800"/>
            <a:ext cx="5915025" cy="1371600"/>
          </a:xfrm>
          <a:prstGeom prst="rect">
            <a:avLst/>
          </a:prstGeom>
        </p:spPr>
      </p:pic>
    </p:spTree>
    <p:extLst>
      <p:ext uri="{BB962C8B-B14F-4D97-AF65-F5344CB8AC3E}">
        <p14:creationId xmlns:p14="http://schemas.microsoft.com/office/powerpoint/2010/main" val="903101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00E39-D495-8D69-143C-8CB52599B98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8483E66-926A-E32F-1847-74CB57CFA562}"/>
              </a:ext>
            </a:extLst>
          </p:cNvPr>
          <p:cNvSpPr>
            <a:spLocks noGrp="1"/>
          </p:cNvSpPr>
          <p:nvPr>
            <p:ph type="title"/>
          </p:nvPr>
        </p:nvSpPr>
        <p:spPr/>
        <p:txBody>
          <a:bodyPr/>
          <a:lstStyle/>
          <a:p>
            <a:r>
              <a:rPr lang="en-US" altLang="zh-CN" dirty="0"/>
              <a:t>GMM: 1-Dimension definition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5A56DD5-7E09-27BA-C65C-5DBF9DF62894}"/>
                  </a:ext>
                </a:extLst>
              </p:cNvPr>
              <p:cNvSpPr>
                <a:spLocks noGrp="1"/>
              </p:cNvSpPr>
              <p:nvPr>
                <p:ph idx="1"/>
              </p:nvPr>
            </p:nvSpPr>
            <p:spPr/>
            <p:txBody>
              <a:bodyPr/>
              <a:lstStyle/>
              <a:p>
                <a:r>
                  <a:rPr lang="zh-CN" altLang="en-US" dirty="0"/>
                  <a:t>从</a:t>
                </a:r>
                <a:r>
                  <a:rPr lang="en-US" altLang="zh-CN" dirty="0"/>
                  <a:t>GMM</a:t>
                </a:r>
                <a:r>
                  <a:rPr lang="zh-CN" altLang="en-US" dirty="0"/>
                  <a:t>中生成一个样本</a:t>
                </a:r>
                <a14:m>
                  <m:oMath xmlns:m="http://schemas.openxmlformats.org/officeDocument/2006/math">
                    <m:r>
                      <a:rPr lang="zh-CN" altLang="en-US" i="1" dirty="0" smtClean="0">
                        <a:latin typeface="Cambria Math" panose="02040503050406030204" pitchFamily="18" charset="0"/>
                      </a:rPr>
                      <m:t>𝑥</m:t>
                    </m:r>
                  </m:oMath>
                </a14:m>
                <a:r>
                  <a:rPr lang="zh-CN" altLang="en-US" dirty="0"/>
                  <a:t>的过程可以分为两步：</a:t>
                </a:r>
                <a:endParaRPr lang="en-US" altLang="zh-CN" dirty="0"/>
              </a:p>
              <a:p>
                <a:pPr lvl="1"/>
                <a:r>
                  <a:rPr lang="zh-CN" altLang="en-US" dirty="0"/>
                  <a:t>首先根据多项分布𝑝</a:t>
                </a:r>
                <a:r>
                  <a:rPr lang="en-US" altLang="zh-CN" dirty="0"/>
                  <a:t>(𝑧; 𝝅)</a:t>
                </a:r>
                <a:r>
                  <a:rPr lang="zh-CN" altLang="en-US" dirty="0"/>
                  <a:t>随机选取一个高斯分布</a:t>
                </a:r>
                <a:r>
                  <a:rPr lang="en-US" altLang="zh-CN" dirty="0"/>
                  <a:t>.</a:t>
                </a:r>
              </a:p>
              <a:p>
                <a:pPr lvl="1"/>
                <a:r>
                  <a:rPr lang="zh-CN" altLang="en-US" dirty="0"/>
                  <a:t>假设选中第𝑘个高斯分布（即 𝑧 </a:t>
                </a:r>
                <a:r>
                  <a:rPr lang="en-US" altLang="zh-CN" dirty="0"/>
                  <a:t>= 𝑘</a:t>
                </a:r>
                <a:r>
                  <a:rPr lang="zh-CN" altLang="en-US" dirty="0"/>
                  <a:t>），再从高斯分布</a:t>
                </a:r>
                <a14:m>
                  <m:oMath xmlns:m="http://schemas.openxmlformats.org/officeDocument/2006/math">
                    <m:r>
                      <a:rPr lang="zh-CN" altLang="en-US" i="1" dirty="0" smtClean="0">
                        <a:latin typeface="Cambria Math" panose="02040503050406030204" pitchFamily="18" charset="0"/>
                      </a:rPr>
                      <m:t>𝒩</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𝜇</m:t>
                            </m:r>
                          </m:e>
                          <m:sub>
                            <m:r>
                              <a:rPr lang="en-US" altLang="zh-CN" i="1" dirty="0" smtClean="0">
                                <a:latin typeface="Cambria Math" panose="02040503050406030204" pitchFamily="18" charset="0"/>
                              </a:rPr>
                              <m:t>𝑘</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𝜎</m:t>
                            </m:r>
                          </m:e>
                          <m:sub>
                            <m:r>
                              <a:rPr lang="en-US" altLang="zh-CN" b="0" i="1" dirty="0" smtClean="0">
                                <a:latin typeface="Cambria Math" panose="02040503050406030204" pitchFamily="18" charset="0"/>
                              </a:rPr>
                              <m:t>𝑘</m:t>
                            </m:r>
                          </m:sub>
                        </m:sSub>
                      </m:e>
                    </m:d>
                  </m:oMath>
                </a14:m>
                <a:r>
                  <a:rPr lang="zh-CN" altLang="en-US" dirty="0"/>
                  <a:t>中 选取一个样本𝑥</a:t>
                </a:r>
                <a:r>
                  <a:rPr lang="en-US" altLang="zh-CN" dirty="0"/>
                  <a:t>.</a:t>
                </a:r>
              </a:p>
              <a:p>
                <a:pPr lvl="1"/>
                <a:endParaRPr kumimoji="1" lang="en-US" altLang="zh-CN" dirty="0"/>
              </a:p>
              <a:p>
                <a:r>
                  <a:rPr lang="zh-CN" altLang="en-US" dirty="0"/>
                  <a:t>随机变量𝑥的概率密度函数为</a:t>
                </a:r>
                <a:endParaRPr kumimoji="1" lang="en-US" altLang="zh-CN" dirty="0"/>
              </a:p>
              <a:p>
                <a:pPr marL="0" indent="0">
                  <a:buNone/>
                </a:pPr>
                <a:endParaRPr kumimoji="1" lang="en-US" altLang="zh-CN" dirty="0"/>
              </a:p>
            </p:txBody>
          </p:sp>
        </mc:Choice>
        <mc:Fallback xmlns="">
          <p:sp>
            <p:nvSpPr>
              <p:cNvPr id="3" name="内容占位符 2">
                <a:extLst>
                  <a:ext uri="{FF2B5EF4-FFF2-40B4-BE49-F238E27FC236}">
                    <a16:creationId xmlns:a16="http://schemas.microsoft.com/office/drawing/2014/main" id="{D5114369-6A74-F74B-5621-23052AB2275D}"/>
                  </a:ext>
                </a:extLst>
              </p:cNvPr>
              <p:cNvSpPr>
                <a:spLocks noGrp="1" noRot="1" noChangeAspect="1" noMove="1" noResize="1" noEditPoints="1" noAdjustHandles="1" noChangeArrowheads="1" noChangeShapeType="1" noTextEdit="1"/>
              </p:cNvSpPr>
              <p:nvPr>
                <p:ph idx="1"/>
              </p:nvPr>
            </p:nvSpPr>
            <p:spPr>
              <a:blipFill>
                <a:blip r:embed="rId2"/>
                <a:stretch>
                  <a:fillRect l="-925" t="-1874" r="-11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4B73F99-26F4-BC96-259C-79915897541D}"/>
              </a:ext>
            </a:extLst>
          </p:cNvPr>
          <p:cNvPicPr>
            <a:picLocks noChangeAspect="1"/>
          </p:cNvPicPr>
          <p:nvPr/>
        </p:nvPicPr>
        <p:blipFill>
          <a:blip r:embed="rId3"/>
          <a:stretch>
            <a:fillRect/>
          </a:stretch>
        </p:blipFill>
        <p:spPr>
          <a:xfrm>
            <a:off x="8305800" y="3200400"/>
            <a:ext cx="2984500" cy="2768600"/>
          </a:xfrm>
          <a:prstGeom prst="rect">
            <a:avLst/>
          </a:prstGeom>
        </p:spPr>
      </p:pic>
      <p:pic>
        <p:nvPicPr>
          <p:cNvPr id="5" name="图片 4">
            <a:extLst>
              <a:ext uri="{FF2B5EF4-FFF2-40B4-BE49-F238E27FC236}">
                <a16:creationId xmlns:a16="http://schemas.microsoft.com/office/drawing/2014/main" id="{24E7F97A-3297-A94D-FE5E-CD3599495773}"/>
              </a:ext>
            </a:extLst>
          </p:cNvPr>
          <p:cNvPicPr>
            <a:picLocks noChangeAspect="1"/>
          </p:cNvPicPr>
          <p:nvPr/>
        </p:nvPicPr>
        <p:blipFill>
          <a:blip r:embed="rId4"/>
          <a:stretch>
            <a:fillRect/>
          </a:stretch>
        </p:blipFill>
        <p:spPr>
          <a:xfrm>
            <a:off x="3733800" y="4038600"/>
            <a:ext cx="3235569" cy="914400"/>
          </a:xfrm>
          <a:prstGeom prst="rect">
            <a:avLst/>
          </a:prstGeom>
        </p:spPr>
      </p:pic>
    </p:spTree>
    <p:extLst>
      <p:ext uri="{BB962C8B-B14F-4D97-AF65-F5344CB8AC3E}">
        <p14:creationId xmlns:p14="http://schemas.microsoft.com/office/powerpoint/2010/main" val="931195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B5916-740D-4CC5-A649-93F73C8BBE16}"/>
              </a:ext>
            </a:extLst>
          </p:cNvPr>
          <p:cNvSpPr>
            <a:spLocks noGrp="1"/>
          </p:cNvSpPr>
          <p:nvPr>
            <p:ph type="title"/>
          </p:nvPr>
        </p:nvSpPr>
        <p:spPr/>
        <p:txBody>
          <a:bodyPr/>
          <a:lstStyle/>
          <a:p>
            <a:r>
              <a:rPr lang="en-US" altLang="zh-CN" dirty="0"/>
              <a:t>Parametric Density Estimation</a:t>
            </a:r>
            <a:endParaRPr lang="zh-CN" altLang="en-US" dirty="0"/>
          </a:p>
        </p:txBody>
      </p:sp>
      <p:sp>
        <p:nvSpPr>
          <p:cNvPr id="3" name="内容占位符 2">
            <a:extLst>
              <a:ext uri="{FF2B5EF4-FFF2-40B4-BE49-F238E27FC236}">
                <a16:creationId xmlns:a16="http://schemas.microsoft.com/office/drawing/2014/main" id="{51952127-876D-4748-93F5-F3B7F3A99A33}"/>
              </a:ext>
            </a:extLst>
          </p:cNvPr>
          <p:cNvSpPr>
            <a:spLocks noGrp="1"/>
          </p:cNvSpPr>
          <p:nvPr>
            <p:ph idx="1"/>
          </p:nvPr>
        </p:nvSpPr>
        <p:spPr/>
        <p:txBody>
          <a:bodyPr/>
          <a:lstStyle/>
          <a:p>
            <a:r>
              <a:rPr lang="en-US" altLang="zh-CN" dirty="0"/>
              <a:t>Multinomial Distribution</a:t>
            </a:r>
            <a:endParaRPr lang="zh-CN" altLang="en-US" dirty="0"/>
          </a:p>
        </p:txBody>
      </p:sp>
      <p:pic>
        <p:nvPicPr>
          <p:cNvPr id="4" name="图片 3">
            <a:extLst>
              <a:ext uri="{FF2B5EF4-FFF2-40B4-BE49-F238E27FC236}">
                <a16:creationId xmlns:a16="http://schemas.microsoft.com/office/drawing/2014/main" id="{DCC45AE8-6617-AC28-44D3-522A9852E591}"/>
              </a:ext>
            </a:extLst>
          </p:cNvPr>
          <p:cNvPicPr>
            <a:picLocks noChangeAspect="1"/>
          </p:cNvPicPr>
          <p:nvPr/>
        </p:nvPicPr>
        <p:blipFill>
          <a:blip r:embed="rId3"/>
          <a:stretch>
            <a:fillRect/>
          </a:stretch>
        </p:blipFill>
        <p:spPr>
          <a:xfrm>
            <a:off x="6710577" y="1447800"/>
            <a:ext cx="4648200" cy="2735725"/>
          </a:xfrm>
          <a:prstGeom prst="rect">
            <a:avLst/>
          </a:prstGeom>
        </p:spPr>
      </p:pic>
      <p:pic>
        <p:nvPicPr>
          <p:cNvPr id="5" name="图片 4">
            <a:extLst>
              <a:ext uri="{FF2B5EF4-FFF2-40B4-BE49-F238E27FC236}">
                <a16:creationId xmlns:a16="http://schemas.microsoft.com/office/drawing/2014/main" id="{97EA4E01-232C-666B-2EA7-80B4D116AC3E}"/>
              </a:ext>
            </a:extLst>
          </p:cNvPr>
          <p:cNvPicPr>
            <a:picLocks noChangeAspect="1"/>
          </p:cNvPicPr>
          <p:nvPr/>
        </p:nvPicPr>
        <p:blipFill>
          <a:blip r:embed="rId4"/>
          <a:stretch>
            <a:fillRect/>
          </a:stretch>
        </p:blipFill>
        <p:spPr>
          <a:xfrm>
            <a:off x="762000" y="1600201"/>
            <a:ext cx="5724955" cy="4038600"/>
          </a:xfrm>
          <a:prstGeom prst="rect">
            <a:avLst/>
          </a:prstGeom>
        </p:spPr>
      </p:pic>
      <p:pic>
        <p:nvPicPr>
          <p:cNvPr id="6" name="图片 5">
            <a:extLst>
              <a:ext uri="{FF2B5EF4-FFF2-40B4-BE49-F238E27FC236}">
                <a16:creationId xmlns:a16="http://schemas.microsoft.com/office/drawing/2014/main" id="{34B141FB-1CA3-B0F4-D209-7CB662A20423}"/>
              </a:ext>
            </a:extLst>
          </p:cNvPr>
          <p:cNvPicPr>
            <a:picLocks noChangeAspect="1"/>
          </p:cNvPicPr>
          <p:nvPr/>
        </p:nvPicPr>
        <p:blipFill>
          <a:blip r:embed="rId5"/>
          <a:stretch>
            <a:fillRect/>
          </a:stretch>
        </p:blipFill>
        <p:spPr>
          <a:xfrm>
            <a:off x="5388335" y="5029201"/>
            <a:ext cx="6194065" cy="1276352"/>
          </a:xfrm>
          <a:prstGeom prst="rect">
            <a:avLst/>
          </a:prstGeom>
        </p:spPr>
      </p:pic>
    </p:spTree>
    <p:custDataLst>
      <p:tags r:id="rId1"/>
    </p:custDataLst>
    <p:extLst>
      <p:ext uri="{BB962C8B-B14F-4D97-AF65-F5344CB8AC3E}">
        <p14:creationId xmlns:p14="http://schemas.microsoft.com/office/powerpoint/2010/main" val="20941517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ltLang="en-US" dirty="0"/>
              <a:t>GMM: m-dimension definition</a:t>
            </a:r>
          </a:p>
        </p:txBody>
      </p:sp>
      <p:sp>
        <p:nvSpPr>
          <p:cNvPr id="582659" name="Text Box 3"/>
          <p:cNvSpPr txBox="1">
            <a:spLocks noChangeArrowheads="1"/>
          </p:cNvSpPr>
          <p:nvPr/>
        </p:nvSpPr>
        <p:spPr bwMode="auto">
          <a:xfrm>
            <a:off x="1447800" y="1554165"/>
            <a:ext cx="42672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buFontTx/>
              <a:buChar char="•"/>
            </a:pPr>
            <a:r>
              <a:rPr lang="en-US" altLang="en-US" sz="2000" dirty="0"/>
              <a:t>There are K components. The </a:t>
            </a:r>
            <a:r>
              <a:rPr lang="en-US" altLang="en-US" sz="2000" dirty="0" err="1"/>
              <a:t>i’th</a:t>
            </a:r>
            <a:r>
              <a:rPr lang="en-US" altLang="en-US" sz="2000" dirty="0"/>
              <a:t> component is called </a:t>
            </a:r>
            <a:r>
              <a:rPr lang="en-US" altLang="en-US" sz="2000" i="1" dirty="0">
                <a:latin typeface="Symbol" panose="05050102010706020507" pitchFamily="18" charset="2"/>
              </a:rPr>
              <a:t>w</a:t>
            </a:r>
            <a:r>
              <a:rPr lang="en-US" altLang="en-US" sz="2000" i="1" baseline="-25000" dirty="0"/>
              <a:t>i</a:t>
            </a:r>
            <a:endParaRPr lang="en-US" altLang="en-US" sz="2000" dirty="0"/>
          </a:p>
          <a:p>
            <a:pPr>
              <a:spcBef>
                <a:spcPct val="50000"/>
              </a:spcBef>
              <a:buFontTx/>
              <a:buChar char="•"/>
            </a:pPr>
            <a:r>
              <a:rPr lang="en-US" altLang="en-US" sz="2000" dirty="0"/>
              <a:t>Component </a:t>
            </a:r>
            <a:r>
              <a:rPr lang="en-US" altLang="en-US" sz="2000" i="1" dirty="0">
                <a:latin typeface="Symbol" panose="05050102010706020507" pitchFamily="18" charset="2"/>
              </a:rPr>
              <a:t>w</a:t>
            </a:r>
            <a:r>
              <a:rPr lang="en-US" altLang="en-US" sz="2000" i="1" baseline="-25000" dirty="0"/>
              <a:t>i</a:t>
            </a:r>
            <a:r>
              <a:rPr lang="en-US" altLang="en-US" sz="2000" dirty="0"/>
              <a:t> has an associated mean vector </a:t>
            </a:r>
            <a:r>
              <a:rPr lang="en-US" altLang="en-US" sz="2000" b="1" i="1" dirty="0">
                <a:latin typeface="Symbol" panose="05050102010706020507" pitchFamily="18" charset="2"/>
              </a:rPr>
              <a:t>m</a:t>
            </a:r>
            <a:r>
              <a:rPr lang="en-US" altLang="en-US" sz="2000" i="1" baseline="-25000" dirty="0"/>
              <a:t>i</a:t>
            </a:r>
            <a:endParaRPr lang="en-US" altLang="en-US" sz="2000" dirty="0"/>
          </a:p>
        </p:txBody>
      </p:sp>
      <p:grpSp>
        <p:nvGrpSpPr>
          <p:cNvPr id="582662" name="Group 6"/>
          <p:cNvGrpSpPr>
            <a:grpSpLocks/>
          </p:cNvGrpSpPr>
          <p:nvPr/>
        </p:nvGrpSpPr>
        <p:grpSpPr bwMode="auto">
          <a:xfrm>
            <a:off x="5791200" y="1676400"/>
            <a:ext cx="4419600" cy="3429000"/>
            <a:chOff x="1536" y="1488"/>
            <a:chExt cx="2784" cy="2160"/>
          </a:xfrm>
        </p:grpSpPr>
        <p:sp>
          <p:nvSpPr>
            <p:cNvPr id="582660" name="Line 4"/>
            <p:cNvSpPr>
              <a:spLocks noChangeShapeType="1"/>
            </p:cNvSpPr>
            <p:nvPr/>
          </p:nvSpPr>
          <p:spPr bwMode="auto">
            <a:xfrm>
              <a:off x="1632" y="1488"/>
              <a:ext cx="0" cy="216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2661" name="Line 5"/>
            <p:cNvSpPr>
              <a:spLocks noChangeShapeType="1"/>
            </p:cNvSpPr>
            <p:nvPr/>
          </p:nvSpPr>
          <p:spPr bwMode="auto">
            <a:xfrm flipH="1">
              <a:off x="1536" y="3552"/>
              <a:ext cx="278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82665" name="Text Box 9"/>
          <p:cNvSpPr txBox="1">
            <a:spLocks noChangeArrowheads="1"/>
          </p:cNvSpPr>
          <p:nvPr/>
        </p:nvSpPr>
        <p:spPr bwMode="auto">
          <a:xfrm>
            <a:off x="6781800" y="2819401"/>
            <a:ext cx="5334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grpSp>
        <p:nvGrpSpPr>
          <p:cNvPr id="582667" name="Group 11"/>
          <p:cNvGrpSpPr>
            <a:grpSpLocks/>
          </p:cNvGrpSpPr>
          <p:nvPr/>
        </p:nvGrpSpPr>
        <p:grpSpPr bwMode="auto">
          <a:xfrm>
            <a:off x="6781800" y="2819403"/>
            <a:ext cx="533400" cy="601663"/>
            <a:chOff x="3312" y="1776"/>
            <a:chExt cx="336" cy="379"/>
          </a:xfrm>
        </p:grpSpPr>
        <p:sp>
          <p:nvSpPr>
            <p:cNvPr id="582663" name="Oval 7"/>
            <p:cNvSpPr>
              <a:spLocks noChangeArrowheads="1"/>
            </p:cNvSpPr>
            <p:nvPr/>
          </p:nvSpPr>
          <p:spPr bwMode="auto">
            <a:xfrm>
              <a:off x="3312" y="1828"/>
              <a:ext cx="164" cy="327"/>
            </a:xfrm>
            <a:prstGeom prst="ellipse">
              <a:avLst/>
            </a:prstGeom>
            <a:solidFill>
              <a:schemeClr val="hlink"/>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2666" name="Text Box 10"/>
            <p:cNvSpPr txBox="1">
              <a:spLocks noChangeArrowheads="1"/>
            </p:cNvSpPr>
            <p:nvPr/>
          </p:nvSpPr>
          <p:spPr bwMode="auto">
            <a:xfrm>
              <a:off x="3360" y="1776"/>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i="1">
                  <a:solidFill>
                    <a:schemeClr val="hlink"/>
                  </a:solidFill>
                  <a:latin typeface="Symbol" panose="05050102010706020507" pitchFamily="18" charset="2"/>
                </a:rPr>
                <a:t>m</a:t>
              </a:r>
              <a:r>
                <a:rPr lang="en-US" altLang="en-US" sz="2000" i="1" baseline="-25000">
                  <a:solidFill>
                    <a:schemeClr val="hlink"/>
                  </a:solidFill>
                </a:rPr>
                <a:t>1</a:t>
              </a:r>
              <a:endParaRPr lang="en-US" altLang="en-US" sz="2000">
                <a:solidFill>
                  <a:schemeClr val="hlink"/>
                </a:solidFill>
              </a:endParaRPr>
            </a:p>
          </p:txBody>
        </p:sp>
      </p:grpSp>
      <p:sp>
        <p:nvSpPr>
          <p:cNvPr id="582669" name="Oval 13"/>
          <p:cNvSpPr>
            <a:spLocks noChangeArrowheads="1"/>
          </p:cNvSpPr>
          <p:nvPr/>
        </p:nvSpPr>
        <p:spPr bwMode="auto">
          <a:xfrm>
            <a:off x="7772400" y="2445425"/>
            <a:ext cx="259766" cy="519351"/>
          </a:xfrm>
          <a:prstGeom prst="ellipse">
            <a:avLst/>
          </a:prstGeom>
          <a:solidFill>
            <a:schemeClr val="folHlink"/>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2670" name="Text Box 14"/>
          <p:cNvSpPr txBox="1">
            <a:spLocks noChangeArrowheads="1"/>
          </p:cNvSpPr>
          <p:nvPr/>
        </p:nvSpPr>
        <p:spPr bwMode="auto">
          <a:xfrm>
            <a:off x="7848600" y="2362201"/>
            <a:ext cx="457200" cy="3968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i="1">
                <a:solidFill>
                  <a:schemeClr val="folHlink"/>
                </a:solidFill>
                <a:latin typeface="Symbol" panose="05050102010706020507" pitchFamily="18" charset="2"/>
              </a:rPr>
              <a:t>m</a:t>
            </a:r>
            <a:r>
              <a:rPr lang="en-US" altLang="en-US" sz="2000" i="1" baseline="-25000">
                <a:solidFill>
                  <a:schemeClr val="folHlink"/>
                </a:solidFill>
              </a:rPr>
              <a:t>2</a:t>
            </a:r>
            <a:endParaRPr lang="en-US" altLang="en-US" sz="2000">
              <a:solidFill>
                <a:schemeClr val="folHlink"/>
              </a:solidFill>
            </a:endParaRPr>
          </a:p>
        </p:txBody>
      </p:sp>
      <p:sp>
        <p:nvSpPr>
          <p:cNvPr id="582672" name="Oval 16"/>
          <p:cNvSpPr>
            <a:spLocks noChangeArrowheads="1"/>
          </p:cNvSpPr>
          <p:nvPr/>
        </p:nvSpPr>
        <p:spPr bwMode="auto">
          <a:xfrm>
            <a:off x="7924800" y="3893225"/>
            <a:ext cx="259766" cy="519351"/>
          </a:xfrm>
          <a:prstGeom prst="ellipse">
            <a:avLst/>
          </a:prstGeom>
          <a:solidFill>
            <a:srgbClr val="33CC33"/>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2673" name="Text Box 17"/>
          <p:cNvSpPr txBox="1">
            <a:spLocks noChangeArrowheads="1"/>
          </p:cNvSpPr>
          <p:nvPr/>
        </p:nvSpPr>
        <p:spPr bwMode="auto">
          <a:xfrm>
            <a:off x="8001000" y="3810001"/>
            <a:ext cx="457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i="1">
                <a:solidFill>
                  <a:srgbClr val="33CC33"/>
                </a:solidFill>
                <a:latin typeface="Symbol" panose="05050102010706020507" pitchFamily="18" charset="2"/>
              </a:rPr>
              <a:t>m</a:t>
            </a:r>
            <a:r>
              <a:rPr lang="en-US" altLang="en-US" sz="2000" i="1" baseline="-25000">
                <a:solidFill>
                  <a:srgbClr val="33CC33"/>
                </a:solidFill>
              </a:rPr>
              <a:t>3</a:t>
            </a:r>
            <a:endParaRPr lang="en-US" altLang="en-US" sz="2000">
              <a:solidFill>
                <a:srgbClr val="33CC33"/>
              </a:solidFill>
            </a:endParaRPr>
          </a:p>
        </p:txBody>
      </p:sp>
    </p:spTree>
    <p:extLst>
      <p:ext uri="{BB962C8B-B14F-4D97-AF65-F5344CB8AC3E}">
        <p14:creationId xmlns:p14="http://schemas.microsoft.com/office/powerpoint/2010/main" val="1383190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r>
              <a:rPr lang="en-US" altLang="en-US" dirty="0"/>
              <a:t>GMM: m-dimension definition</a:t>
            </a:r>
          </a:p>
        </p:txBody>
      </p:sp>
      <p:sp>
        <p:nvSpPr>
          <p:cNvPr id="585731" name="Text Box 3"/>
          <p:cNvSpPr txBox="1">
            <a:spLocks noChangeArrowheads="1"/>
          </p:cNvSpPr>
          <p:nvPr/>
        </p:nvSpPr>
        <p:spPr bwMode="auto">
          <a:xfrm>
            <a:off x="1394611" y="1508125"/>
            <a:ext cx="42672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buFontTx/>
              <a:buChar char="•"/>
            </a:pPr>
            <a:r>
              <a:rPr lang="en-US" altLang="en-US" sz="2000" dirty="0"/>
              <a:t>There are K components. The </a:t>
            </a:r>
            <a:r>
              <a:rPr lang="en-US" altLang="en-US" sz="2000" dirty="0" err="1"/>
              <a:t>i’th</a:t>
            </a:r>
            <a:r>
              <a:rPr lang="en-US" altLang="en-US" sz="2000" dirty="0"/>
              <a:t> component is called </a:t>
            </a:r>
            <a:r>
              <a:rPr lang="en-US" altLang="en-US" sz="2000" i="1" dirty="0">
                <a:latin typeface="Symbol" panose="05050102010706020507" pitchFamily="18" charset="2"/>
              </a:rPr>
              <a:t>w</a:t>
            </a:r>
            <a:r>
              <a:rPr lang="en-US" altLang="en-US" sz="2000" i="1" baseline="-25000" dirty="0"/>
              <a:t>i</a:t>
            </a:r>
            <a:endParaRPr lang="en-US" altLang="en-US" sz="2000" dirty="0"/>
          </a:p>
          <a:p>
            <a:pPr>
              <a:spcBef>
                <a:spcPct val="50000"/>
              </a:spcBef>
              <a:buFontTx/>
              <a:buChar char="•"/>
            </a:pPr>
            <a:r>
              <a:rPr lang="en-US" altLang="en-US" sz="2000" dirty="0"/>
              <a:t>Component </a:t>
            </a:r>
            <a:r>
              <a:rPr lang="en-US" altLang="en-US" sz="2000" i="1" dirty="0">
                <a:latin typeface="Symbol" panose="05050102010706020507" pitchFamily="18" charset="2"/>
              </a:rPr>
              <a:t>w</a:t>
            </a:r>
            <a:r>
              <a:rPr lang="en-US" altLang="en-US" sz="2000" i="1" baseline="-25000" dirty="0"/>
              <a:t>i</a:t>
            </a:r>
            <a:r>
              <a:rPr lang="en-US" altLang="en-US" sz="2000" dirty="0"/>
              <a:t> has an associated mean vector </a:t>
            </a:r>
            <a:r>
              <a:rPr lang="en-US" altLang="en-US" sz="2000" b="1" i="1" dirty="0">
                <a:latin typeface="Symbol" panose="05050102010706020507" pitchFamily="18" charset="2"/>
              </a:rPr>
              <a:t>m</a:t>
            </a:r>
            <a:r>
              <a:rPr lang="en-US" altLang="en-US" sz="2000" i="1" baseline="-25000" dirty="0"/>
              <a:t>i</a:t>
            </a:r>
            <a:endParaRPr lang="en-US" altLang="en-US" sz="2000" dirty="0"/>
          </a:p>
          <a:p>
            <a:pPr>
              <a:spcBef>
                <a:spcPct val="50000"/>
              </a:spcBef>
              <a:buFontTx/>
              <a:buChar char="•"/>
            </a:pPr>
            <a:r>
              <a:rPr lang="en-US" altLang="en-US" sz="2000" dirty="0"/>
              <a:t>Each component generates data from a Gaussian with mean </a:t>
            </a:r>
            <a:r>
              <a:rPr lang="en-US" altLang="en-US" sz="2000" b="1" i="1" dirty="0">
                <a:latin typeface="Symbol" panose="05050102010706020507" pitchFamily="18" charset="2"/>
              </a:rPr>
              <a:t>m</a:t>
            </a:r>
            <a:r>
              <a:rPr lang="en-US" altLang="en-US" sz="2000" i="1" baseline="-25000" dirty="0"/>
              <a:t>i </a:t>
            </a:r>
            <a:r>
              <a:rPr lang="en-US" altLang="en-US" sz="2000" dirty="0"/>
              <a:t>and covariance matrix </a:t>
            </a:r>
            <a:r>
              <a:rPr lang="en-US" altLang="en-US" sz="2000" i="1" dirty="0">
                <a:latin typeface="Symbol" panose="05050102010706020507" pitchFamily="18" charset="2"/>
              </a:rPr>
              <a:t>s</a:t>
            </a:r>
            <a:r>
              <a:rPr lang="en-US" altLang="en-US" sz="2000" i="1" baseline="30000" dirty="0"/>
              <a:t>2</a:t>
            </a:r>
            <a:r>
              <a:rPr lang="en-US" altLang="en-US" sz="2000" b="1" i="1" dirty="0"/>
              <a:t>I</a:t>
            </a:r>
            <a:r>
              <a:rPr lang="en-US" altLang="en-US" sz="2000" dirty="0"/>
              <a:t> </a:t>
            </a:r>
          </a:p>
          <a:p>
            <a:pPr>
              <a:spcBef>
                <a:spcPct val="50000"/>
              </a:spcBef>
            </a:pPr>
            <a:r>
              <a:rPr lang="en-US" altLang="en-US" sz="2000" dirty="0"/>
              <a:t>Assume that each </a:t>
            </a:r>
            <a:r>
              <a:rPr lang="en-US" altLang="en-US" sz="2000" dirty="0" err="1"/>
              <a:t>datapoint</a:t>
            </a:r>
            <a:r>
              <a:rPr lang="en-US" altLang="en-US" sz="2000" dirty="0"/>
              <a:t> is generated according to the following recipe: </a:t>
            </a:r>
          </a:p>
        </p:txBody>
      </p:sp>
      <p:grpSp>
        <p:nvGrpSpPr>
          <p:cNvPr id="585732" name="Group 4"/>
          <p:cNvGrpSpPr>
            <a:grpSpLocks/>
          </p:cNvGrpSpPr>
          <p:nvPr/>
        </p:nvGrpSpPr>
        <p:grpSpPr bwMode="auto">
          <a:xfrm>
            <a:off x="5791200" y="1676400"/>
            <a:ext cx="4419600" cy="3429000"/>
            <a:chOff x="1536" y="1488"/>
            <a:chExt cx="2784" cy="2160"/>
          </a:xfrm>
        </p:grpSpPr>
        <p:sp>
          <p:nvSpPr>
            <p:cNvPr id="585733" name="Line 5"/>
            <p:cNvSpPr>
              <a:spLocks noChangeShapeType="1"/>
            </p:cNvSpPr>
            <p:nvPr/>
          </p:nvSpPr>
          <p:spPr bwMode="auto">
            <a:xfrm>
              <a:off x="1632" y="1488"/>
              <a:ext cx="0" cy="216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5734" name="Line 6"/>
            <p:cNvSpPr>
              <a:spLocks noChangeShapeType="1"/>
            </p:cNvSpPr>
            <p:nvPr/>
          </p:nvSpPr>
          <p:spPr bwMode="auto">
            <a:xfrm flipH="1">
              <a:off x="1536" y="3552"/>
              <a:ext cx="278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85735" name="Text Box 7"/>
          <p:cNvSpPr txBox="1">
            <a:spLocks noChangeArrowheads="1"/>
          </p:cNvSpPr>
          <p:nvPr/>
        </p:nvSpPr>
        <p:spPr bwMode="auto">
          <a:xfrm>
            <a:off x="6781800" y="2819401"/>
            <a:ext cx="5334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grpSp>
        <p:nvGrpSpPr>
          <p:cNvPr id="585736" name="Group 8"/>
          <p:cNvGrpSpPr>
            <a:grpSpLocks/>
          </p:cNvGrpSpPr>
          <p:nvPr/>
        </p:nvGrpSpPr>
        <p:grpSpPr bwMode="auto">
          <a:xfrm>
            <a:off x="6781800" y="2819403"/>
            <a:ext cx="533400" cy="601663"/>
            <a:chOff x="3312" y="1776"/>
            <a:chExt cx="336" cy="379"/>
          </a:xfrm>
        </p:grpSpPr>
        <p:sp>
          <p:nvSpPr>
            <p:cNvPr id="585737" name="Oval 9"/>
            <p:cNvSpPr>
              <a:spLocks noChangeArrowheads="1"/>
            </p:cNvSpPr>
            <p:nvPr/>
          </p:nvSpPr>
          <p:spPr bwMode="auto">
            <a:xfrm>
              <a:off x="3312" y="1828"/>
              <a:ext cx="164" cy="327"/>
            </a:xfrm>
            <a:prstGeom prst="ellipse">
              <a:avLst/>
            </a:prstGeom>
            <a:solidFill>
              <a:schemeClr val="hlink"/>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5738" name="Text Box 10"/>
            <p:cNvSpPr txBox="1">
              <a:spLocks noChangeArrowheads="1"/>
            </p:cNvSpPr>
            <p:nvPr/>
          </p:nvSpPr>
          <p:spPr bwMode="auto">
            <a:xfrm>
              <a:off x="3360" y="1776"/>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i="1">
                  <a:solidFill>
                    <a:schemeClr val="hlink"/>
                  </a:solidFill>
                  <a:latin typeface="Symbol" panose="05050102010706020507" pitchFamily="18" charset="2"/>
                </a:rPr>
                <a:t>m</a:t>
              </a:r>
              <a:r>
                <a:rPr lang="en-US" altLang="en-US" sz="2000" i="1" baseline="-25000">
                  <a:solidFill>
                    <a:schemeClr val="hlink"/>
                  </a:solidFill>
                </a:rPr>
                <a:t>1</a:t>
              </a:r>
              <a:endParaRPr lang="en-US" altLang="en-US" sz="2000">
                <a:solidFill>
                  <a:schemeClr val="hlink"/>
                </a:solidFill>
              </a:endParaRPr>
            </a:p>
          </p:txBody>
        </p:sp>
      </p:grpSp>
      <p:sp>
        <p:nvSpPr>
          <p:cNvPr id="585739" name="Oval 11"/>
          <p:cNvSpPr>
            <a:spLocks noChangeArrowheads="1"/>
          </p:cNvSpPr>
          <p:nvPr/>
        </p:nvSpPr>
        <p:spPr bwMode="auto">
          <a:xfrm>
            <a:off x="7772400" y="2445425"/>
            <a:ext cx="259766" cy="519351"/>
          </a:xfrm>
          <a:prstGeom prst="ellipse">
            <a:avLst/>
          </a:prstGeom>
          <a:solidFill>
            <a:schemeClr val="folHlink"/>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5740" name="Text Box 12"/>
          <p:cNvSpPr txBox="1">
            <a:spLocks noChangeArrowheads="1"/>
          </p:cNvSpPr>
          <p:nvPr/>
        </p:nvSpPr>
        <p:spPr bwMode="auto">
          <a:xfrm>
            <a:off x="7848600" y="2362201"/>
            <a:ext cx="457200" cy="3968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i="1">
                <a:solidFill>
                  <a:schemeClr val="folHlink"/>
                </a:solidFill>
                <a:latin typeface="Symbol" panose="05050102010706020507" pitchFamily="18" charset="2"/>
              </a:rPr>
              <a:t>m</a:t>
            </a:r>
            <a:r>
              <a:rPr lang="en-US" altLang="en-US" sz="2000" i="1" baseline="-25000">
                <a:solidFill>
                  <a:schemeClr val="folHlink"/>
                </a:solidFill>
              </a:rPr>
              <a:t>2</a:t>
            </a:r>
            <a:endParaRPr lang="en-US" altLang="en-US" sz="2000">
              <a:solidFill>
                <a:schemeClr val="folHlink"/>
              </a:solidFill>
            </a:endParaRPr>
          </a:p>
        </p:txBody>
      </p:sp>
      <p:sp>
        <p:nvSpPr>
          <p:cNvPr id="585741" name="Oval 13"/>
          <p:cNvSpPr>
            <a:spLocks noChangeArrowheads="1"/>
          </p:cNvSpPr>
          <p:nvPr/>
        </p:nvSpPr>
        <p:spPr bwMode="auto">
          <a:xfrm>
            <a:off x="7924800" y="3893225"/>
            <a:ext cx="259766" cy="519351"/>
          </a:xfrm>
          <a:prstGeom prst="ellipse">
            <a:avLst/>
          </a:prstGeom>
          <a:solidFill>
            <a:srgbClr val="33CC33"/>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5742" name="Text Box 14"/>
          <p:cNvSpPr txBox="1">
            <a:spLocks noChangeArrowheads="1"/>
          </p:cNvSpPr>
          <p:nvPr/>
        </p:nvSpPr>
        <p:spPr bwMode="auto">
          <a:xfrm>
            <a:off x="8001000" y="3810001"/>
            <a:ext cx="457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i="1">
                <a:solidFill>
                  <a:srgbClr val="33CC33"/>
                </a:solidFill>
                <a:latin typeface="Symbol" panose="05050102010706020507" pitchFamily="18" charset="2"/>
              </a:rPr>
              <a:t>m</a:t>
            </a:r>
            <a:r>
              <a:rPr lang="en-US" altLang="en-US" sz="2000" i="1" baseline="-25000">
                <a:solidFill>
                  <a:srgbClr val="33CC33"/>
                </a:solidFill>
              </a:rPr>
              <a:t>3</a:t>
            </a:r>
            <a:endParaRPr lang="en-US" altLang="en-US" sz="2000">
              <a:solidFill>
                <a:srgbClr val="33CC33"/>
              </a:solidFill>
            </a:endParaRPr>
          </a:p>
        </p:txBody>
      </p:sp>
      <p:sp>
        <p:nvSpPr>
          <p:cNvPr id="585743" name="Oval 15"/>
          <p:cNvSpPr>
            <a:spLocks noChangeArrowheads="1"/>
          </p:cNvSpPr>
          <p:nvPr/>
        </p:nvSpPr>
        <p:spPr bwMode="auto">
          <a:xfrm>
            <a:off x="6172200" y="2864524"/>
            <a:ext cx="1371600" cy="519351"/>
          </a:xfrm>
          <a:prstGeom prst="ellipse">
            <a:avLst/>
          </a:prstGeom>
          <a:noFill/>
          <a:ln w="12700">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5744" name="Oval 16"/>
          <p:cNvSpPr>
            <a:spLocks noChangeArrowheads="1"/>
          </p:cNvSpPr>
          <p:nvPr/>
        </p:nvSpPr>
        <p:spPr bwMode="auto">
          <a:xfrm>
            <a:off x="7162800" y="2407324"/>
            <a:ext cx="1371600" cy="519351"/>
          </a:xfrm>
          <a:prstGeom prst="ellipse">
            <a:avLst/>
          </a:prstGeom>
          <a:noFill/>
          <a:ln w="12700">
            <a:solidFill>
              <a:schemeClr val="fo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5745" name="Oval 17"/>
          <p:cNvSpPr>
            <a:spLocks noChangeArrowheads="1"/>
          </p:cNvSpPr>
          <p:nvPr/>
        </p:nvSpPr>
        <p:spPr bwMode="auto">
          <a:xfrm>
            <a:off x="7239000" y="3855124"/>
            <a:ext cx="1371600" cy="519351"/>
          </a:xfrm>
          <a:prstGeom prst="ellipse">
            <a:avLst/>
          </a:prstGeom>
          <a:noFill/>
          <a:ln w="12700">
            <a:solidFill>
              <a:srgbClr val="33CC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535350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1026"/>
          <p:cNvSpPr>
            <a:spLocks noGrp="1" noChangeArrowheads="1"/>
          </p:cNvSpPr>
          <p:nvPr>
            <p:ph type="title"/>
          </p:nvPr>
        </p:nvSpPr>
        <p:spPr/>
        <p:txBody>
          <a:bodyPr/>
          <a:lstStyle/>
          <a:p>
            <a:r>
              <a:rPr lang="en-US" altLang="en-US" dirty="0"/>
              <a:t>GMM: m-dimension definition</a:t>
            </a:r>
          </a:p>
        </p:txBody>
      </p:sp>
      <p:sp>
        <p:nvSpPr>
          <p:cNvPr id="584707" name="Text Box 1027"/>
          <p:cNvSpPr txBox="1">
            <a:spLocks noChangeArrowheads="1"/>
          </p:cNvSpPr>
          <p:nvPr/>
        </p:nvSpPr>
        <p:spPr bwMode="auto">
          <a:xfrm>
            <a:off x="1444028" y="1295400"/>
            <a:ext cx="4267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buFontTx/>
              <a:buChar char="•"/>
            </a:pPr>
            <a:r>
              <a:rPr lang="en-US" altLang="en-US" sz="2000" dirty="0"/>
              <a:t>There are K components. The </a:t>
            </a:r>
            <a:r>
              <a:rPr lang="en-US" altLang="en-US" sz="2000" dirty="0" err="1"/>
              <a:t>i’th</a:t>
            </a:r>
            <a:r>
              <a:rPr lang="en-US" altLang="en-US" sz="2000" dirty="0"/>
              <a:t> component is called </a:t>
            </a:r>
            <a:r>
              <a:rPr lang="en-US" altLang="en-US" sz="2000" i="1" dirty="0">
                <a:latin typeface="Symbol" panose="05050102010706020507" pitchFamily="18" charset="2"/>
              </a:rPr>
              <a:t>w</a:t>
            </a:r>
            <a:r>
              <a:rPr lang="en-US" altLang="en-US" sz="2000" i="1" baseline="-25000" dirty="0"/>
              <a:t>i</a:t>
            </a:r>
            <a:endParaRPr lang="en-US" altLang="en-US" sz="2000" dirty="0"/>
          </a:p>
          <a:p>
            <a:pPr>
              <a:spcBef>
                <a:spcPct val="50000"/>
              </a:spcBef>
              <a:buFontTx/>
              <a:buChar char="•"/>
            </a:pPr>
            <a:r>
              <a:rPr lang="en-US" altLang="en-US" sz="2000" dirty="0"/>
              <a:t>Component </a:t>
            </a:r>
            <a:r>
              <a:rPr lang="en-US" altLang="en-US" sz="2000" i="1" dirty="0">
                <a:latin typeface="Symbol" panose="05050102010706020507" pitchFamily="18" charset="2"/>
              </a:rPr>
              <a:t>w</a:t>
            </a:r>
            <a:r>
              <a:rPr lang="en-US" altLang="en-US" sz="2000" i="1" baseline="-25000" dirty="0"/>
              <a:t>i</a:t>
            </a:r>
            <a:r>
              <a:rPr lang="en-US" altLang="en-US" sz="2000" dirty="0"/>
              <a:t> has an associated mean vector </a:t>
            </a:r>
            <a:r>
              <a:rPr lang="en-US" altLang="en-US" sz="2000" i="1" dirty="0">
                <a:latin typeface="Symbol" panose="05050102010706020507" pitchFamily="18" charset="2"/>
              </a:rPr>
              <a:t>m</a:t>
            </a:r>
            <a:r>
              <a:rPr lang="en-US" altLang="en-US" sz="2000" i="1" baseline="-25000" dirty="0"/>
              <a:t>i</a:t>
            </a:r>
            <a:endParaRPr lang="en-US" altLang="en-US" sz="2000" dirty="0"/>
          </a:p>
          <a:p>
            <a:pPr>
              <a:spcBef>
                <a:spcPct val="50000"/>
              </a:spcBef>
              <a:buFontTx/>
              <a:buChar char="•"/>
            </a:pPr>
            <a:r>
              <a:rPr lang="en-US" altLang="en-US" sz="2000" dirty="0"/>
              <a:t>Each component generates data from a Gaussian with mean </a:t>
            </a:r>
            <a:r>
              <a:rPr lang="en-US" altLang="en-US" sz="2000" i="1" dirty="0">
                <a:latin typeface="Symbol" panose="05050102010706020507" pitchFamily="18" charset="2"/>
              </a:rPr>
              <a:t>m</a:t>
            </a:r>
            <a:r>
              <a:rPr lang="en-US" altLang="en-US" sz="2000" i="1" baseline="-25000" dirty="0"/>
              <a:t>i </a:t>
            </a:r>
            <a:r>
              <a:rPr lang="en-US" altLang="en-US" sz="2000" dirty="0"/>
              <a:t>and covariance matrix </a:t>
            </a:r>
            <a:r>
              <a:rPr lang="en-US" altLang="en-US" sz="2000" i="1" dirty="0">
                <a:latin typeface="Symbol" panose="05050102010706020507" pitchFamily="18" charset="2"/>
              </a:rPr>
              <a:t>s</a:t>
            </a:r>
            <a:r>
              <a:rPr lang="en-US" altLang="en-US" sz="2000" i="1" baseline="30000" dirty="0"/>
              <a:t>2</a:t>
            </a:r>
            <a:r>
              <a:rPr lang="en-US" altLang="en-US" sz="2000" b="1" i="1" dirty="0"/>
              <a:t>I</a:t>
            </a:r>
            <a:r>
              <a:rPr lang="en-US" altLang="en-US" sz="2000" dirty="0"/>
              <a:t>  </a:t>
            </a:r>
          </a:p>
          <a:p>
            <a:pPr>
              <a:spcBef>
                <a:spcPct val="50000"/>
              </a:spcBef>
            </a:pPr>
            <a:r>
              <a:rPr lang="en-US" altLang="en-US" sz="2000" dirty="0"/>
              <a:t>Assume that each </a:t>
            </a:r>
            <a:r>
              <a:rPr lang="en-US" altLang="en-US" sz="2000" dirty="0" err="1"/>
              <a:t>datapoint</a:t>
            </a:r>
            <a:r>
              <a:rPr lang="en-US" altLang="en-US" sz="2000" dirty="0"/>
              <a:t> is generated according to the following recipe: </a:t>
            </a:r>
          </a:p>
          <a:p>
            <a:pPr>
              <a:spcBef>
                <a:spcPct val="50000"/>
              </a:spcBef>
              <a:buFontTx/>
              <a:buAutoNum type="arabicPeriod"/>
            </a:pPr>
            <a:r>
              <a:rPr lang="en-US" altLang="en-US" sz="2000" dirty="0"/>
              <a:t>Pick a component at random. Choose component </a:t>
            </a:r>
            <a:r>
              <a:rPr lang="en-US" altLang="en-US" sz="2000" dirty="0" err="1"/>
              <a:t>i</a:t>
            </a:r>
            <a:r>
              <a:rPr lang="en-US" altLang="en-US" sz="2000" dirty="0"/>
              <a:t> with probability </a:t>
            </a:r>
            <a:r>
              <a:rPr lang="en-US" altLang="en-US" sz="2000" i="1" dirty="0"/>
              <a:t>P(</a:t>
            </a:r>
            <a:r>
              <a:rPr lang="en-US" altLang="en-US" sz="2000" i="1" dirty="0">
                <a:latin typeface="Symbol" panose="05050102010706020507" pitchFamily="18" charset="2"/>
              </a:rPr>
              <a:t>w</a:t>
            </a:r>
            <a:r>
              <a:rPr lang="en-US" altLang="en-US" sz="2000" i="1" baseline="-25000" dirty="0"/>
              <a:t>i</a:t>
            </a:r>
            <a:r>
              <a:rPr lang="en-US" altLang="en-US" sz="2000" i="1" dirty="0"/>
              <a:t>)</a:t>
            </a:r>
            <a:r>
              <a:rPr lang="en-US" altLang="en-US" sz="2000" dirty="0"/>
              <a:t>.</a:t>
            </a:r>
          </a:p>
        </p:txBody>
      </p:sp>
      <p:grpSp>
        <p:nvGrpSpPr>
          <p:cNvPr id="584708" name="Group 1028"/>
          <p:cNvGrpSpPr>
            <a:grpSpLocks/>
          </p:cNvGrpSpPr>
          <p:nvPr/>
        </p:nvGrpSpPr>
        <p:grpSpPr bwMode="auto">
          <a:xfrm>
            <a:off x="5791200" y="1676400"/>
            <a:ext cx="4419600" cy="3429000"/>
            <a:chOff x="1536" y="1488"/>
            <a:chExt cx="2784" cy="2160"/>
          </a:xfrm>
        </p:grpSpPr>
        <p:sp>
          <p:nvSpPr>
            <p:cNvPr id="584709" name="Line 1029"/>
            <p:cNvSpPr>
              <a:spLocks noChangeShapeType="1"/>
            </p:cNvSpPr>
            <p:nvPr/>
          </p:nvSpPr>
          <p:spPr bwMode="auto">
            <a:xfrm>
              <a:off x="1632" y="1488"/>
              <a:ext cx="0" cy="216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4710" name="Line 1030"/>
            <p:cNvSpPr>
              <a:spLocks noChangeShapeType="1"/>
            </p:cNvSpPr>
            <p:nvPr/>
          </p:nvSpPr>
          <p:spPr bwMode="auto">
            <a:xfrm flipH="1">
              <a:off x="1536" y="3552"/>
              <a:ext cx="278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84715" name="Oval 1035"/>
          <p:cNvSpPr>
            <a:spLocks noChangeArrowheads="1"/>
          </p:cNvSpPr>
          <p:nvPr/>
        </p:nvSpPr>
        <p:spPr bwMode="auto">
          <a:xfrm>
            <a:off x="7772400" y="2445425"/>
            <a:ext cx="259766" cy="519351"/>
          </a:xfrm>
          <a:prstGeom prst="ellipse">
            <a:avLst/>
          </a:prstGeom>
          <a:solidFill>
            <a:schemeClr val="folHlink"/>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4716" name="Text Box 1036"/>
          <p:cNvSpPr txBox="1">
            <a:spLocks noChangeArrowheads="1"/>
          </p:cNvSpPr>
          <p:nvPr/>
        </p:nvSpPr>
        <p:spPr bwMode="auto">
          <a:xfrm>
            <a:off x="7848600" y="2362201"/>
            <a:ext cx="457200" cy="3968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i="1">
                <a:solidFill>
                  <a:schemeClr val="folHlink"/>
                </a:solidFill>
                <a:latin typeface="Symbol" panose="05050102010706020507" pitchFamily="18" charset="2"/>
              </a:rPr>
              <a:t>m</a:t>
            </a:r>
            <a:r>
              <a:rPr lang="en-US" altLang="en-US" sz="2000" i="1" baseline="-25000">
                <a:solidFill>
                  <a:schemeClr val="folHlink"/>
                </a:solidFill>
              </a:rPr>
              <a:t>2</a:t>
            </a:r>
            <a:endParaRPr lang="en-US" altLang="en-US" sz="2000">
              <a:solidFill>
                <a:schemeClr val="folHlink"/>
              </a:solidFill>
            </a:endParaRPr>
          </a:p>
        </p:txBody>
      </p:sp>
      <p:sp>
        <p:nvSpPr>
          <p:cNvPr id="584720" name="Oval 1040"/>
          <p:cNvSpPr>
            <a:spLocks noChangeArrowheads="1"/>
          </p:cNvSpPr>
          <p:nvPr/>
        </p:nvSpPr>
        <p:spPr bwMode="auto">
          <a:xfrm>
            <a:off x="7162800" y="2407324"/>
            <a:ext cx="1371600" cy="519351"/>
          </a:xfrm>
          <a:prstGeom prst="ellipse">
            <a:avLst/>
          </a:prstGeom>
          <a:noFill/>
          <a:ln w="12700">
            <a:solidFill>
              <a:schemeClr val="fo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599619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r>
              <a:rPr lang="en-US" altLang="en-US" dirty="0"/>
              <a:t>GMM: m-dimension definition</a:t>
            </a:r>
          </a:p>
        </p:txBody>
      </p:sp>
      <p:sp>
        <p:nvSpPr>
          <p:cNvPr id="583683" name="Text Box 3"/>
          <p:cNvSpPr txBox="1">
            <a:spLocks noChangeArrowheads="1"/>
          </p:cNvSpPr>
          <p:nvPr/>
        </p:nvSpPr>
        <p:spPr bwMode="auto">
          <a:xfrm>
            <a:off x="1447800" y="1143000"/>
            <a:ext cx="4267200"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buFontTx/>
              <a:buChar char="•"/>
            </a:pPr>
            <a:r>
              <a:rPr lang="en-US" altLang="en-US" sz="2000" dirty="0"/>
              <a:t>There are K components. The </a:t>
            </a:r>
            <a:r>
              <a:rPr lang="en-US" altLang="en-US" sz="2000" dirty="0" err="1"/>
              <a:t>i’th</a:t>
            </a:r>
            <a:r>
              <a:rPr lang="en-US" altLang="en-US" sz="2000" dirty="0"/>
              <a:t> component is called </a:t>
            </a:r>
            <a:r>
              <a:rPr lang="en-US" altLang="en-US" sz="2000" i="1" dirty="0">
                <a:latin typeface="Symbol" panose="05050102010706020507" pitchFamily="18" charset="2"/>
              </a:rPr>
              <a:t>w</a:t>
            </a:r>
            <a:r>
              <a:rPr lang="en-US" altLang="en-US" sz="2000" i="1" baseline="-25000" dirty="0"/>
              <a:t>i</a:t>
            </a:r>
            <a:endParaRPr lang="en-US" altLang="en-US" sz="2000" dirty="0"/>
          </a:p>
          <a:p>
            <a:pPr>
              <a:spcBef>
                <a:spcPct val="50000"/>
              </a:spcBef>
              <a:buFontTx/>
              <a:buChar char="•"/>
            </a:pPr>
            <a:r>
              <a:rPr lang="en-US" altLang="en-US" sz="2000" dirty="0"/>
              <a:t>Component </a:t>
            </a:r>
            <a:r>
              <a:rPr lang="en-US" altLang="en-US" sz="2000" i="1" dirty="0">
                <a:latin typeface="Symbol" panose="05050102010706020507" pitchFamily="18" charset="2"/>
              </a:rPr>
              <a:t>w</a:t>
            </a:r>
            <a:r>
              <a:rPr lang="en-US" altLang="en-US" sz="2000" i="1" baseline="-25000" dirty="0"/>
              <a:t>i</a:t>
            </a:r>
            <a:r>
              <a:rPr lang="en-US" altLang="en-US" sz="2000" dirty="0"/>
              <a:t> has an associated mean vector </a:t>
            </a:r>
            <a:r>
              <a:rPr lang="en-US" altLang="en-US" sz="2000" i="1" dirty="0">
                <a:latin typeface="Symbol" panose="05050102010706020507" pitchFamily="18" charset="2"/>
              </a:rPr>
              <a:t>m</a:t>
            </a:r>
            <a:r>
              <a:rPr lang="en-US" altLang="en-US" sz="2000" i="1" baseline="-25000" dirty="0"/>
              <a:t>i</a:t>
            </a:r>
            <a:endParaRPr lang="en-US" altLang="en-US" sz="2000" dirty="0"/>
          </a:p>
          <a:p>
            <a:pPr>
              <a:spcBef>
                <a:spcPct val="50000"/>
              </a:spcBef>
              <a:buFontTx/>
              <a:buChar char="•"/>
            </a:pPr>
            <a:r>
              <a:rPr lang="en-US" altLang="en-US" sz="2000" dirty="0"/>
              <a:t>Each component generates data from a Gaussian with mean </a:t>
            </a:r>
            <a:r>
              <a:rPr lang="en-US" altLang="en-US" sz="2000" i="1" dirty="0">
                <a:latin typeface="Symbol" panose="05050102010706020507" pitchFamily="18" charset="2"/>
              </a:rPr>
              <a:t>m</a:t>
            </a:r>
            <a:r>
              <a:rPr lang="en-US" altLang="en-US" sz="2000" i="1" baseline="-25000" dirty="0"/>
              <a:t>i </a:t>
            </a:r>
            <a:r>
              <a:rPr lang="en-US" altLang="en-US" sz="2000" dirty="0"/>
              <a:t>and covariance matrix </a:t>
            </a:r>
            <a:r>
              <a:rPr lang="en-US" altLang="en-US" sz="2000" i="1" dirty="0">
                <a:latin typeface="Symbol" panose="05050102010706020507" pitchFamily="18" charset="2"/>
              </a:rPr>
              <a:t>s</a:t>
            </a:r>
            <a:r>
              <a:rPr lang="en-US" altLang="en-US" sz="2000" i="1" baseline="30000" dirty="0"/>
              <a:t>2</a:t>
            </a:r>
            <a:r>
              <a:rPr lang="en-US" altLang="en-US" sz="2000" b="1" i="1" dirty="0"/>
              <a:t>I</a:t>
            </a:r>
            <a:r>
              <a:rPr lang="en-US" altLang="en-US" sz="2000" dirty="0"/>
              <a:t>  </a:t>
            </a:r>
          </a:p>
          <a:p>
            <a:pPr>
              <a:spcBef>
                <a:spcPct val="50000"/>
              </a:spcBef>
            </a:pPr>
            <a:r>
              <a:rPr lang="en-US" altLang="en-US" sz="2000" dirty="0"/>
              <a:t>Assume that each </a:t>
            </a:r>
            <a:r>
              <a:rPr lang="en-US" altLang="en-US" sz="2000" dirty="0" err="1"/>
              <a:t>datapoint</a:t>
            </a:r>
            <a:r>
              <a:rPr lang="en-US" altLang="en-US" sz="2000" dirty="0"/>
              <a:t> is generated according to the following recipe: </a:t>
            </a:r>
          </a:p>
          <a:p>
            <a:pPr>
              <a:spcBef>
                <a:spcPct val="50000"/>
              </a:spcBef>
              <a:buFontTx/>
              <a:buAutoNum type="arabicPeriod"/>
            </a:pPr>
            <a:r>
              <a:rPr lang="en-US" altLang="en-US" sz="2000" dirty="0"/>
              <a:t>Pick a component at random. Choose component </a:t>
            </a:r>
            <a:r>
              <a:rPr lang="en-US" altLang="en-US" sz="2000" dirty="0" err="1"/>
              <a:t>i</a:t>
            </a:r>
            <a:r>
              <a:rPr lang="en-US" altLang="en-US" sz="2000" dirty="0"/>
              <a:t> with probability </a:t>
            </a:r>
            <a:r>
              <a:rPr lang="en-US" altLang="en-US" sz="2000" i="1" dirty="0"/>
              <a:t>P(</a:t>
            </a:r>
            <a:r>
              <a:rPr lang="en-US" altLang="en-US" sz="2000" i="1" dirty="0">
                <a:latin typeface="Symbol" panose="05050102010706020507" pitchFamily="18" charset="2"/>
              </a:rPr>
              <a:t>w</a:t>
            </a:r>
            <a:r>
              <a:rPr lang="en-US" altLang="en-US" sz="2000" i="1" baseline="-25000" dirty="0"/>
              <a:t>i</a:t>
            </a:r>
            <a:r>
              <a:rPr lang="en-US" altLang="en-US" sz="2000" i="1" dirty="0"/>
              <a:t>)</a:t>
            </a:r>
            <a:r>
              <a:rPr lang="en-US" altLang="en-US" sz="2000" dirty="0"/>
              <a:t>.</a:t>
            </a:r>
          </a:p>
          <a:p>
            <a:pPr>
              <a:spcBef>
                <a:spcPct val="50000"/>
              </a:spcBef>
              <a:buFontTx/>
              <a:buAutoNum type="arabicPeriod"/>
            </a:pPr>
            <a:r>
              <a:rPr lang="en-US" altLang="en-US" sz="2000" dirty="0" err="1"/>
              <a:t>Datapoint</a:t>
            </a:r>
            <a:r>
              <a:rPr lang="en-US" altLang="en-US" sz="2000" dirty="0"/>
              <a:t> ~ N(</a:t>
            </a:r>
            <a:r>
              <a:rPr lang="en-US" altLang="en-US" sz="2000" b="1" i="1" dirty="0">
                <a:latin typeface="Symbol" panose="05050102010706020507" pitchFamily="18" charset="2"/>
              </a:rPr>
              <a:t>m</a:t>
            </a:r>
            <a:r>
              <a:rPr lang="en-US" altLang="en-US" sz="2000" i="1" baseline="-25000" dirty="0"/>
              <a:t>i</a:t>
            </a:r>
            <a:r>
              <a:rPr lang="en-US" altLang="en-US" sz="2000" dirty="0"/>
              <a:t>, </a:t>
            </a:r>
            <a:r>
              <a:rPr lang="en-US" altLang="en-US" sz="2000" i="1" dirty="0">
                <a:latin typeface="Symbol" panose="05050102010706020507" pitchFamily="18" charset="2"/>
              </a:rPr>
              <a:t>s</a:t>
            </a:r>
            <a:r>
              <a:rPr lang="en-US" altLang="en-US" sz="2000" i="1" baseline="30000" dirty="0"/>
              <a:t>2</a:t>
            </a:r>
            <a:r>
              <a:rPr lang="en-US" altLang="en-US" sz="2000" b="1" i="1" dirty="0"/>
              <a:t>I</a:t>
            </a:r>
            <a:r>
              <a:rPr lang="en-US" altLang="en-US" sz="2000" dirty="0"/>
              <a:t> )</a:t>
            </a:r>
          </a:p>
        </p:txBody>
      </p:sp>
      <p:grpSp>
        <p:nvGrpSpPr>
          <p:cNvPr id="583684" name="Group 4"/>
          <p:cNvGrpSpPr>
            <a:grpSpLocks/>
          </p:cNvGrpSpPr>
          <p:nvPr/>
        </p:nvGrpSpPr>
        <p:grpSpPr bwMode="auto">
          <a:xfrm>
            <a:off x="5791200" y="1676400"/>
            <a:ext cx="4419600" cy="3429000"/>
            <a:chOff x="1536" y="1488"/>
            <a:chExt cx="2784" cy="2160"/>
          </a:xfrm>
        </p:grpSpPr>
        <p:sp>
          <p:nvSpPr>
            <p:cNvPr id="583685" name="Line 5"/>
            <p:cNvSpPr>
              <a:spLocks noChangeShapeType="1"/>
            </p:cNvSpPr>
            <p:nvPr/>
          </p:nvSpPr>
          <p:spPr bwMode="auto">
            <a:xfrm>
              <a:off x="1632" y="1488"/>
              <a:ext cx="0" cy="216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3686" name="Line 6"/>
            <p:cNvSpPr>
              <a:spLocks noChangeShapeType="1"/>
            </p:cNvSpPr>
            <p:nvPr/>
          </p:nvSpPr>
          <p:spPr bwMode="auto">
            <a:xfrm flipH="1">
              <a:off x="1536" y="3552"/>
              <a:ext cx="278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83691" name="Oval 11"/>
          <p:cNvSpPr>
            <a:spLocks noChangeArrowheads="1"/>
          </p:cNvSpPr>
          <p:nvPr/>
        </p:nvSpPr>
        <p:spPr bwMode="auto">
          <a:xfrm>
            <a:off x="7772400" y="2445425"/>
            <a:ext cx="259766" cy="519351"/>
          </a:xfrm>
          <a:prstGeom prst="ellipse">
            <a:avLst/>
          </a:prstGeom>
          <a:solidFill>
            <a:schemeClr val="folHlink"/>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3692" name="Text Box 12"/>
          <p:cNvSpPr txBox="1">
            <a:spLocks noChangeArrowheads="1"/>
          </p:cNvSpPr>
          <p:nvPr/>
        </p:nvSpPr>
        <p:spPr bwMode="auto">
          <a:xfrm>
            <a:off x="7848600" y="2362201"/>
            <a:ext cx="457200" cy="3968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i="1">
                <a:solidFill>
                  <a:schemeClr val="folHlink"/>
                </a:solidFill>
                <a:latin typeface="Symbol" panose="05050102010706020507" pitchFamily="18" charset="2"/>
              </a:rPr>
              <a:t>m</a:t>
            </a:r>
            <a:r>
              <a:rPr lang="en-US" altLang="en-US" sz="2000" i="1" baseline="-25000">
                <a:solidFill>
                  <a:schemeClr val="folHlink"/>
                </a:solidFill>
              </a:rPr>
              <a:t>2</a:t>
            </a:r>
            <a:endParaRPr lang="en-US" altLang="en-US" sz="2000">
              <a:solidFill>
                <a:schemeClr val="folHlink"/>
              </a:solidFill>
            </a:endParaRPr>
          </a:p>
        </p:txBody>
      </p:sp>
      <p:sp>
        <p:nvSpPr>
          <p:cNvPr id="583696" name="Oval 16"/>
          <p:cNvSpPr>
            <a:spLocks noChangeArrowheads="1"/>
          </p:cNvSpPr>
          <p:nvPr/>
        </p:nvSpPr>
        <p:spPr bwMode="auto">
          <a:xfrm>
            <a:off x="7162800" y="2407324"/>
            <a:ext cx="1371600" cy="519351"/>
          </a:xfrm>
          <a:prstGeom prst="ellipse">
            <a:avLst/>
          </a:prstGeom>
          <a:noFill/>
          <a:ln w="12700">
            <a:solidFill>
              <a:schemeClr val="fo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3699" name="Oval 19"/>
          <p:cNvSpPr>
            <a:spLocks noChangeArrowheads="1"/>
          </p:cNvSpPr>
          <p:nvPr/>
        </p:nvSpPr>
        <p:spPr bwMode="auto">
          <a:xfrm>
            <a:off x="8153400" y="2902625"/>
            <a:ext cx="259766" cy="519351"/>
          </a:xfrm>
          <a:prstGeom prst="ellipse">
            <a:avLst/>
          </a:prstGeom>
          <a:solidFill>
            <a:schemeClr val="tx1"/>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3700" name="Text Box 20"/>
          <p:cNvSpPr txBox="1">
            <a:spLocks noChangeArrowheads="1"/>
          </p:cNvSpPr>
          <p:nvPr/>
        </p:nvSpPr>
        <p:spPr bwMode="auto">
          <a:xfrm>
            <a:off x="8382000" y="3048001"/>
            <a:ext cx="8382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x</a:t>
            </a:r>
          </a:p>
        </p:txBody>
      </p:sp>
    </p:spTree>
    <p:extLst>
      <p:ext uri="{BB962C8B-B14F-4D97-AF65-F5344CB8AC3E}">
        <p14:creationId xmlns:p14="http://schemas.microsoft.com/office/powerpoint/2010/main" val="1570982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a:lstStyle/>
          <a:p>
            <a:r>
              <a:rPr lang="en-US" altLang="en-US" dirty="0"/>
              <a:t>GMM: m-dimension definition (General)</a:t>
            </a:r>
          </a:p>
        </p:txBody>
      </p:sp>
      <p:grpSp>
        <p:nvGrpSpPr>
          <p:cNvPr id="586756" name="Group 4"/>
          <p:cNvGrpSpPr>
            <a:grpSpLocks/>
          </p:cNvGrpSpPr>
          <p:nvPr/>
        </p:nvGrpSpPr>
        <p:grpSpPr bwMode="auto">
          <a:xfrm>
            <a:off x="5791200" y="1676400"/>
            <a:ext cx="4419600" cy="3429000"/>
            <a:chOff x="1536" y="1488"/>
            <a:chExt cx="2784" cy="2160"/>
          </a:xfrm>
        </p:grpSpPr>
        <p:sp>
          <p:nvSpPr>
            <p:cNvPr id="586757" name="Line 5"/>
            <p:cNvSpPr>
              <a:spLocks noChangeShapeType="1"/>
            </p:cNvSpPr>
            <p:nvPr/>
          </p:nvSpPr>
          <p:spPr bwMode="auto">
            <a:xfrm>
              <a:off x="1632" y="1488"/>
              <a:ext cx="0" cy="216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6758" name="Line 6"/>
            <p:cNvSpPr>
              <a:spLocks noChangeShapeType="1"/>
            </p:cNvSpPr>
            <p:nvPr/>
          </p:nvSpPr>
          <p:spPr bwMode="auto">
            <a:xfrm flipH="1">
              <a:off x="1536" y="3552"/>
              <a:ext cx="278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86759" name="Text Box 7"/>
          <p:cNvSpPr txBox="1">
            <a:spLocks noChangeArrowheads="1"/>
          </p:cNvSpPr>
          <p:nvPr/>
        </p:nvSpPr>
        <p:spPr bwMode="auto">
          <a:xfrm>
            <a:off x="6781800" y="2819401"/>
            <a:ext cx="5334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grpSp>
        <p:nvGrpSpPr>
          <p:cNvPr id="586760" name="Group 8"/>
          <p:cNvGrpSpPr>
            <a:grpSpLocks/>
          </p:cNvGrpSpPr>
          <p:nvPr/>
        </p:nvGrpSpPr>
        <p:grpSpPr bwMode="auto">
          <a:xfrm>
            <a:off x="6781800" y="2819403"/>
            <a:ext cx="533400" cy="601663"/>
            <a:chOff x="3312" y="1776"/>
            <a:chExt cx="336" cy="379"/>
          </a:xfrm>
        </p:grpSpPr>
        <p:sp>
          <p:nvSpPr>
            <p:cNvPr id="586761" name="Oval 9"/>
            <p:cNvSpPr>
              <a:spLocks noChangeArrowheads="1"/>
            </p:cNvSpPr>
            <p:nvPr/>
          </p:nvSpPr>
          <p:spPr bwMode="auto">
            <a:xfrm>
              <a:off x="3312" y="1828"/>
              <a:ext cx="164" cy="327"/>
            </a:xfrm>
            <a:prstGeom prst="ellipse">
              <a:avLst/>
            </a:prstGeom>
            <a:solidFill>
              <a:schemeClr val="hlink"/>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6762" name="Text Box 10"/>
            <p:cNvSpPr txBox="1">
              <a:spLocks noChangeArrowheads="1"/>
            </p:cNvSpPr>
            <p:nvPr/>
          </p:nvSpPr>
          <p:spPr bwMode="auto">
            <a:xfrm>
              <a:off x="3360" y="1776"/>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i="1">
                  <a:solidFill>
                    <a:schemeClr val="hlink"/>
                  </a:solidFill>
                  <a:latin typeface="Symbol" panose="05050102010706020507" pitchFamily="18" charset="2"/>
                </a:rPr>
                <a:t>m</a:t>
              </a:r>
              <a:r>
                <a:rPr lang="en-US" altLang="en-US" sz="2000" i="1" baseline="-25000">
                  <a:solidFill>
                    <a:schemeClr val="hlink"/>
                  </a:solidFill>
                </a:rPr>
                <a:t>1</a:t>
              </a:r>
              <a:endParaRPr lang="en-US" altLang="en-US" sz="2000">
                <a:solidFill>
                  <a:schemeClr val="hlink"/>
                </a:solidFill>
              </a:endParaRPr>
            </a:p>
          </p:txBody>
        </p:sp>
      </p:grpSp>
      <p:sp>
        <p:nvSpPr>
          <p:cNvPr id="586763" name="Oval 11"/>
          <p:cNvSpPr>
            <a:spLocks noChangeArrowheads="1"/>
          </p:cNvSpPr>
          <p:nvPr/>
        </p:nvSpPr>
        <p:spPr bwMode="auto">
          <a:xfrm>
            <a:off x="7772400" y="2445425"/>
            <a:ext cx="259766" cy="519351"/>
          </a:xfrm>
          <a:prstGeom prst="ellipse">
            <a:avLst/>
          </a:prstGeom>
          <a:solidFill>
            <a:schemeClr val="folHlink"/>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6764" name="Text Box 12"/>
          <p:cNvSpPr txBox="1">
            <a:spLocks noChangeArrowheads="1"/>
          </p:cNvSpPr>
          <p:nvPr/>
        </p:nvSpPr>
        <p:spPr bwMode="auto">
          <a:xfrm>
            <a:off x="7848600" y="2362201"/>
            <a:ext cx="457200" cy="3968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i="1">
                <a:solidFill>
                  <a:schemeClr val="folHlink"/>
                </a:solidFill>
                <a:latin typeface="Symbol" panose="05050102010706020507" pitchFamily="18" charset="2"/>
              </a:rPr>
              <a:t>m</a:t>
            </a:r>
            <a:r>
              <a:rPr lang="en-US" altLang="en-US" sz="2000" i="1" baseline="-25000">
                <a:solidFill>
                  <a:schemeClr val="folHlink"/>
                </a:solidFill>
              </a:rPr>
              <a:t>2</a:t>
            </a:r>
            <a:endParaRPr lang="en-US" altLang="en-US" sz="2000">
              <a:solidFill>
                <a:schemeClr val="folHlink"/>
              </a:solidFill>
            </a:endParaRPr>
          </a:p>
        </p:txBody>
      </p:sp>
      <p:sp>
        <p:nvSpPr>
          <p:cNvPr id="586765" name="Oval 13"/>
          <p:cNvSpPr>
            <a:spLocks noChangeArrowheads="1"/>
          </p:cNvSpPr>
          <p:nvPr/>
        </p:nvSpPr>
        <p:spPr bwMode="auto">
          <a:xfrm>
            <a:off x="7924800" y="3893225"/>
            <a:ext cx="259766" cy="519351"/>
          </a:xfrm>
          <a:prstGeom prst="ellipse">
            <a:avLst/>
          </a:prstGeom>
          <a:solidFill>
            <a:srgbClr val="33CC33"/>
          </a:solidFill>
          <a:ln>
            <a:noFill/>
          </a:ln>
          <a:effectLst/>
          <a:extLst>
            <a:ext uri="{91240B29-F687-4F45-9708-019B960494DF}">
              <a14:hiddenLine xmlns:a14="http://schemas.microsoft.com/office/drawing/2010/main" w="381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6766" name="Text Box 14"/>
          <p:cNvSpPr txBox="1">
            <a:spLocks noChangeArrowheads="1"/>
          </p:cNvSpPr>
          <p:nvPr/>
        </p:nvSpPr>
        <p:spPr bwMode="auto">
          <a:xfrm>
            <a:off x="8001000" y="3810001"/>
            <a:ext cx="457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i="1">
                <a:solidFill>
                  <a:srgbClr val="33CC33"/>
                </a:solidFill>
                <a:latin typeface="Symbol" panose="05050102010706020507" pitchFamily="18" charset="2"/>
              </a:rPr>
              <a:t>m</a:t>
            </a:r>
            <a:r>
              <a:rPr lang="en-US" altLang="en-US" sz="2000" i="1" baseline="-25000">
                <a:solidFill>
                  <a:srgbClr val="33CC33"/>
                </a:solidFill>
              </a:rPr>
              <a:t>3</a:t>
            </a:r>
            <a:endParaRPr lang="en-US" altLang="en-US" sz="2000">
              <a:solidFill>
                <a:srgbClr val="33CC33"/>
              </a:solidFill>
            </a:endParaRPr>
          </a:p>
        </p:txBody>
      </p:sp>
      <p:sp>
        <p:nvSpPr>
          <p:cNvPr id="586767" name="Oval 15"/>
          <p:cNvSpPr>
            <a:spLocks noChangeArrowheads="1"/>
          </p:cNvSpPr>
          <p:nvPr/>
        </p:nvSpPr>
        <p:spPr bwMode="auto">
          <a:xfrm rot="19534322">
            <a:off x="5562600" y="2864524"/>
            <a:ext cx="2590800" cy="519351"/>
          </a:xfrm>
          <a:prstGeom prst="ellipse">
            <a:avLst/>
          </a:prstGeom>
          <a:noFill/>
          <a:ln w="12700">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6768" name="Oval 16"/>
          <p:cNvSpPr>
            <a:spLocks noChangeArrowheads="1"/>
          </p:cNvSpPr>
          <p:nvPr/>
        </p:nvSpPr>
        <p:spPr bwMode="auto">
          <a:xfrm rot="3188797">
            <a:off x="7391400" y="2407325"/>
            <a:ext cx="762000" cy="519351"/>
          </a:xfrm>
          <a:prstGeom prst="ellipse">
            <a:avLst/>
          </a:prstGeom>
          <a:noFill/>
          <a:ln w="12700">
            <a:solidFill>
              <a:schemeClr val="fo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6769" name="Oval 17"/>
          <p:cNvSpPr>
            <a:spLocks noChangeArrowheads="1"/>
          </p:cNvSpPr>
          <p:nvPr/>
        </p:nvSpPr>
        <p:spPr bwMode="auto">
          <a:xfrm rot="347021">
            <a:off x="6705600" y="3855124"/>
            <a:ext cx="2514600" cy="519351"/>
          </a:xfrm>
          <a:prstGeom prst="ellipse">
            <a:avLst/>
          </a:prstGeom>
          <a:noFill/>
          <a:ln w="12700">
            <a:solidFill>
              <a:srgbClr val="33CC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6770" name="Text Box 18"/>
          <p:cNvSpPr txBox="1">
            <a:spLocks noChangeArrowheads="1"/>
          </p:cNvSpPr>
          <p:nvPr/>
        </p:nvSpPr>
        <p:spPr bwMode="auto">
          <a:xfrm>
            <a:off x="1442101" y="1169106"/>
            <a:ext cx="4267200"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ahoma" panose="020B0604030504040204" pitchFamily="34" charset="0"/>
              </a:defRPr>
            </a:lvl1pPr>
            <a:lvl2pPr marL="914400" indent="-457200" algn="l">
              <a:spcBef>
                <a:spcPct val="0"/>
              </a:spcBef>
              <a:defRPr sz="2400">
                <a:solidFill>
                  <a:schemeClr val="tx1"/>
                </a:solidFill>
                <a:latin typeface="Tahoma" panose="020B0604030504040204" pitchFamily="34" charset="0"/>
              </a:defRPr>
            </a:lvl2pPr>
            <a:lvl3pPr marL="1371600" indent="-457200" algn="l">
              <a:spcBef>
                <a:spcPct val="0"/>
              </a:spcBef>
              <a:defRPr sz="2400">
                <a:solidFill>
                  <a:schemeClr val="tx1"/>
                </a:solidFill>
                <a:latin typeface="Tahoma" panose="020B0604030504040204" pitchFamily="34" charset="0"/>
              </a:defRPr>
            </a:lvl3pPr>
            <a:lvl4pPr marL="1828800" indent="-457200" algn="l">
              <a:spcBef>
                <a:spcPct val="0"/>
              </a:spcBef>
              <a:defRPr sz="2400">
                <a:solidFill>
                  <a:schemeClr val="tx1"/>
                </a:solidFill>
                <a:latin typeface="Tahoma" panose="020B0604030504040204" pitchFamily="34" charset="0"/>
              </a:defRPr>
            </a:lvl4pPr>
            <a:lvl5pPr marL="2286000" indent="-457200" algn="l">
              <a:spcBef>
                <a:spcPct val="0"/>
              </a:spcBef>
              <a:defRPr sz="2400">
                <a:solidFill>
                  <a:schemeClr val="tx1"/>
                </a:solidFill>
                <a:latin typeface="Tahoma" panose="020B0604030504040204" pitchFamily="34" charset="0"/>
              </a:defRPr>
            </a:lvl5pPr>
            <a:lvl6pPr marL="2743200" indent="-457200" fontAlgn="base">
              <a:spcBef>
                <a:spcPct val="0"/>
              </a:spcBef>
              <a:spcAft>
                <a:spcPct val="0"/>
              </a:spcAft>
              <a:defRPr sz="2400">
                <a:solidFill>
                  <a:schemeClr val="tx1"/>
                </a:solidFill>
                <a:latin typeface="Tahoma" panose="020B0604030504040204" pitchFamily="34" charset="0"/>
              </a:defRPr>
            </a:lvl6pPr>
            <a:lvl7pPr marL="3200400" indent="-457200" fontAlgn="base">
              <a:spcBef>
                <a:spcPct val="0"/>
              </a:spcBef>
              <a:spcAft>
                <a:spcPct val="0"/>
              </a:spcAft>
              <a:defRPr sz="2400">
                <a:solidFill>
                  <a:schemeClr val="tx1"/>
                </a:solidFill>
                <a:latin typeface="Tahoma" panose="020B0604030504040204" pitchFamily="34" charset="0"/>
              </a:defRPr>
            </a:lvl7pPr>
            <a:lvl8pPr marL="3657600" indent="-457200" fontAlgn="base">
              <a:spcBef>
                <a:spcPct val="0"/>
              </a:spcBef>
              <a:spcAft>
                <a:spcPct val="0"/>
              </a:spcAft>
              <a:defRPr sz="2400">
                <a:solidFill>
                  <a:schemeClr val="tx1"/>
                </a:solidFill>
                <a:latin typeface="Tahoma" panose="020B0604030504040204" pitchFamily="34" charset="0"/>
              </a:defRPr>
            </a:lvl8pPr>
            <a:lvl9pPr marL="4114800" indent="-457200" fontAlgn="base">
              <a:spcBef>
                <a:spcPct val="0"/>
              </a:spcBef>
              <a:spcAft>
                <a:spcPct val="0"/>
              </a:spcAft>
              <a:defRPr sz="2400">
                <a:solidFill>
                  <a:schemeClr val="tx1"/>
                </a:solidFill>
                <a:latin typeface="Tahoma" panose="020B0604030504040204" pitchFamily="34" charset="0"/>
              </a:defRPr>
            </a:lvl9pPr>
          </a:lstStyle>
          <a:p>
            <a:pPr>
              <a:spcBef>
                <a:spcPct val="50000"/>
              </a:spcBef>
              <a:buFontTx/>
              <a:buChar char="•"/>
            </a:pPr>
            <a:r>
              <a:rPr lang="en-US" altLang="en-US" sz="2000" dirty="0"/>
              <a:t>There are K components. The </a:t>
            </a:r>
            <a:r>
              <a:rPr lang="en-US" altLang="en-US" sz="2000" dirty="0" err="1"/>
              <a:t>i’th</a:t>
            </a:r>
            <a:r>
              <a:rPr lang="en-US" altLang="en-US" sz="2000" dirty="0"/>
              <a:t> component is called </a:t>
            </a:r>
            <a:r>
              <a:rPr lang="en-US" altLang="en-US" sz="2000" i="1" dirty="0">
                <a:latin typeface="Symbol" panose="05050102010706020507" pitchFamily="18" charset="2"/>
              </a:rPr>
              <a:t>w</a:t>
            </a:r>
            <a:r>
              <a:rPr lang="en-US" altLang="en-US" sz="2000" i="1" baseline="-25000" dirty="0"/>
              <a:t>i</a:t>
            </a:r>
            <a:endParaRPr lang="en-US" altLang="en-US" sz="2000" dirty="0"/>
          </a:p>
          <a:p>
            <a:pPr>
              <a:spcBef>
                <a:spcPct val="50000"/>
              </a:spcBef>
              <a:buFontTx/>
              <a:buChar char="•"/>
            </a:pPr>
            <a:r>
              <a:rPr lang="en-US" altLang="en-US" sz="2000" dirty="0"/>
              <a:t>Component </a:t>
            </a:r>
            <a:r>
              <a:rPr lang="en-US" altLang="en-US" sz="2000" i="1" dirty="0">
                <a:latin typeface="Symbol" panose="05050102010706020507" pitchFamily="18" charset="2"/>
              </a:rPr>
              <a:t>w</a:t>
            </a:r>
            <a:r>
              <a:rPr lang="en-US" altLang="en-US" sz="2000" i="1" baseline="-25000" dirty="0"/>
              <a:t>i</a:t>
            </a:r>
            <a:r>
              <a:rPr lang="en-US" altLang="en-US" sz="2000" dirty="0"/>
              <a:t> has an associated mean vector </a:t>
            </a:r>
            <a:r>
              <a:rPr lang="en-US" altLang="en-US" sz="2000" i="1" dirty="0">
                <a:latin typeface="Symbol" panose="05050102010706020507" pitchFamily="18" charset="2"/>
              </a:rPr>
              <a:t>m</a:t>
            </a:r>
            <a:r>
              <a:rPr lang="en-US" altLang="en-US" sz="2000" i="1" baseline="-25000" dirty="0"/>
              <a:t>i</a:t>
            </a:r>
            <a:endParaRPr lang="en-US" altLang="en-US" sz="2000" dirty="0"/>
          </a:p>
          <a:p>
            <a:pPr>
              <a:spcBef>
                <a:spcPct val="50000"/>
              </a:spcBef>
              <a:buFontTx/>
              <a:buChar char="•"/>
            </a:pPr>
            <a:r>
              <a:rPr lang="en-US" altLang="en-US" sz="2000" dirty="0"/>
              <a:t>Each component generates data from a Gaussian with mean </a:t>
            </a:r>
            <a:r>
              <a:rPr lang="en-US" altLang="en-US" sz="2000" i="1" dirty="0">
                <a:latin typeface="Symbol" panose="05050102010706020507" pitchFamily="18" charset="2"/>
              </a:rPr>
              <a:t>m</a:t>
            </a:r>
            <a:r>
              <a:rPr lang="en-US" altLang="en-US" sz="2000" i="1" baseline="-25000" dirty="0"/>
              <a:t>i </a:t>
            </a:r>
            <a:r>
              <a:rPr lang="en-US" altLang="en-US" sz="2000" dirty="0"/>
              <a:t>and covariance matrix </a:t>
            </a:r>
            <a:r>
              <a:rPr lang="en-US" altLang="en-US" sz="2000" i="1" dirty="0">
                <a:latin typeface="Symbol" panose="05050102010706020507" pitchFamily="18" charset="2"/>
              </a:rPr>
              <a:t>S</a:t>
            </a:r>
            <a:r>
              <a:rPr lang="en-US" altLang="en-US" sz="2000" i="1" baseline="-25000" dirty="0"/>
              <a:t>i </a:t>
            </a:r>
            <a:endParaRPr lang="en-US" altLang="en-US" sz="2000" dirty="0"/>
          </a:p>
          <a:p>
            <a:pPr>
              <a:spcBef>
                <a:spcPct val="50000"/>
              </a:spcBef>
            </a:pPr>
            <a:r>
              <a:rPr lang="en-US" altLang="en-US" sz="2000" dirty="0"/>
              <a:t>Assume that each </a:t>
            </a:r>
            <a:r>
              <a:rPr lang="en-US" altLang="en-US" sz="2000" dirty="0" err="1"/>
              <a:t>datapoint</a:t>
            </a:r>
            <a:r>
              <a:rPr lang="en-US" altLang="en-US" sz="2000" dirty="0"/>
              <a:t> is generated according to the following recipe: </a:t>
            </a:r>
          </a:p>
          <a:p>
            <a:pPr>
              <a:spcBef>
                <a:spcPct val="50000"/>
              </a:spcBef>
              <a:buFontTx/>
              <a:buAutoNum type="arabicPeriod"/>
            </a:pPr>
            <a:r>
              <a:rPr lang="en-US" altLang="en-US" sz="2000" dirty="0"/>
              <a:t>Pick a component at random. Choose component </a:t>
            </a:r>
            <a:r>
              <a:rPr lang="en-US" altLang="en-US" sz="2000" dirty="0" err="1"/>
              <a:t>i</a:t>
            </a:r>
            <a:r>
              <a:rPr lang="en-US" altLang="en-US" sz="2000" dirty="0"/>
              <a:t> with probability </a:t>
            </a:r>
            <a:r>
              <a:rPr lang="en-US" altLang="en-US" sz="2000" i="1" dirty="0"/>
              <a:t>P(</a:t>
            </a:r>
            <a:r>
              <a:rPr lang="en-US" altLang="en-US" sz="2000" i="1" dirty="0">
                <a:latin typeface="Symbol" panose="05050102010706020507" pitchFamily="18" charset="2"/>
              </a:rPr>
              <a:t>w</a:t>
            </a:r>
            <a:r>
              <a:rPr lang="en-US" altLang="en-US" sz="2000" i="1" baseline="-25000" dirty="0"/>
              <a:t>i</a:t>
            </a:r>
            <a:r>
              <a:rPr lang="en-US" altLang="en-US" sz="2000" i="1" dirty="0"/>
              <a:t>)</a:t>
            </a:r>
            <a:r>
              <a:rPr lang="en-US" altLang="en-US" sz="2000" dirty="0"/>
              <a:t>.</a:t>
            </a:r>
          </a:p>
          <a:p>
            <a:pPr>
              <a:spcBef>
                <a:spcPct val="50000"/>
              </a:spcBef>
              <a:buFontTx/>
              <a:buAutoNum type="arabicPeriod"/>
            </a:pPr>
            <a:r>
              <a:rPr lang="en-US" altLang="en-US" sz="2000" dirty="0" err="1"/>
              <a:t>Datapoint</a:t>
            </a:r>
            <a:r>
              <a:rPr lang="en-US" altLang="en-US" sz="2000" dirty="0"/>
              <a:t> ~ N(</a:t>
            </a:r>
            <a:r>
              <a:rPr lang="en-US" altLang="en-US" sz="2000" i="1" dirty="0">
                <a:latin typeface="Symbol" panose="05050102010706020507" pitchFamily="18" charset="2"/>
              </a:rPr>
              <a:t>m</a:t>
            </a:r>
            <a:r>
              <a:rPr lang="en-US" altLang="en-US" sz="2000" i="1" baseline="-25000" dirty="0"/>
              <a:t>i</a:t>
            </a:r>
            <a:r>
              <a:rPr lang="en-US" altLang="en-US" sz="2000" dirty="0"/>
              <a:t>, </a:t>
            </a:r>
            <a:r>
              <a:rPr lang="en-US" altLang="en-US" sz="2000" i="1" dirty="0">
                <a:latin typeface="Symbol" panose="05050102010706020507" pitchFamily="18" charset="2"/>
              </a:rPr>
              <a:t>S</a:t>
            </a:r>
            <a:r>
              <a:rPr lang="en-US" altLang="en-US" sz="2000" i="1" baseline="-25000" dirty="0"/>
              <a:t>i</a:t>
            </a:r>
            <a:r>
              <a:rPr lang="en-US" altLang="en-US" sz="2000" dirty="0"/>
              <a:t> )</a:t>
            </a:r>
          </a:p>
        </p:txBody>
      </p:sp>
    </p:spTree>
    <p:extLst>
      <p:ext uri="{BB962C8B-B14F-4D97-AF65-F5344CB8AC3E}">
        <p14:creationId xmlns:p14="http://schemas.microsoft.com/office/powerpoint/2010/main" val="3983834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2" name="Rectangle 4"/>
          <p:cNvSpPr>
            <a:spLocks noGrp="1" noChangeArrowheads="1"/>
          </p:cNvSpPr>
          <p:nvPr>
            <p:ph type="title"/>
          </p:nvPr>
        </p:nvSpPr>
        <p:spPr/>
        <p:txBody>
          <a:bodyPr/>
          <a:lstStyle/>
          <a:p>
            <a:r>
              <a:rPr lang="en-US" altLang="en-US" dirty="0"/>
              <a:t>Unsupervised Learning: not as hard as it looks</a:t>
            </a:r>
          </a:p>
        </p:txBody>
      </p:sp>
      <p:graphicFrame>
        <p:nvGraphicFramePr>
          <p:cNvPr id="524407" name="Group 119"/>
          <p:cNvGraphicFramePr>
            <a:graphicFrameLocks noGrp="1"/>
          </p:cNvGraphicFramePr>
          <p:nvPr>
            <p:ph type="tbl" idx="4294967295"/>
            <p:extLst>
              <p:ext uri="{D42A27DB-BD31-4B8C-83A1-F6EECF244321}">
                <p14:modId xmlns:p14="http://schemas.microsoft.com/office/powerpoint/2010/main" val="2022295245"/>
              </p:ext>
            </p:extLst>
          </p:nvPr>
        </p:nvGraphicFramePr>
        <p:xfrm>
          <a:off x="1684700" y="1066800"/>
          <a:ext cx="6553200" cy="5105400"/>
        </p:xfrm>
        <a:graphic>
          <a:graphicData uri="http://schemas.openxmlformats.org/drawingml/2006/table">
            <a:tbl>
              <a:tblPr/>
              <a:tblGrid>
                <a:gridCol w="2590800">
                  <a:extLst>
                    <a:ext uri="{9D8B030D-6E8A-4147-A177-3AD203B41FA5}">
                      <a16:colId xmlns:a16="http://schemas.microsoft.com/office/drawing/2014/main" val="3336093591"/>
                    </a:ext>
                  </a:extLst>
                </a:gridCol>
                <a:gridCol w="3962400">
                  <a:extLst>
                    <a:ext uri="{9D8B030D-6E8A-4147-A177-3AD203B41FA5}">
                      <a16:colId xmlns:a16="http://schemas.microsoft.com/office/drawing/2014/main" val="3843364010"/>
                    </a:ext>
                  </a:extLst>
                </a:gridCol>
              </a:tblGrid>
              <a:tr h="1701800">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altLang="en-US" sz="1000" b="0" i="0" u="none" strike="noStrike" cap="none" normalizeH="0" baseline="0" dirty="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altLang="en-US" sz="2400" b="0" i="0" u="none" strike="noStrike" cap="none" normalizeH="0" baseline="0">
                        <a:ln>
                          <a:noFill/>
                        </a:ln>
                        <a:solidFill>
                          <a:schemeClr val="tx1"/>
                        </a:solidFill>
                        <a:effectLst/>
                        <a:latin typeface="Tahoma" panose="020B0604030504040204" pitchFamily="34" charset="0"/>
                      </a:endParaRPr>
                    </a:p>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tx1"/>
                          </a:solidFill>
                          <a:effectLst/>
                          <a:latin typeface="Tahoma" panose="020B0604030504040204" pitchFamily="34" charset="0"/>
                        </a:rPr>
                        <a:t>Sometimes easy</a:t>
                      </a:r>
                    </a:p>
                  </a:txBody>
                  <a:tcPr horzOverflow="overflow">
                    <a:lnL w="12700" cap="flat" cmpd="sng" algn="ctr">
                      <a:solidFill>
                        <a:schemeClr val="tx1"/>
                      </a:solidFill>
                      <a:prstDash val="solid"/>
                      <a:round/>
                      <a:headEnd type="none" w="med" len="med"/>
                      <a:tailEnd type="none" w="med" len="med"/>
                    </a:lnL>
                    <a:lnR cap="flat">
                      <a:noFill/>
                    </a:lnR>
                    <a:lnT cap="flat">
                      <a:noFill/>
                    </a:lnT>
                    <a:lnB>
                      <a:noFill/>
                    </a:lnB>
                    <a:lnTlToBr>
                      <a:noFill/>
                    </a:lnTlToBr>
                    <a:lnBlToTr>
                      <a:noFill/>
                    </a:lnBlToTr>
                    <a:noFill/>
                  </a:tcPr>
                </a:tc>
                <a:extLst>
                  <a:ext uri="{0D108BD9-81ED-4DB2-BD59-A6C34878D82A}">
                    <a16:rowId xmlns:a16="http://schemas.microsoft.com/office/drawing/2014/main" val="663164156"/>
                  </a:ext>
                </a:extLst>
              </a:tr>
              <a:tr h="1701800">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altLang="en-US" sz="28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altLang="en-US" sz="2800" b="0" i="0" u="none" strike="noStrike" cap="none" normalizeH="0" baseline="0">
                        <a:ln>
                          <a:noFill/>
                        </a:ln>
                        <a:solidFill>
                          <a:schemeClr val="tx1"/>
                        </a:solidFill>
                        <a:effectLst/>
                        <a:latin typeface="Tahoma" panose="020B0604030504040204" pitchFamily="34" charset="0"/>
                      </a:endParaRPr>
                    </a:p>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tx1"/>
                          </a:solidFill>
                          <a:effectLst/>
                          <a:latin typeface="Tahoma" panose="020B0604030504040204" pitchFamily="34" charset="0"/>
                        </a:rPr>
                        <a:t>Sometimes impossible</a:t>
                      </a: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488135673"/>
                  </a:ext>
                </a:extLst>
              </a:tr>
              <a:tr h="1701800">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altLang="en-US" sz="28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ahoma" panose="020B0604030504040204" pitchFamily="34" charset="0"/>
                        </a:defRPr>
                      </a:lvl1pPr>
                      <a:lvl2pPr algn="l">
                        <a:spcBef>
                          <a:spcPct val="20000"/>
                        </a:spcBef>
                        <a:defRPr sz="2400">
                          <a:solidFill>
                            <a:schemeClr val="tx1"/>
                          </a:solidFill>
                          <a:latin typeface="Tahoma" panose="020B0604030504040204" pitchFamily="34" charset="0"/>
                        </a:defRPr>
                      </a:lvl2pPr>
                      <a:lvl3pPr algn="l">
                        <a:spcBef>
                          <a:spcPct val="20000"/>
                        </a:spcBef>
                        <a:defRPr sz="2000">
                          <a:solidFill>
                            <a:schemeClr val="tx1"/>
                          </a:solidFill>
                          <a:latin typeface="Tahoma" panose="020B0604030504040204" pitchFamily="34" charset="0"/>
                        </a:defRPr>
                      </a:lvl3pPr>
                      <a:lvl4pPr algn="l">
                        <a:spcBef>
                          <a:spcPct val="20000"/>
                        </a:spcBef>
                        <a:defRPr>
                          <a:solidFill>
                            <a:schemeClr val="tx1"/>
                          </a:solidFill>
                          <a:latin typeface="Tahoma" panose="020B0604030504040204" pitchFamily="34" charset="0"/>
                        </a:defRPr>
                      </a:lvl4pPr>
                      <a:lvl5pPr algn="l">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altLang="en-US" sz="2400" b="0" i="0" u="none" strike="noStrike" cap="none" normalizeH="0" baseline="0" dirty="0">
                        <a:ln>
                          <a:noFill/>
                        </a:ln>
                        <a:solidFill>
                          <a:schemeClr val="tx1"/>
                        </a:solidFill>
                        <a:effectLst/>
                        <a:latin typeface="Tahoma" panose="020B0604030504040204" pitchFamily="34" charset="0"/>
                      </a:endParaRPr>
                    </a:p>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dirty="0">
                          <a:ln>
                            <a:noFill/>
                          </a:ln>
                          <a:solidFill>
                            <a:schemeClr val="tx1"/>
                          </a:solidFill>
                          <a:effectLst/>
                          <a:latin typeface="Tahoma" panose="020B0604030504040204" pitchFamily="34" charset="0"/>
                        </a:rPr>
                        <a:t>and sometimes                  in between</a:t>
                      </a:r>
                    </a:p>
                  </a:txBody>
                  <a:tcPr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3661082931"/>
                  </a:ext>
                </a:extLst>
              </a:tr>
            </a:tbl>
          </a:graphicData>
        </a:graphic>
      </p:graphicFrame>
      <p:sp>
        <p:nvSpPr>
          <p:cNvPr id="524310" name="Oval 22"/>
          <p:cNvSpPr>
            <a:spLocks noChangeArrowheads="1"/>
          </p:cNvSpPr>
          <p:nvPr/>
        </p:nvSpPr>
        <p:spPr bwMode="auto">
          <a:xfrm>
            <a:off x="1905000" y="1371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11" name="Oval 23"/>
          <p:cNvSpPr>
            <a:spLocks noChangeArrowheads="1"/>
          </p:cNvSpPr>
          <p:nvPr/>
        </p:nvSpPr>
        <p:spPr bwMode="auto">
          <a:xfrm>
            <a:off x="3810000" y="16764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12" name="Oval 24"/>
          <p:cNvSpPr>
            <a:spLocks noChangeArrowheads="1"/>
          </p:cNvSpPr>
          <p:nvPr/>
        </p:nvSpPr>
        <p:spPr bwMode="auto">
          <a:xfrm>
            <a:off x="2743200" y="2514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13" name="Oval 25"/>
          <p:cNvSpPr>
            <a:spLocks noChangeArrowheads="1"/>
          </p:cNvSpPr>
          <p:nvPr/>
        </p:nvSpPr>
        <p:spPr bwMode="auto">
          <a:xfrm>
            <a:off x="2133600" y="12954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14" name="Oval 26"/>
          <p:cNvSpPr>
            <a:spLocks noChangeArrowheads="1"/>
          </p:cNvSpPr>
          <p:nvPr/>
        </p:nvSpPr>
        <p:spPr bwMode="auto">
          <a:xfrm>
            <a:off x="3886200" y="1828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15" name="Oval 27"/>
          <p:cNvSpPr>
            <a:spLocks noChangeArrowheads="1"/>
          </p:cNvSpPr>
          <p:nvPr/>
        </p:nvSpPr>
        <p:spPr bwMode="auto">
          <a:xfrm>
            <a:off x="2743200" y="2362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16" name="Oval 28"/>
          <p:cNvSpPr>
            <a:spLocks noChangeArrowheads="1"/>
          </p:cNvSpPr>
          <p:nvPr/>
        </p:nvSpPr>
        <p:spPr bwMode="auto">
          <a:xfrm>
            <a:off x="2895600" y="2514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17" name="Oval 29"/>
          <p:cNvSpPr>
            <a:spLocks noChangeArrowheads="1"/>
          </p:cNvSpPr>
          <p:nvPr/>
        </p:nvSpPr>
        <p:spPr bwMode="auto">
          <a:xfrm>
            <a:off x="3048000" y="2667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18" name="Oval 30"/>
          <p:cNvSpPr>
            <a:spLocks noChangeArrowheads="1"/>
          </p:cNvSpPr>
          <p:nvPr/>
        </p:nvSpPr>
        <p:spPr bwMode="auto">
          <a:xfrm>
            <a:off x="3048000" y="2362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19" name="Oval 31"/>
          <p:cNvSpPr>
            <a:spLocks noChangeArrowheads="1"/>
          </p:cNvSpPr>
          <p:nvPr/>
        </p:nvSpPr>
        <p:spPr bwMode="auto">
          <a:xfrm>
            <a:off x="3733800" y="1828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20" name="Oval 32"/>
          <p:cNvSpPr>
            <a:spLocks noChangeArrowheads="1"/>
          </p:cNvSpPr>
          <p:nvPr/>
        </p:nvSpPr>
        <p:spPr bwMode="auto">
          <a:xfrm>
            <a:off x="3962400" y="16764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21" name="Oval 33"/>
          <p:cNvSpPr>
            <a:spLocks noChangeArrowheads="1"/>
          </p:cNvSpPr>
          <p:nvPr/>
        </p:nvSpPr>
        <p:spPr bwMode="auto">
          <a:xfrm>
            <a:off x="2057400" y="1447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22" name="Oval 34"/>
          <p:cNvSpPr>
            <a:spLocks noChangeArrowheads="1"/>
          </p:cNvSpPr>
          <p:nvPr/>
        </p:nvSpPr>
        <p:spPr bwMode="auto">
          <a:xfrm>
            <a:off x="3962400" y="1981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23" name="Oval 35"/>
          <p:cNvSpPr>
            <a:spLocks noChangeArrowheads="1"/>
          </p:cNvSpPr>
          <p:nvPr/>
        </p:nvSpPr>
        <p:spPr bwMode="auto">
          <a:xfrm>
            <a:off x="3886200" y="1600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24" name="Oval 36"/>
          <p:cNvSpPr>
            <a:spLocks noChangeArrowheads="1"/>
          </p:cNvSpPr>
          <p:nvPr/>
        </p:nvSpPr>
        <p:spPr bwMode="auto">
          <a:xfrm>
            <a:off x="1905000" y="4648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25" name="Oval 37"/>
          <p:cNvSpPr>
            <a:spLocks noChangeArrowheads="1"/>
          </p:cNvSpPr>
          <p:nvPr/>
        </p:nvSpPr>
        <p:spPr bwMode="auto">
          <a:xfrm>
            <a:off x="3200400" y="32004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26" name="Oval 38"/>
          <p:cNvSpPr>
            <a:spLocks noChangeArrowheads="1"/>
          </p:cNvSpPr>
          <p:nvPr/>
        </p:nvSpPr>
        <p:spPr bwMode="auto">
          <a:xfrm>
            <a:off x="3505200" y="5334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27" name="Oval 39"/>
          <p:cNvSpPr>
            <a:spLocks noChangeArrowheads="1"/>
          </p:cNvSpPr>
          <p:nvPr/>
        </p:nvSpPr>
        <p:spPr bwMode="auto">
          <a:xfrm>
            <a:off x="3581400" y="5029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28" name="Oval 40"/>
          <p:cNvSpPr>
            <a:spLocks noChangeArrowheads="1"/>
          </p:cNvSpPr>
          <p:nvPr/>
        </p:nvSpPr>
        <p:spPr bwMode="auto">
          <a:xfrm>
            <a:off x="3733800" y="5257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29" name="Oval 41"/>
          <p:cNvSpPr>
            <a:spLocks noChangeArrowheads="1"/>
          </p:cNvSpPr>
          <p:nvPr/>
        </p:nvSpPr>
        <p:spPr bwMode="auto">
          <a:xfrm>
            <a:off x="3886200" y="4953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30" name="Oval 42"/>
          <p:cNvSpPr>
            <a:spLocks noChangeArrowheads="1"/>
          </p:cNvSpPr>
          <p:nvPr/>
        </p:nvSpPr>
        <p:spPr bwMode="auto">
          <a:xfrm>
            <a:off x="1981200" y="1600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31" name="Oval 43"/>
          <p:cNvSpPr>
            <a:spLocks noChangeArrowheads="1"/>
          </p:cNvSpPr>
          <p:nvPr/>
        </p:nvSpPr>
        <p:spPr bwMode="auto">
          <a:xfrm>
            <a:off x="2133600" y="1752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32" name="Oval 44"/>
          <p:cNvSpPr>
            <a:spLocks noChangeArrowheads="1"/>
          </p:cNvSpPr>
          <p:nvPr/>
        </p:nvSpPr>
        <p:spPr bwMode="auto">
          <a:xfrm>
            <a:off x="2286000" y="16764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33" name="Oval 45"/>
          <p:cNvSpPr>
            <a:spLocks noChangeArrowheads="1"/>
          </p:cNvSpPr>
          <p:nvPr/>
        </p:nvSpPr>
        <p:spPr bwMode="auto">
          <a:xfrm>
            <a:off x="2209800" y="1447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34" name="Oval 46"/>
          <p:cNvSpPr>
            <a:spLocks noChangeArrowheads="1"/>
          </p:cNvSpPr>
          <p:nvPr/>
        </p:nvSpPr>
        <p:spPr bwMode="auto">
          <a:xfrm>
            <a:off x="3200400" y="2514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35" name="Oval 47"/>
          <p:cNvSpPr>
            <a:spLocks noChangeArrowheads="1"/>
          </p:cNvSpPr>
          <p:nvPr/>
        </p:nvSpPr>
        <p:spPr bwMode="auto">
          <a:xfrm>
            <a:off x="2362200" y="1524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36" name="Oval 48"/>
          <p:cNvSpPr>
            <a:spLocks noChangeArrowheads="1"/>
          </p:cNvSpPr>
          <p:nvPr/>
        </p:nvSpPr>
        <p:spPr bwMode="auto">
          <a:xfrm>
            <a:off x="4038600" y="1828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37" name="Oval 49"/>
          <p:cNvSpPr>
            <a:spLocks noChangeArrowheads="1"/>
          </p:cNvSpPr>
          <p:nvPr/>
        </p:nvSpPr>
        <p:spPr bwMode="auto">
          <a:xfrm>
            <a:off x="2895600" y="2286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38" name="Oval 50"/>
          <p:cNvSpPr>
            <a:spLocks noChangeArrowheads="1"/>
          </p:cNvSpPr>
          <p:nvPr/>
        </p:nvSpPr>
        <p:spPr bwMode="auto">
          <a:xfrm>
            <a:off x="3581400" y="16764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39" name="Oval 51"/>
          <p:cNvSpPr>
            <a:spLocks noChangeArrowheads="1"/>
          </p:cNvSpPr>
          <p:nvPr/>
        </p:nvSpPr>
        <p:spPr bwMode="auto">
          <a:xfrm>
            <a:off x="3048000" y="2514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40" name="Oval 52"/>
          <p:cNvSpPr>
            <a:spLocks noChangeArrowheads="1"/>
          </p:cNvSpPr>
          <p:nvPr/>
        </p:nvSpPr>
        <p:spPr bwMode="auto">
          <a:xfrm>
            <a:off x="2667000" y="3276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41" name="Oval 53"/>
          <p:cNvSpPr>
            <a:spLocks noChangeArrowheads="1"/>
          </p:cNvSpPr>
          <p:nvPr/>
        </p:nvSpPr>
        <p:spPr bwMode="auto">
          <a:xfrm>
            <a:off x="3200400" y="3429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42" name="Oval 54"/>
          <p:cNvSpPr>
            <a:spLocks noChangeArrowheads="1"/>
          </p:cNvSpPr>
          <p:nvPr/>
        </p:nvSpPr>
        <p:spPr bwMode="auto">
          <a:xfrm>
            <a:off x="2819400" y="3657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43" name="Oval 55"/>
          <p:cNvSpPr>
            <a:spLocks noChangeArrowheads="1"/>
          </p:cNvSpPr>
          <p:nvPr/>
        </p:nvSpPr>
        <p:spPr bwMode="auto">
          <a:xfrm>
            <a:off x="2895600" y="32004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44" name="Oval 56"/>
          <p:cNvSpPr>
            <a:spLocks noChangeArrowheads="1"/>
          </p:cNvSpPr>
          <p:nvPr/>
        </p:nvSpPr>
        <p:spPr bwMode="auto">
          <a:xfrm>
            <a:off x="3124200" y="3810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45" name="Oval 57"/>
          <p:cNvSpPr>
            <a:spLocks noChangeArrowheads="1"/>
          </p:cNvSpPr>
          <p:nvPr/>
        </p:nvSpPr>
        <p:spPr bwMode="auto">
          <a:xfrm>
            <a:off x="3276600" y="3886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46" name="Oval 58"/>
          <p:cNvSpPr>
            <a:spLocks noChangeArrowheads="1"/>
          </p:cNvSpPr>
          <p:nvPr/>
        </p:nvSpPr>
        <p:spPr bwMode="auto">
          <a:xfrm>
            <a:off x="3505200" y="3657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47" name="Oval 59"/>
          <p:cNvSpPr>
            <a:spLocks noChangeArrowheads="1"/>
          </p:cNvSpPr>
          <p:nvPr/>
        </p:nvSpPr>
        <p:spPr bwMode="auto">
          <a:xfrm>
            <a:off x="3505200" y="32004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48" name="Oval 60"/>
          <p:cNvSpPr>
            <a:spLocks noChangeArrowheads="1"/>
          </p:cNvSpPr>
          <p:nvPr/>
        </p:nvSpPr>
        <p:spPr bwMode="auto">
          <a:xfrm>
            <a:off x="2667000" y="3733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49" name="Oval 61"/>
          <p:cNvSpPr>
            <a:spLocks noChangeArrowheads="1"/>
          </p:cNvSpPr>
          <p:nvPr/>
        </p:nvSpPr>
        <p:spPr bwMode="auto">
          <a:xfrm>
            <a:off x="2819400" y="3886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50" name="Oval 62"/>
          <p:cNvSpPr>
            <a:spLocks noChangeArrowheads="1"/>
          </p:cNvSpPr>
          <p:nvPr/>
        </p:nvSpPr>
        <p:spPr bwMode="auto">
          <a:xfrm>
            <a:off x="2819400" y="3429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51" name="Oval 63"/>
          <p:cNvSpPr>
            <a:spLocks noChangeArrowheads="1"/>
          </p:cNvSpPr>
          <p:nvPr/>
        </p:nvSpPr>
        <p:spPr bwMode="auto">
          <a:xfrm>
            <a:off x="2971800" y="4114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52" name="Oval 64"/>
          <p:cNvSpPr>
            <a:spLocks noChangeArrowheads="1"/>
          </p:cNvSpPr>
          <p:nvPr/>
        </p:nvSpPr>
        <p:spPr bwMode="auto">
          <a:xfrm>
            <a:off x="2667000" y="3124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53" name="Oval 65"/>
          <p:cNvSpPr>
            <a:spLocks noChangeArrowheads="1"/>
          </p:cNvSpPr>
          <p:nvPr/>
        </p:nvSpPr>
        <p:spPr bwMode="auto">
          <a:xfrm>
            <a:off x="3581400" y="3505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54" name="Oval 66"/>
          <p:cNvSpPr>
            <a:spLocks noChangeArrowheads="1"/>
          </p:cNvSpPr>
          <p:nvPr/>
        </p:nvSpPr>
        <p:spPr bwMode="auto">
          <a:xfrm>
            <a:off x="2514600" y="35814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55" name="Oval 67"/>
          <p:cNvSpPr>
            <a:spLocks noChangeArrowheads="1"/>
          </p:cNvSpPr>
          <p:nvPr/>
        </p:nvSpPr>
        <p:spPr bwMode="auto">
          <a:xfrm>
            <a:off x="2971800" y="3505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56" name="Oval 68"/>
          <p:cNvSpPr>
            <a:spLocks noChangeArrowheads="1"/>
          </p:cNvSpPr>
          <p:nvPr/>
        </p:nvSpPr>
        <p:spPr bwMode="auto">
          <a:xfrm>
            <a:off x="3352800" y="4114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57" name="Oval 69"/>
          <p:cNvSpPr>
            <a:spLocks noChangeArrowheads="1"/>
          </p:cNvSpPr>
          <p:nvPr/>
        </p:nvSpPr>
        <p:spPr bwMode="auto">
          <a:xfrm>
            <a:off x="3276600" y="3657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58" name="Oval 70"/>
          <p:cNvSpPr>
            <a:spLocks noChangeArrowheads="1"/>
          </p:cNvSpPr>
          <p:nvPr/>
        </p:nvSpPr>
        <p:spPr bwMode="auto">
          <a:xfrm>
            <a:off x="2895600" y="4038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59" name="Oval 71"/>
          <p:cNvSpPr>
            <a:spLocks noChangeArrowheads="1"/>
          </p:cNvSpPr>
          <p:nvPr/>
        </p:nvSpPr>
        <p:spPr bwMode="auto">
          <a:xfrm>
            <a:off x="2590800" y="4648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60" name="Oval 72"/>
          <p:cNvSpPr>
            <a:spLocks noChangeArrowheads="1"/>
          </p:cNvSpPr>
          <p:nvPr/>
        </p:nvSpPr>
        <p:spPr bwMode="auto">
          <a:xfrm>
            <a:off x="2514600" y="4800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62" name="Oval 74"/>
          <p:cNvSpPr>
            <a:spLocks noChangeArrowheads="1"/>
          </p:cNvSpPr>
          <p:nvPr/>
        </p:nvSpPr>
        <p:spPr bwMode="auto">
          <a:xfrm>
            <a:off x="2667000" y="5791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63" name="Oval 75"/>
          <p:cNvSpPr>
            <a:spLocks noChangeArrowheads="1"/>
          </p:cNvSpPr>
          <p:nvPr/>
        </p:nvSpPr>
        <p:spPr bwMode="auto">
          <a:xfrm>
            <a:off x="2819400" y="5715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64" name="Oval 76"/>
          <p:cNvSpPr>
            <a:spLocks noChangeArrowheads="1"/>
          </p:cNvSpPr>
          <p:nvPr/>
        </p:nvSpPr>
        <p:spPr bwMode="auto">
          <a:xfrm>
            <a:off x="3733800" y="47244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67" name="Oval 79"/>
          <p:cNvSpPr>
            <a:spLocks noChangeArrowheads="1"/>
          </p:cNvSpPr>
          <p:nvPr/>
        </p:nvSpPr>
        <p:spPr bwMode="auto">
          <a:xfrm>
            <a:off x="3962400" y="5181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68" name="Oval 80"/>
          <p:cNvSpPr>
            <a:spLocks noChangeArrowheads="1"/>
          </p:cNvSpPr>
          <p:nvPr/>
        </p:nvSpPr>
        <p:spPr bwMode="auto">
          <a:xfrm>
            <a:off x="2057400" y="4953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69" name="Oval 81"/>
          <p:cNvSpPr>
            <a:spLocks noChangeArrowheads="1"/>
          </p:cNvSpPr>
          <p:nvPr/>
        </p:nvSpPr>
        <p:spPr bwMode="auto">
          <a:xfrm>
            <a:off x="2590800" y="51054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70" name="Oval 82"/>
          <p:cNvSpPr>
            <a:spLocks noChangeArrowheads="1"/>
          </p:cNvSpPr>
          <p:nvPr/>
        </p:nvSpPr>
        <p:spPr bwMode="auto">
          <a:xfrm>
            <a:off x="2362200" y="4876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71" name="Oval 83"/>
          <p:cNvSpPr>
            <a:spLocks noChangeArrowheads="1"/>
          </p:cNvSpPr>
          <p:nvPr/>
        </p:nvSpPr>
        <p:spPr bwMode="auto">
          <a:xfrm>
            <a:off x="2438400" y="5029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72" name="Oval 84"/>
          <p:cNvSpPr>
            <a:spLocks noChangeArrowheads="1"/>
          </p:cNvSpPr>
          <p:nvPr/>
        </p:nvSpPr>
        <p:spPr bwMode="auto">
          <a:xfrm>
            <a:off x="3048000" y="5334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73" name="Oval 85"/>
          <p:cNvSpPr>
            <a:spLocks noChangeArrowheads="1"/>
          </p:cNvSpPr>
          <p:nvPr/>
        </p:nvSpPr>
        <p:spPr bwMode="auto">
          <a:xfrm>
            <a:off x="2057400" y="5410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74" name="Oval 86"/>
          <p:cNvSpPr>
            <a:spLocks noChangeArrowheads="1"/>
          </p:cNvSpPr>
          <p:nvPr/>
        </p:nvSpPr>
        <p:spPr bwMode="auto">
          <a:xfrm>
            <a:off x="3124200" y="4800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75" name="Oval 87"/>
          <p:cNvSpPr>
            <a:spLocks noChangeArrowheads="1"/>
          </p:cNvSpPr>
          <p:nvPr/>
        </p:nvSpPr>
        <p:spPr bwMode="auto">
          <a:xfrm>
            <a:off x="2819400" y="5562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76" name="Oval 88"/>
          <p:cNvSpPr>
            <a:spLocks noChangeArrowheads="1"/>
          </p:cNvSpPr>
          <p:nvPr/>
        </p:nvSpPr>
        <p:spPr bwMode="auto">
          <a:xfrm>
            <a:off x="2971800" y="5791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77" name="Oval 89"/>
          <p:cNvSpPr>
            <a:spLocks noChangeArrowheads="1"/>
          </p:cNvSpPr>
          <p:nvPr/>
        </p:nvSpPr>
        <p:spPr bwMode="auto">
          <a:xfrm>
            <a:off x="3657600" y="5715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79" name="Oval 91"/>
          <p:cNvSpPr>
            <a:spLocks noChangeArrowheads="1"/>
          </p:cNvSpPr>
          <p:nvPr/>
        </p:nvSpPr>
        <p:spPr bwMode="auto">
          <a:xfrm>
            <a:off x="2514600" y="4953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80" name="Oval 92"/>
          <p:cNvSpPr>
            <a:spLocks noChangeArrowheads="1"/>
          </p:cNvSpPr>
          <p:nvPr/>
        </p:nvSpPr>
        <p:spPr bwMode="auto">
          <a:xfrm>
            <a:off x="2667000" y="4876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81" name="Oval 93"/>
          <p:cNvSpPr>
            <a:spLocks noChangeArrowheads="1"/>
          </p:cNvSpPr>
          <p:nvPr/>
        </p:nvSpPr>
        <p:spPr bwMode="auto">
          <a:xfrm>
            <a:off x="2743200" y="5029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82" name="Oval 94"/>
          <p:cNvSpPr>
            <a:spLocks noChangeArrowheads="1"/>
          </p:cNvSpPr>
          <p:nvPr/>
        </p:nvSpPr>
        <p:spPr bwMode="auto">
          <a:xfrm>
            <a:off x="2667000" y="5181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83" name="Oval 95"/>
          <p:cNvSpPr>
            <a:spLocks noChangeArrowheads="1"/>
          </p:cNvSpPr>
          <p:nvPr/>
        </p:nvSpPr>
        <p:spPr bwMode="auto">
          <a:xfrm>
            <a:off x="3581400" y="5181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84" name="Oval 96"/>
          <p:cNvSpPr>
            <a:spLocks noChangeArrowheads="1"/>
          </p:cNvSpPr>
          <p:nvPr/>
        </p:nvSpPr>
        <p:spPr bwMode="auto">
          <a:xfrm>
            <a:off x="3733800" y="4953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85" name="Oval 97"/>
          <p:cNvSpPr>
            <a:spLocks noChangeArrowheads="1"/>
          </p:cNvSpPr>
          <p:nvPr/>
        </p:nvSpPr>
        <p:spPr bwMode="auto">
          <a:xfrm>
            <a:off x="3886200" y="5334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408" name="Text Box 120"/>
          <p:cNvSpPr txBox="1">
            <a:spLocks noChangeArrowheads="1"/>
          </p:cNvSpPr>
          <p:nvPr/>
        </p:nvSpPr>
        <p:spPr bwMode="auto">
          <a:xfrm rot="5400000">
            <a:off x="7678581" y="-1127126"/>
            <a:ext cx="49244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2000" b="1"/>
          </a:p>
        </p:txBody>
      </p:sp>
      <p:sp>
        <p:nvSpPr>
          <p:cNvPr id="524409" name="Text Box 121"/>
          <p:cNvSpPr txBox="1">
            <a:spLocks noChangeArrowheads="1"/>
          </p:cNvSpPr>
          <p:nvPr/>
        </p:nvSpPr>
        <p:spPr bwMode="auto">
          <a:xfrm>
            <a:off x="7924801" y="1905001"/>
            <a:ext cx="2606675" cy="3116263"/>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i="1">
                <a:solidFill>
                  <a:srgbClr val="CC0099"/>
                </a:solidFill>
              </a:rPr>
              <a:t>IN CASE YOU’RE WONDERING WHAT THESE DIAGRAMS ARE, THEY SHOW 2-d UNLABELED DATA (</a:t>
            </a:r>
            <a:r>
              <a:rPr lang="en-US" altLang="en-US" b="1" i="1">
                <a:solidFill>
                  <a:srgbClr val="CC0099"/>
                </a:solidFill>
              </a:rPr>
              <a:t>X</a:t>
            </a:r>
            <a:r>
              <a:rPr lang="en-US" altLang="en-US" i="1">
                <a:solidFill>
                  <a:srgbClr val="CC0099"/>
                </a:solidFill>
              </a:rPr>
              <a:t> VECTORS) DISTRIBUTED IN 2-d SPACE. THE TOP ONE HAS THREE VERY CLEAR GAUSSIAN CENTERS</a:t>
            </a:r>
          </a:p>
        </p:txBody>
      </p:sp>
    </p:spTree>
    <p:extLst>
      <p:ext uri="{BB962C8B-B14F-4D97-AF65-F5344CB8AC3E}">
        <p14:creationId xmlns:p14="http://schemas.microsoft.com/office/powerpoint/2010/main" val="30310854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6A9EB-0075-1B8A-B734-5669C25A698A}"/>
              </a:ext>
            </a:extLst>
          </p:cNvPr>
          <p:cNvSpPr>
            <a:spLocks noGrp="1"/>
          </p:cNvSpPr>
          <p:nvPr>
            <p:ph type="title"/>
          </p:nvPr>
        </p:nvSpPr>
        <p:spPr/>
        <p:txBody>
          <a:bodyPr/>
          <a:lstStyle/>
          <a:p>
            <a:r>
              <a:rPr kumimoji="1" lang="en-US" altLang="zh-CN" dirty="0"/>
              <a:t>GMM’s Parameter Estimation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020A5A-9F18-3D5E-A510-F2460D818E24}"/>
                  </a:ext>
                </a:extLst>
              </p:cNvPr>
              <p:cNvSpPr>
                <a:spLocks noGrp="1"/>
              </p:cNvSpPr>
              <p:nvPr>
                <p:ph idx="1"/>
              </p:nvPr>
            </p:nvSpPr>
            <p:spPr/>
            <p:txBody>
              <a:bodyPr/>
              <a:lstStyle/>
              <a:p>
                <a:r>
                  <a:rPr lang="zh-CN" altLang="en-US" dirty="0"/>
                  <a:t>目标：给定𝑁个由</a:t>
                </a:r>
                <a:r>
                  <a:rPr lang="en-US" altLang="zh-CN" dirty="0"/>
                  <a:t>GMM</a:t>
                </a:r>
                <a:r>
                  <a:rPr lang="zh-CN" altLang="en-US" dirty="0"/>
                  <a:t>生成的训练样本 </a:t>
                </a:r>
                <a14:m>
                  <m:oMath xmlns:m="http://schemas.openxmlformats.org/officeDocument/2006/math">
                    <m:sSup>
                      <m:sSupPr>
                        <m:ctrlPr>
                          <a:rPr lang="en-US" altLang="zh-CN" b="0" i="1" dirty="0" smtClean="0">
                            <a:latin typeface="Cambria Math" panose="02040503050406030204" pitchFamily="18" charset="0"/>
                          </a:rPr>
                        </m:ctrlPr>
                      </m:sSupPr>
                      <m:e>
                        <m:r>
                          <a:rPr lang="zh-CN" altLang="en-US" i="1" dirty="0" smtClean="0">
                            <a:latin typeface="Cambria Math" panose="02040503050406030204" pitchFamily="18" charset="0"/>
                          </a:rPr>
                          <m:t>𝑥</m:t>
                        </m:r>
                      </m:e>
                      <m:sup>
                        <m:r>
                          <a:rPr lang="en-US" altLang="zh-CN" b="0"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b="0" i="1" dirty="0" smtClean="0">
                            <a:latin typeface="Cambria Math" panose="02040503050406030204" pitchFamily="18" charset="0"/>
                          </a:rPr>
                          <m:t>)</m:t>
                        </m:r>
                      </m:sup>
                    </m:sSup>
                    <m:r>
                      <a:rPr lang="en-US" altLang="zh-CN" i="1" dirty="0" smtClean="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𝑥</m:t>
                        </m:r>
                      </m:e>
                      <m:sup>
                        <m:r>
                          <a:rPr lang="en-US" altLang="zh-CN" i="1" dirty="0">
                            <a:latin typeface="Cambria Math" panose="02040503050406030204" pitchFamily="18" charset="0"/>
                          </a:rPr>
                          <m:t>(</m:t>
                        </m:r>
                        <m:r>
                          <a:rPr lang="en-US" altLang="zh-CN" b="0" i="1" dirty="0" smtClean="0">
                            <a:latin typeface="Cambria Math" panose="02040503050406030204" pitchFamily="18" charset="0"/>
                          </a:rPr>
                          <m:t>2</m:t>
                        </m:r>
                        <m:r>
                          <a:rPr lang="en-US" altLang="zh-CN" i="1" dirty="0">
                            <a:latin typeface="Cambria Math" panose="02040503050406030204" pitchFamily="18" charset="0"/>
                          </a:rPr>
                          <m:t>)</m:t>
                        </m:r>
                      </m:sup>
                    </m:sSup>
                    <m:r>
                      <a:rPr lang="en-US" altLang="zh-CN" i="1" dirty="0" smtClean="0">
                        <a:latin typeface="Cambria Math" panose="02040503050406030204" pitchFamily="18" charset="0"/>
                      </a:rPr>
                      <m:t>, ⋯ ,</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𝑥</m:t>
                        </m:r>
                      </m:e>
                      <m:sup>
                        <m:r>
                          <a:rPr lang="en-US" altLang="zh-CN" i="1" dirty="0">
                            <a:latin typeface="Cambria Math" panose="02040503050406030204" pitchFamily="18" charset="0"/>
                          </a:rPr>
                          <m:t>(</m:t>
                        </m:r>
                        <m:r>
                          <a:rPr lang="en-US" altLang="zh-CN" b="0" i="1" dirty="0" smtClean="0">
                            <a:latin typeface="Cambria Math" panose="02040503050406030204" pitchFamily="18" charset="0"/>
                          </a:rPr>
                          <m:t>𝑁</m:t>
                        </m:r>
                        <m:r>
                          <a:rPr lang="en-US" altLang="zh-CN" i="1" dirty="0">
                            <a:latin typeface="Cambria Math" panose="02040503050406030204" pitchFamily="18" charset="0"/>
                          </a:rPr>
                          <m:t>)</m:t>
                        </m:r>
                      </m:sup>
                    </m:sSup>
                  </m:oMath>
                </a14:m>
                <a:r>
                  <a:rPr lang="zh-CN" altLang="en-US" dirty="0"/>
                  <a:t>，希望 能学习其中的参数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𝜋</m:t>
                        </m:r>
                      </m:e>
                      <m:sub>
                        <m:r>
                          <a:rPr lang="zh-CN" altLang="en-US" i="1" dirty="0" smtClean="0">
                            <a:latin typeface="Cambria Math" panose="02040503050406030204" pitchFamily="18" charset="0"/>
                          </a:rPr>
                          <m:t>𝑘</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𝜇</m:t>
                        </m:r>
                      </m:e>
                      <m:sub>
                        <m:r>
                          <a:rPr lang="en-US" altLang="zh-CN" i="1" dirty="0" smtClean="0">
                            <a:latin typeface="Cambria Math" panose="02040503050406030204" pitchFamily="18" charset="0"/>
                          </a:rPr>
                          <m:t>𝑘</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𝜎</m:t>
                        </m:r>
                      </m:e>
                      <m:sub>
                        <m:r>
                          <a:rPr lang="en-US" altLang="zh-CN" i="1" dirty="0" smtClean="0">
                            <a:latin typeface="Cambria Math" panose="02040503050406030204" pitchFamily="18" charset="0"/>
                          </a:rPr>
                          <m:t>𝑘</m:t>
                        </m:r>
                      </m:sub>
                    </m:sSub>
                    <m:r>
                      <a:rPr lang="en-US" altLang="zh-CN" i="1" dirty="0" smtClean="0">
                        <a:latin typeface="Cambria Math" panose="02040503050406030204" pitchFamily="18" charset="0"/>
                      </a:rPr>
                      <m:t>, 1≤</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𝐾</m:t>
                    </m:r>
                    <m:r>
                      <a:rPr lang="en-US" altLang="zh-CN" b="0" i="0" dirty="0" smtClean="0">
                        <a:latin typeface="Cambria Math" panose="02040503050406030204" pitchFamily="18" charset="0"/>
                      </a:rPr>
                      <m:t>.</m:t>
                    </m:r>
                  </m:oMath>
                </a14:m>
                <a:endParaRPr kumimoji="1" lang="en-US" altLang="zh-CN" dirty="0"/>
              </a:p>
              <a:p>
                <a:r>
                  <a:rPr kumimoji="1" lang="zh-CN" altLang="en-US" dirty="0"/>
                  <a:t>对每个样本</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𝑥</m:t>
                        </m:r>
                      </m:e>
                      <m:sup>
                        <m:r>
                          <a:rPr lang="en-US" altLang="zh-CN" i="1" dirty="0">
                            <a:latin typeface="Cambria Math" panose="02040503050406030204" pitchFamily="18" charset="0"/>
                          </a:rPr>
                          <m:t>(</m:t>
                        </m:r>
                        <m:r>
                          <a:rPr lang="en-US" altLang="zh-CN" b="0" i="1" dirty="0" smtClean="0">
                            <a:latin typeface="Cambria Math" panose="02040503050406030204" pitchFamily="18" charset="0"/>
                          </a:rPr>
                          <m:t>𝑛</m:t>
                        </m:r>
                        <m:r>
                          <a:rPr lang="en-US" altLang="zh-CN" i="1" dirty="0">
                            <a:latin typeface="Cambria Math" panose="02040503050406030204" pitchFamily="18" charset="0"/>
                          </a:rPr>
                          <m:t>)</m:t>
                        </m:r>
                      </m:sup>
                    </m:sSup>
                  </m:oMath>
                </a14:m>
                <a:r>
                  <a:rPr kumimoji="1" lang="zh-CN" altLang="en-US" dirty="0"/>
                  <a:t>，对数边际分布为</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可采用</a:t>
                </a:r>
                <a:r>
                  <a:rPr kumimoji="1" lang="en-US" altLang="zh-CN" dirty="0"/>
                  <a:t>EM</a:t>
                </a:r>
                <a:r>
                  <a:rPr kumimoji="1" lang="zh-CN" altLang="en-US" dirty="0"/>
                  <a:t>算法，分两步进行</a:t>
                </a:r>
                <a:r>
                  <a:rPr kumimoji="1" lang="en-US" altLang="zh-CN" dirty="0"/>
                  <a:t>.</a:t>
                </a:r>
              </a:p>
              <a:p>
                <a:endParaRPr kumimoji="1" lang="zh-CN" altLang="en-US" dirty="0"/>
              </a:p>
            </p:txBody>
          </p:sp>
        </mc:Choice>
        <mc:Fallback xmlns="">
          <p:sp>
            <p:nvSpPr>
              <p:cNvPr id="3" name="内容占位符 2">
                <a:extLst>
                  <a:ext uri="{FF2B5EF4-FFF2-40B4-BE49-F238E27FC236}">
                    <a16:creationId xmlns:a16="http://schemas.microsoft.com/office/drawing/2014/main" id="{41020A5A-9F18-3D5E-A510-F2460D818E24}"/>
                  </a:ext>
                </a:extLst>
              </p:cNvPr>
              <p:cNvSpPr>
                <a:spLocks noGrp="1" noRot="1" noChangeAspect="1" noMove="1" noResize="1" noEditPoints="1" noAdjustHandles="1" noChangeArrowheads="1" noChangeShapeType="1" noTextEdit="1"/>
              </p:cNvSpPr>
              <p:nvPr>
                <p:ph idx="1"/>
              </p:nvPr>
            </p:nvSpPr>
            <p:spPr>
              <a:blipFill>
                <a:blip r:embed="rId2"/>
                <a:stretch>
                  <a:fillRect l="-925" t="-1639" r="-69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E7DB668-E8B0-62BE-7176-E6B1B1E199BB}"/>
              </a:ext>
            </a:extLst>
          </p:cNvPr>
          <p:cNvPicPr>
            <a:picLocks noChangeAspect="1"/>
          </p:cNvPicPr>
          <p:nvPr/>
        </p:nvPicPr>
        <p:blipFill>
          <a:blip r:embed="rId3"/>
          <a:stretch>
            <a:fillRect/>
          </a:stretch>
        </p:blipFill>
        <p:spPr>
          <a:xfrm>
            <a:off x="3803650" y="2743200"/>
            <a:ext cx="4584700" cy="1627704"/>
          </a:xfrm>
          <a:prstGeom prst="rect">
            <a:avLst/>
          </a:prstGeom>
        </p:spPr>
      </p:pic>
    </p:spTree>
    <p:extLst>
      <p:ext uri="{BB962C8B-B14F-4D97-AF65-F5344CB8AC3E}">
        <p14:creationId xmlns:p14="http://schemas.microsoft.com/office/powerpoint/2010/main" val="2780245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B94212-531A-7983-E21C-EE72BA8C07B6}"/>
              </a:ext>
            </a:extLst>
          </p:cNvPr>
          <p:cNvSpPr>
            <a:spLocks noGrp="1"/>
          </p:cNvSpPr>
          <p:nvPr>
            <p:ph type="title"/>
          </p:nvPr>
        </p:nvSpPr>
        <p:spPr/>
        <p:txBody>
          <a:bodyPr/>
          <a:lstStyle/>
          <a:p>
            <a:r>
              <a:rPr kumimoji="1" lang="en-US" altLang="zh-CN" dirty="0"/>
              <a:t>EM Algorithm (E step)</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5FBDAA-D6EE-5B76-6DD5-3846AA716EEC}"/>
                  </a:ext>
                </a:extLst>
              </p:cNvPr>
              <p:cNvSpPr>
                <a:spLocks noGrp="1"/>
              </p:cNvSpPr>
              <p:nvPr>
                <p:ph idx="1"/>
              </p:nvPr>
            </p:nvSpPr>
            <p:spPr/>
            <p:txBody>
              <a:bodyPr/>
              <a:lstStyle/>
              <a:p>
                <a:r>
                  <a:rPr lang="zh-CN" altLang="en-US" dirty="0"/>
                  <a:t>先固定参数</a:t>
                </a:r>
                <a14:m>
                  <m:oMath xmlns:m="http://schemas.openxmlformats.org/officeDocument/2006/math">
                    <m:r>
                      <a:rPr lang="zh-CN" altLang="en-US" i="1" dirty="0" smtClean="0">
                        <a:latin typeface="Cambria Math" panose="02040503050406030204" pitchFamily="18" charset="0"/>
                      </a:rPr>
                      <m:t>𝜇</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𝜎</m:t>
                    </m:r>
                  </m:oMath>
                </a14:m>
                <a:r>
                  <a:rPr lang="zh-CN" altLang="en-US" dirty="0"/>
                  <a:t>，计算后验分布</a:t>
                </a:r>
                <a14:m>
                  <m:oMath xmlns:m="http://schemas.openxmlformats.org/officeDocument/2006/math">
                    <m:r>
                      <a:rPr lang="zh-CN" altLang="en-US" i="1" dirty="0" smtClean="0">
                        <a:latin typeface="Cambria Math" panose="02040503050406030204" pitchFamily="18" charset="0"/>
                      </a:rPr>
                      <m:t>𝑝</m:t>
                    </m:r>
                    <m:d>
                      <m:dPr>
                        <m:ctrlPr>
                          <a:rPr lang="en-US" altLang="zh-CN"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𝑧</m:t>
                            </m:r>
                          </m:e>
                          <m: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e>
                            </m:d>
                          </m:sup>
                        </m:sSup>
                      </m:e>
                      <m:e>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𝑥</m:t>
                            </m:r>
                          </m:e>
                          <m: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e>
                            </m:d>
                          </m:sup>
                        </m:sSup>
                      </m:e>
                    </m:d>
                  </m:oMath>
                </a14:m>
                <a:r>
                  <a:rPr kumimoji="1" lang="en-US" altLang="zh-CN" dirty="0"/>
                  <a:t>.</a:t>
                </a:r>
              </a:p>
              <a:p>
                <a:pPr marL="0" indent="0">
                  <a:buNone/>
                </a:pPr>
                <a:endParaRPr kumimoji="1" lang="en-US" altLang="zh-CN" sz="2800" b="0" i="1" dirty="0">
                  <a:solidFill>
                    <a:schemeClr val="accent1">
                      <a:lumMod val="50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kumimoji="1" lang="en-US" altLang="zh-CN" sz="2800" b="0" i="1" smtClean="0">
                          <a:solidFill>
                            <a:schemeClr val="accent1">
                              <a:lumMod val="50000"/>
                            </a:schemeClr>
                          </a:solidFill>
                          <a:latin typeface="Cambria Math" panose="02040503050406030204" pitchFamily="18" charset="0"/>
                        </a:rPr>
                        <m:t>𝑝</m:t>
                      </m:r>
                      <m:d>
                        <m:dPr>
                          <m:ctrlPr>
                            <a:rPr kumimoji="1" lang="en-US" altLang="zh-CN" sz="2800" b="0" i="1" smtClean="0">
                              <a:solidFill>
                                <a:schemeClr val="accent1">
                                  <a:lumMod val="50000"/>
                                </a:schemeClr>
                              </a:solidFill>
                              <a:latin typeface="Cambria Math" panose="02040503050406030204" pitchFamily="18" charset="0"/>
                            </a:rPr>
                          </m:ctrlPr>
                        </m:dPr>
                        <m:e>
                          <m:sSup>
                            <m:sSupPr>
                              <m:ctrlPr>
                                <a:rPr lang="en-US" altLang="zh-CN" sz="2800" i="1" dirty="0">
                                  <a:solidFill>
                                    <a:schemeClr val="accent1">
                                      <a:lumMod val="50000"/>
                                    </a:schemeClr>
                                  </a:solidFill>
                                  <a:latin typeface="Cambria Math" panose="02040503050406030204" pitchFamily="18" charset="0"/>
                                </a:rPr>
                              </m:ctrlPr>
                            </m:sSupPr>
                            <m:e>
                              <m:r>
                                <a:rPr lang="en-US" altLang="zh-CN" sz="2800" i="1" dirty="0">
                                  <a:solidFill>
                                    <a:schemeClr val="accent1">
                                      <a:lumMod val="50000"/>
                                    </a:schemeClr>
                                  </a:solidFill>
                                  <a:latin typeface="Cambria Math" panose="02040503050406030204" pitchFamily="18" charset="0"/>
                                </a:rPr>
                                <m:t>𝑧</m:t>
                              </m:r>
                            </m:e>
                            <m:sup>
                              <m:d>
                                <m:dPr>
                                  <m:ctrlPr>
                                    <a:rPr lang="en-US" altLang="zh-CN" sz="2800" i="1" dirty="0">
                                      <a:solidFill>
                                        <a:schemeClr val="accent1">
                                          <a:lumMod val="50000"/>
                                        </a:schemeClr>
                                      </a:solidFill>
                                      <a:latin typeface="Cambria Math" panose="02040503050406030204" pitchFamily="18" charset="0"/>
                                    </a:rPr>
                                  </m:ctrlPr>
                                </m:dPr>
                                <m:e>
                                  <m:r>
                                    <a:rPr lang="en-US" altLang="zh-CN" sz="2800" i="1" dirty="0">
                                      <a:solidFill>
                                        <a:schemeClr val="accent1">
                                          <a:lumMod val="50000"/>
                                        </a:schemeClr>
                                      </a:solidFill>
                                      <a:latin typeface="Cambria Math" panose="02040503050406030204" pitchFamily="18" charset="0"/>
                                    </a:rPr>
                                    <m:t>𝑛</m:t>
                                  </m:r>
                                </m:e>
                              </m:d>
                            </m:sup>
                          </m:sSup>
                          <m:r>
                            <a:rPr lang="en-US" altLang="zh-CN" sz="2800" b="0" i="0" dirty="0" smtClean="0">
                              <a:solidFill>
                                <a:schemeClr val="accent1">
                                  <a:lumMod val="50000"/>
                                </a:schemeClr>
                              </a:solidFill>
                              <a:latin typeface="Cambria Math" panose="02040503050406030204" pitchFamily="18" charset="0"/>
                            </a:rPr>
                            <m:t>=</m:t>
                          </m:r>
                          <m:r>
                            <a:rPr lang="en-US" altLang="zh-CN" sz="2800" b="0" i="1" dirty="0" smtClean="0">
                              <a:solidFill>
                                <a:schemeClr val="accent1">
                                  <a:lumMod val="50000"/>
                                </a:schemeClr>
                              </a:solidFill>
                              <a:latin typeface="Cambria Math" panose="02040503050406030204" pitchFamily="18" charset="0"/>
                            </a:rPr>
                            <m:t>𝑘</m:t>
                          </m:r>
                        </m:e>
                        <m:e>
                          <m:sSup>
                            <m:sSupPr>
                              <m:ctrlPr>
                                <a:rPr lang="en-US" altLang="zh-CN" sz="2800" i="1" dirty="0">
                                  <a:solidFill>
                                    <a:schemeClr val="accent1">
                                      <a:lumMod val="50000"/>
                                    </a:schemeClr>
                                  </a:solidFill>
                                  <a:latin typeface="Cambria Math" panose="02040503050406030204" pitchFamily="18" charset="0"/>
                                </a:rPr>
                              </m:ctrlPr>
                            </m:sSupPr>
                            <m:e>
                              <m:r>
                                <a:rPr lang="en-US" altLang="zh-CN" sz="2800" i="1" dirty="0">
                                  <a:solidFill>
                                    <a:schemeClr val="accent1">
                                      <a:lumMod val="50000"/>
                                    </a:schemeClr>
                                  </a:solidFill>
                                  <a:latin typeface="Cambria Math" panose="02040503050406030204" pitchFamily="18" charset="0"/>
                                </a:rPr>
                                <m:t>𝑥</m:t>
                              </m:r>
                            </m:e>
                            <m:sup>
                              <m:d>
                                <m:dPr>
                                  <m:ctrlPr>
                                    <a:rPr lang="en-US" altLang="zh-CN" sz="2800" i="1" dirty="0">
                                      <a:solidFill>
                                        <a:schemeClr val="accent1">
                                          <a:lumMod val="50000"/>
                                        </a:schemeClr>
                                      </a:solidFill>
                                      <a:latin typeface="Cambria Math" panose="02040503050406030204" pitchFamily="18" charset="0"/>
                                    </a:rPr>
                                  </m:ctrlPr>
                                </m:dPr>
                                <m:e>
                                  <m:r>
                                    <a:rPr lang="en-US" altLang="zh-CN" sz="2800" i="1" dirty="0">
                                      <a:solidFill>
                                        <a:schemeClr val="accent1">
                                          <a:lumMod val="50000"/>
                                        </a:schemeClr>
                                      </a:solidFill>
                                      <a:latin typeface="Cambria Math" panose="02040503050406030204" pitchFamily="18" charset="0"/>
                                    </a:rPr>
                                    <m:t>𝑛</m:t>
                                  </m:r>
                                </m:e>
                              </m:d>
                            </m:sup>
                          </m:sSup>
                        </m:e>
                      </m:d>
                      <m:r>
                        <m:rPr>
                          <m:aln/>
                        </m:rPr>
                        <a:rPr lang="en-US" altLang="zh-CN" sz="2800" b="0" i="1" dirty="0" smtClean="0">
                          <a:solidFill>
                            <a:schemeClr val="accent1">
                              <a:lumMod val="50000"/>
                            </a:schemeClr>
                          </a:solidFill>
                          <a:latin typeface="Cambria Math" panose="02040503050406030204" pitchFamily="18" charset="0"/>
                        </a:rPr>
                        <m:t>=</m:t>
                      </m:r>
                      <m:f>
                        <m:fPr>
                          <m:ctrlPr>
                            <a:rPr lang="en-US" altLang="zh-CN" sz="2800" b="0" i="1" dirty="0" smtClean="0">
                              <a:solidFill>
                                <a:schemeClr val="accent1">
                                  <a:lumMod val="50000"/>
                                </a:schemeClr>
                              </a:solidFill>
                              <a:latin typeface="Cambria Math" panose="02040503050406030204" pitchFamily="18" charset="0"/>
                            </a:rPr>
                          </m:ctrlPr>
                        </m:fPr>
                        <m:num>
                          <m:r>
                            <a:rPr lang="en-US" altLang="zh-CN" sz="2800" b="0" i="1" dirty="0" smtClean="0">
                              <a:solidFill>
                                <a:schemeClr val="accent1">
                                  <a:lumMod val="50000"/>
                                </a:schemeClr>
                              </a:solidFill>
                              <a:latin typeface="Cambria Math" panose="02040503050406030204" pitchFamily="18" charset="0"/>
                            </a:rPr>
                            <m:t>𝑝</m:t>
                          </m:r>
                          <m:d>
                            <m:dPr>
                              <m:ctrlPr>
                                <a:rPr lang="en-US" altLang="zh-CN" sz="2800" b="0" i="1" dirty="0" smtClean="0">
                                  <a:solidFill>
                                    <a:schemeClr val="accent1">
                                      <a:lumMod val="50000"/>
                                    </a:schemeClr>
                                  </a:solidFill>
                                  <a:latin typeface="Cambria Math" panose="02040503050406030204" pitchFamily="18" charset="0"/>
                                </a:rPr>
                              </m:ctrlPr>
                            </m:dPr>
                            <m:e>
                              <m:sSup>
                                <m:sSupPr>
                                  <m:ctrlPr>
                                    <a:rPr lang="en-US" altLang="zh-CN" sz="2800" i="1" dirty="0">
                                      <a:solidFill>
                                        <a:schemeClr val="accent1">
                                          <a:lumMod val="50000"/>
                                        </a:schemeClr>
                                      </a:solidFill>
                                      <a:latin typeface="Cambria Math" panose="02040503050406030204" pitchFamily="18" charset="0"/>
                                    </a:rPr>
                                  </m:ctrlPr>
                                </m:sSupPr>
                                <m:e>
                                  <m:r>
                                    <a:rPr lang="en-US" altLang="zh-CN" sz="2800" i="1" dirty="0">
                                      <a:solidFill>
                                        <a:schemeClr val="accent1">
                                          <a:lumMod val="50000"/>
                                        </a:schemeClr>
                                      </a:solidFill>
                                      <a:latin typeface="Cambria Math" panose="02040503050406030204" pitchFamily="18" charset="0"/>
                                    </a:rPr>
                                    <m:t>𝑧</m:t>
                                  </m:r>
                                </m:e>
                                <m:sup>
                                  <m:d>
                                    <m:dPr>
                                      <m:ctrlPr>
                                        <a:rPr lang="en-US" altLang="zh-CN" sz="2800" i="1" dirty="0">
                                          <a:solidFill>
                                            <a:schemeClr val="accent1">
                                              <a:lumMod val="50000"/>
                                            </a:schemeClr>
                                          </a:solidFill>
                                          <a:latin typeface="Cambria Math" panose="02040503050406030204" pitchFamily="18" charset="0"/>
                                        </a:rPr>
                                      </m:ctrlPr>
                                    </m:dPr>
                                    <m:e>
                                      <m:r>
                                        <a:rPr lang="en-US" altLang="zh-CN" sz="2800" i="1" dirty="0">
                                          <a:solidFill>
                                            <a:schemeClr val="accent1">
                                              <a:lumMod val="50000"/>
                                            </a:schemeClr>
                                          </a:solidFill>
                                          <a:latin typeface="Cambria Math" panose="02040503050406030204" pitchFamily="18" charset="0"/>
                                        </a:rPr>
                                        <m:t>𝑛</m:t>
                                      </m:r>
                                    </m:e>
                                  </m:d>
                                </m:sup>
                              </m:sSup>
                              <m:r>
                                <a:rPr lang="en-US" altLang="zh-CN" sz="2800" dirty="0">
                                  <a:solidFill>
                                    <a:schemeClr val="accent1">
                                      <a:lumMod val="50000"/>
                                    </a:schemeClr>
                                  </a:solidFill>
                                  <a:latin typeface="Cambria Math" panose="02040503050406030204" pitchFamily="18" charset="0"/>
                                </a:rPr>
                                <m:t>=</m:t>
                              </m:r>
                              <m:r>
                                <a:rPr lang="en-US" altLang="zh-CN" sz="2800" i="1" dirty="0">
                                  <a:solidFill>
                                    <a:schemeClr val="accent1">
                                      <a:lumMod val="50000"/>
                                    </a:schemeClr>
                                  </a:solidFill>
                                  <a:latin typeface="Cambria Math" panose="02040503050406030204" pitchFamily="18" charset="0"/>
                                </a:rPr>
                                <m:t>𝑘</m:t>
                              </m:r>
                            </m:e>
                          </m:d>
                          <m:r>
                            <a:rPr lang="en-US" altLang="zh-CN" sz="2800" b="0" i="1" dirty="0" smtClean="0">
                              <a:solidFill>
                                <a:schemeClr val="accent1">
                                  <a:lumMod val="50000"/>
                                </a:schemeClr>
                              </a:solidFill>
                              <a:latin typeface="Cambria Math" panose="02040503050406030204" pitchFamily="18" charset="0"/>
                            </a:rPr>
                            <m:t>𝑝</m:t>
                          </m:r>
                          <m:d>
                            <m:dPr>
                              <m:ctrlPr>
                                <a:rPr lang="en-US" altLang="zh-CN" sz="2800" b="0" i="1" dirty="0" smtClean="0">
                                  <a:solidFill>
                                    <a:schemeClr val="accent1">
                                      <a:lumMod val="50000"/>
                                    </a:schemeClr>
                                  </a:solidFill>
                                  <a:latin typeface="Cambria Math" panose="02040503050406030204" pitchFamily="18" charset="0"/>
                                </a:rPr>
                              </m:ctrlPr>
                            </m:dPr>
                            <m:e>
                              <m:sSup>
                                <m:sSupPr>
                                  <m:ctrlPr>
                                    <a:rPr lang="en-US" altLang="zh-CN" sz="2800" i="1" dirty="0">
                                      <a:solidFill>
                                        <a:schemeClr val="accent1">
                                          <a:lumMod val="50000"/>
                                        </a:schemeClr>
                                      </a:solidFill>
                                      <a:latin typeface="Cambria Math" panose="02040503050406030204" pitchFamily="18" charset="0"/>
                                    </a:rPr>
                                  </m:ctrlPr>
                                </m:sSupPr>
                                <m:e>
                                  <m:r>
                                    <a:rPr lang="en-US" altLang="zh-CN" sz="2800" i="1" dirty="0">
                                      <a:solidFill>
                                        <a:schemeClr val="accent1">
                                          <a:lumMod val="50000"/>
                                        </a:schemeClr>
                                      </a:solidFill>
                                      <a:latin typeface="Cambria Math" panose="02040503050406030204" pitchFamily="18" charset="0"/>
                                    </a:rPr>
                                    <m:t>𝑥</m:t>
                                  </m:r>
                                </m:e>
                                <m:sup>
                                  <m:d>
                                    <m:dPr>
                                      <m:ctrlPr>
                                        <a:rPr lang="en-US" altLang="zh-CN" sz="2800" i="1" dirty="0">
                                          <a:solidFill>
                                            <a:schemeClr val="accent1">
                                              <a:lumMod val="50000"/>
                                            </a:schemeClr>
                                          </a:solidFill>
                                          <a:latin typeface="Cambria Math" panose="02040503050406030204" pitchFamily="18" charset="0"/>
                                        </a:rPr>
                                      </m:ctrlPr>
                                    </m:dPr>
                                    <m:e>
                                      <m:r>
                                        <a:rPr lang="en-US" altLang="zh-CN" sz="2800" i="1" dirty="0">
                                          <a:solidFill>
                                            <a:schemeClr val="accent1">
                                              <a:lumMod val="50000"/>
                                            </a:schemeClr>
                                          </a:solidFill>
                                          <a:latin typeface="Cambria Math" panose="02040503050406030204" pitchFamily="18" charset="0"/>
                                        </a:rPr>
                                        <m:t>𝑛</m:t>
                                      </m:r>
                                    </m:e>
                                  </m:d>
                                </m:sup>
                              </m:sSup>
                            </m:e>
                            <m:e>
                              <m:sSup>
                                <m:sSupPr>
                                  <m:ctrlPr>
                                    <a:rPr lang="en-US" altLang="zh-CN" sz="2800" i="1" dirty="0">
                                      <a:solidFill>
                                        <a:schemeClr val="accent1">
                                          <a:lumMod val="50000"/>
                                        </a:schemeClr>
                                      </a:solidFill>
                                      <a:latin typeface="Cambria Math" panose="02040503050406030204" pitchFamily="18" charset="0"/>
                                    </a:rPr>
                                  </m:ctrlPr>
                                </m:sSupPr>
                                <m:e>
                                  <m:r>
                                    <a:rPr lang="en-US" altLang="zh-CN" sz="2800" i="1" dirty="0">
                                      <a:solidFill>
                                        <a:schemeClr val="accent1">
                                          <a:lumMod val="50000"/>
                                        </a:schemeClr>
                                      </a:solidFill>
                                      <a:latin typeface="Cambria Math" panose="02040503050406030204" pitchFamily="18" charset="0"/>
                                    </a:rPr>
                                    <m:t>𝑧</m:t>
                                  </m:r>
                                </m:e>
                                <m:sup>
                                  <m:d>
                                    <m:dPr>
                                      <m:ctrlPr>
                                        <a:rPr lang="en-US" altLang="zh-CN" sz="2800" i="1" dirty="0">
                                          <a:solidFill>
                                            <a:schemeClr val="accent1">
                                              <a:lumMod val="50000"/>
                                            </a:schemeClr>
                                          </a:solidFill>
                                          <a:latin typeface="Cambria Math" panose="02040503050406030204" pitchFamily="18" charset="0"/>
                                        </a:rPr>
                                      </m:ctrlPr>
                                    </m:dPr>
                                    <m:e>
                                      <m:r>
                                        <a:rPr lang="en-US" altLang="zh-CN" sz="2800" i="1" dirty="0">
                                          <a:solidFill>
                                            <a:schemeClr val="accent1">
                                              <a:lumMod val="50000"/>
                                            </a:schemeClr>
                                          </a:solidFill>
                                          <a:latin typeface="Cambria Math" panose="02040503050406030204" pitchFamily="18" charset="0"/>
                                        </a:rPr>
                                        <m:t>𝑛</m:t>
                                      </m:r>
                                    </m:e>
                                  </m:d>
                                </m:sup>
                              </m:sSup>
                              <m:r>
                                <a:rPr lang="en-US" altLang="zh-CN" sz="2800" b="0" i="1" dirty="0" smtClean="0">
                                  <a:solidFill>
                                    <a:schemeClr val="accent1">
                                      <a:lumMod val="50000"/>
                                    </a:schemeClr>
                                  </a:solidFill>
                                  <a:latin typeface="Cambria Math" panose="02040503050406030204" pitchFamily="18" charset="0"/>
                                </a:rPr>
                                <m:t>=</m:t>
                              </m:r>
                              <m:r>
                                <a:rPr lang="en-US" altLang="zh-CN" sz="2800" b="0" i="1" dirty="0" smtClean="0">
                                  <a:solidFill>
                                    <a:schemeClr val="accent1">
                                      <a:lumMod val="50000"/>
                                    </a:schemeClr>
                                  </a:solidFill>
                                  <a:latin typeface="Cambria Math" panose="02040503050406030204" pitchFamily="18" charset="0"/>
                                </a:rPr>
                                <m:t>𝑘</m:t>
                              </m:r>
                            </m:e>
                          </m:d>
                        </m:num>
                        <m:den>
                          <m:r>
                            <a:rPr lang="en-US" altLang="zh-CN" sz="2800" b="0" i="1" dirty="0" smtClean="0">
                              <a:solidFill>
                                <a:schemeClr val="accent1">
                                  <a:lumMod val="50000"/>
                                </a:schemeClr>
                              </a:solidFill>
                              <a:latin typeface="Cambria Math" panose="02040503050406030204" pitchFamily="18" charset="0"/>
                            </a:rPr>
                            <m:t>𝑝</m:t>
                          </m:r>
                          <m:d>
                            <m:dPr>
                              <m:ctrlPr>
                                <a:rPr lang="en-US" altLang="zh-CN" sz="2800" b="0" i="1" dirty="0" smtClean="0">
                                  <a:solidFill>
                                    <a:schemeClr val="accent1">
                                      <a:lumMod val="50000"/>
                                    </a:schemeClr>
                                  </a:solidFill>
                                  <a:latin typeface="Cambria Math" panose="02040503050406030204" pitchFamily="18" charset="0"/>
                                </a:rPr>
                              </m:ctrlPr>
                            </m:dPr>
                            <m:e>
                              <m:sSup>
                                <m:sSupPr>
                                  <m:ctrlPr>
                                    <a:rPr lang="en-US" altLang="zh-CN" sz="2800" i="1" dirty="0">
                                      <a:solidFill>
                                        <a:schemeClr val="accent1">
                                          <a:lumMod val="50000"/>
                                        </a:schemeClr>
                                      </a:solidFill>
                                      <a:latin typeface="Cambria Math" panose="02040503050406030204" pitchFamily="18" charset="0"/>
                                    </a:rPr>
                                  </m:ctrlPr>
                                </m:sSupPr>
                                <m:e>
                                  <m:r>
                                    <a:rPr lang="en-US" altLang="zh-CN" sz="2800" i="1" dirty="0">
                                      <a:solidFill>
                                        <a:schemeClr val="accent1">
                                          <a:lumMod val="50000"/>
                                        </a:schemeClr>
                                      </a:solidFill>
                                      <a:latin typeface="Cambria Math" panose="02040503050406030204" pitchFamily="18" charset="0"/>
                                    </a:rPr>
                                    <m:t>𝑥</m:t>
                                  </m:r>
                                </m:e>
                                <m:sup>
                                  <m:d>
                                    <m:dPr>
                                      <m:ctrlPr>
                                        <a:rPr lang="en-US" altLang="zh-CN" sz="2800" i="1" dirty="0">
                                          <a:solidFill>
                                            <a:schemeClr val="accent1">
                                              <a:lumMod val="50000"/>
                                            </a:schemeClr>
                                          </a:solidFill>
                                          <a:latin typeface="Cambria Math" panose="02040503050406030204" pitchFamily="18" charset="0"/>
                                        </a:rPr>
                                      </m:ctrlPr>
                                    </m:dPr>
                                    <m:e>
                                      <m:r>
                                        <a:rPr lang="en-US" altLang="zh-CN" sz="2800" i="1" dirty="0">
                                          <a:solidFill>
                                            <a:schemeClr val="accent1">
                                              <a:lumMod val="50000"/>
                                            </a:schemeClr>
                                          </a:solidFill>
                                          <a:latin typeface="Cambria Math" panose="02040503050406030204" pitchFamily="18" charset="0"/>
                                        </a:rPr>
                                        <m:t>𝑛</m:t>
                                      </m:r>
                                    </m:e>
                                  </m:d>
                                </m:sup>
                              </m:sSup>
                            </m:e>
                          </m:d>
                        </m:den>
                      </m:f>
                    </m:oMath>
                    <m:oMath xmlns:m="http://schemas.openxmlformats.org/officeDocument/2006/math">
                      <m:r>
                        <m:rPr>
                          <m:aln/>
                        </m:rPr>
                        <a:rPr kumimoji="1" lang="en-US" altLang="zh-CN" sz="2800" b="0" i="1" smtClean="0">
                          <a:solidFill>
                            <a:schemeClr val="accent1">
                              <a:lumMod val="50000"/>
                            </a:schemeClr>
                          </a:solidFill>
                          <a:latin typeface="Cambria Math" panose="02040503050406030204" pitchFamily="18" charset="0"/>
                        </a:rPr>
                        <m:t>=</m:t>
                      </m:r>
                      <m:f>
                        <m:fPr>
                          <m:ctrlPr>
                            <a:rPr kumimoji="1" lang="en-US" altLang="zh-CN" sz="2800" b="0" i="1" smtClean="0">
                              <a:solidFill>
                                <a:schemeClr val="accent1">
                                  <a:lumMod val="50000"/>
                                </a:schemeClr>
                              </a:solidFill>
                              <a:latin typeface="Cambria Math" panose="02040503050406030204" pitchFamily="18" charset="0"/>
                            </a:rPr>
                          </m:ctrlPr>
                        </m:fPr>
                        <m:num>
                          <m:sSub>
                            <m:sSubPr>
                              <m:ctrlPr>
                                <a:rPr kumimoji="1" lang="en-US" altLang="zh-CN" sz="2800" b="0" i="1" smtClean="0">
                                  <a:solidFill>
                                    <a:schemeClr val="accent1">
                                      <a:lumMod val="50000"/>
                                    </a:schemeClr>
                                  </a:solidFill>
                                  <a:latin typeface="Cambria Math" panose="02040503050406030204" pitchFamily="18" charset="0"/>
                                </a:rPr>
                              </m:ctrlPr>
                            </m:sSubPr>
                            <m:e>
                              <m:r>
                                <a:rPr kumimoji="1" lang="en-US" altLang="zh-CN" sz="2800" b="0" i="1" smtClean="0">
                                  <a:solidFill>
                                    <a:schemeClr val="accent1">
                                      <a:lumMod val="50000"/>
                                    </a:schemeClr>
                                  </a:solidFill>
                                  <a:latin typeface="Cambria Math" panose="02040503050406030204" pitchFamily="18" charset="0"/>
                                </a:rPr>
                                <m:t>𝜋</m:t>
                              </m:r>
                            </m:e>
                            <m:sub>
                              <m:r>
                                <a:rPr kumimoji="1" lang="en-US" altLang="zh-CN" sz="2800" b="0" i="1" smtClean="0">
                                  <a:solidFill>
                                    <a:schemeClr val="accent1">
                                      <a:lumMod val="50000"/>
                                    </a:schemeClr>
                                  </a:solidFill>
                                  <a:latin typeface="Cambria Math" panose="02040503050406030204" pitchFamily="18" charset="0"/>
                                </a:rPr>
                                <m:t>𝑘</m:t>
                              </m:r>
                            </m:sub>
                          </m:sSub>
                          <m:r>
                            <a:rPr lang="zh-CN" altLang="en-US" sz="2800" i="1" dirty="0">
                              <a:solidFill>
                                <a:schemeClr val="accent1">
                                  <a:lumMod val="50000"/>
                                </a:schemeClr>
                              </a:solidFill>
                              <a:latin typeface="Cambria Math" panose="02040503050406030204" pitchFamily="18" charset="0"/>
                            </a:rPr>
                            <m:t>𝒩</m:t>
                          </m:r>
                          <m:d>
                            <m:dPr>
                              <m:ctrlPr>
                                <a:rPr lang="en-US" altLang="zh-CN" sz="2800" b="0" i="1" dirty="0" smtClean="0">
                                  <a:solidFill>
                                    <a:schemeClr val="accent1">
                                      <a:lumMod val="50000"/>
                                    </a:schemeClr>
                                  </a:solidFill>
                                  <a:latin typeface="Cambria Math" panose="02040503050406030204" pitchFamily="18" charset="0"/>
                                </a:rPr>
                              </m:ctrlPr>
                            </m:dPr>
                            <m:e>
                              <m:sSup>
                                <m:sSupPr>
                                  <m:ctrlPr>
                                    <a:rPr lang="en-US" altLang="zh-CN" sz="2800" i="1" dirty="0">
                                      <a:solidFill>
                                        <a:schemeClr val="accent1">
                                          <a:lumMod val="50000"/>
                                        </a:schemeClr>
                                      </a:solidFill>
                                      <a:latin typeface="Cambria Math" panose="02040503050406030204" pitchFamily="18" charset="0"/>
                                    </a:rPr>
                                  </m:ctrlPr>
                                </m:sSupPr>
                                <m:e>
                                  <m:r>
                                    <a:rPr lang="en-US" altLang="zh-CN" sz="2800" i="1" dirty="0">
                                      <a:solidFill>
                                        <a:schemeClr val="accent1">
                                          <a:lumMod val="50000"/>
                                        </a:schemeClr>
                                      </a:solidFill>
                                      <a:latin typeface="Cambria Math" panose="02040503050406030204" pitchFamily="18" charset="0"/>
                                    </a:rPr>
                                    <m:t>𝑥</m:t>
                                  </m:r>
                                </m:e>
                                <m:sup>
                                  <m:d>
                                    <m:dPr>
                                      <m:ctrlPr>
                                        <a:rPr lang="en-US" altLang="zh-CN" sz="2800" i="1" dirty="0">
                                          <a:solidFill>
                                            <a:schemeClr val="accent1">
                                              <a:lumMod val="50000"/>
                                            </a:schemeClr>
                                          </a:solidFill>
                                          <a:latin typeface="Cambria Math" panose="02040503050406030204" pitchFamily="18" charset="0"/>
                                        </a:rPr>
                                      </m:ctrlPr>
                                    </m:dPr>
                                    <m:e>
                                      <m:r>
                                        <a:rPr lang="en-US" altLang="zh-CN" sz="2800" i="1" dirty="0">
                                          <a:solidFill>
                                            <a:schemeClr val="accent1">
                                              <a:lumMod val="50000"/>
                                            </a:schemeClr>
                                          </a:solidFill>
                                          <a:latin typeface="Cambria Math" panose="02040503050406030204" pitchFamily="18" charset="0"/>
                                        </a:rPr>
                                        <m:t>𝑛</m:t>
                                      </m:r>
                                    </m:e>
                                  </m:d>
                                </m:sup>
                              </m:sSup>
                              <m:r>
                                <a:rPr lang="en-US" altLang="zh-CN" sz="2800" b="0" i="1" dirty="0" smtClean="0">
                                  <a:solidFill>
                                    <a:schemeClr val="accent1">
                                      <a:lumMod val="50000"/>
                                    </a:schemeClr>
                                  </a:solidFill>
                                  <a:latin typeface="Cambria Math" panose="02040503050406030204" pitchFamily="18" charset="0"/>
                                </a:rPr>
                                <m:t>;</m:t>
                              </m:r>
                              <m:sSub>
                                <m:sSubPr>
                                  <m:ctrlPr>
                                    <a:rPr lang="en-US" altLang="zh-CN" sz="2800" b="0" i="1" dirty="0" smtClean="0">
                                      <a:solidFill>
                                        <a:schemeClr val="accent1">
                                          <a:lumMod val="50000"/>
                                        </a:schemeClr>
                                      </a:solidFill>
                                      <a:latin typeface="Cambria Math" panose="02040503050406030204" pitchFamily="18" charset="0"/>
                                    </a:rPr>
                                  </m:ctrlPr>
                                </m:sSubPr>
                                <m:e>
                                  <m:r>
                                    <a:rPr lang="en-US" altLang="zh-CN" sz="2800" b="0" i="1" dirty="0" smtClean="0">
                                      <a:solidFill>
                                        <a:schemeClr val="accent1">
                                          <a:lumMod val="50000"/>
                                        </a:schemeClr>
                                      </a:solidFill>
                                      <a:latin typeface="Cambria Math" panose="02040503050406030204" pitchFamily="18" charset="0"/>
                                    </a:rPr>
                                    <m:t>𝜇</m:t>
                                  </m:r>
                                </m:e>
                                <m:sub>
                                  <m:r>
                                    <a:rPr lang="en-US" altLang="zh-CN" sz="2800" b="0" i="1" dirty="0" smtClean="0">
                                      <a:solidFill>
                                        <a:schemeClr val="accent1">
                                          <a:lumMod val="50000"/>
                                        </a:schemeClr>
                                      </a:solidFill>
                                      <a:latin typeface="Cambria Math" panose="02040503050406030204" pitchFamily="18" charset="0"/>
                                    </a:rPr>
                                    <m:t>𝑘</m:t>
                                  </m:r>
                                </m:sub>
                              </m:sSub>
                              <m:r>
                                <a:rPr lang="en-US" altLang="zh-CN" sz="2800" b="0" i="1" dirty="0" smtClean="0">
                                  <a:solidFill>
                                    <a:schemeClr val="accent1">
                                      <a:lumMod val="50000"/>
                                    </a:schemeClr>
                                  </a:solidFill>
                                  <a:latin typeface="Cambria Math" panose="02040503050406030204" pitchFamily="18" charset="0"/>
                                </a:rPr>
                                <m:t>,</m:t>
                              </m:r>
                              <m:sSub>
                                <m:sSubPr>
                                  <m:ctrlPr>
                                    <a:rPr lang="en-US" altLang="zh-CN" sz="2800" b="0" i="1" dirty="0" smtClean="0">
                                      <a:solidFill>
                                        <a:schemeClr val="accent1">
                                          <a:lumMod val="50000"/>
                                        </a:schemeClr>
                                      </a:solidFill>
                                      <a:latin typeface="Cambria Math" panose="02040503050406030204" pitchFamily="18" charset="0"/>
                                    </a:rPr>
                                  </m:ctrlPr>
                                </m:sSubPr>
                                <m:e>
                                  <m:r>
                                    <a:rPr lang="en-US" altLang="zh-CN" sz="2800" b="0" i="1" dirty="0" smtClean="0">
                                      <a:solidFill>
                                        <a:schemeClr val="accent1">
                                          <a:lumMod val="50000"/>
                                        </a:schemeClr>
                                      </a:solidFill>
                                      <a:latin typeface="Cambria Math" panose="02040503050406030204" pitchFamily="18" charset="0"/>
                                    </a:rPr>
                                    <m:t>𝜎</m:t>
                                  </m:r>
                                </m:e>
                                <m:sub>
                                  <m:r>
                                    <a:rPr lang="en-US" altLang="zh-CN" sz="2800" b="0" i="1" dirty="0" smtClean="0">
                                      <a:solidFill>
                                        <a:schemeClr val="accent1">
                                          <a:lumMod val="50000"/>
                                        </a:schemeClr>
                                      </a:solidFill>
                                      <a:latin typeface="Cambria Math" panose="02040503050406030204" pitchFamily="18" charset="0"/>
                                    </a:rPr>
                                    <m:t>𝑘</m:t>
                                  </m:r>
                                </m:sub>
                              </m:sSub>
                            </m:e>
                          </m:d>
                        </m:num>
                        <m:den>
                          <m:nary>
                            <m:naryPr>
                              <m:chr m:val="∑"/>
                              <m:limLoc m:val="subSup"/>
                              <m:ctrlPr>
                                <a:rPr kumimoji="1" lang="en-US" altLang="zh-CN" sz="2800" b="0" i="1" smtClean="0">
                                  <a:solidFill>
                                    <a:schemeClr val="accent1">
                                      <a:lumMod val="50000"/>
                                    </a:schemeClr>
                                  </a:solidFill>
                                  <a:latin typeface="Cambria Math" panose="02040503050406030204" pitchFamily="18" charset="0"/>
                                </a:rPr>
                              </m:ctrlPr>
                            </m:naryPr>
                            <m:sub>
                              <m:sSup>
                                <m:sSupPr>
                                  <m:ctrlPr>
                                    <a:rPr kumimoji="1" lang="en-US" altLang="zh-CN" sz="2800" b="0" i="1" smtClean="0">
                                      <a:solidFill>
                                        <a:schemeClr val="accent1">
                                          <a:lumMod val="50000"/>
                                        </a:schemeClr>
                                      </a:solidFill>
                                      <a:latin typeface="Cambria Math" panose="02040503050406030204" pitchFamily="18" charset="0"/>
                                    </a:rPr>
                                  </m:ctrlPr>
                                </m:sSupPr>
                                <m:e>
                                  <m:r>
                                    <m:rPr>
                                      <m:brk m:alnAt="25"/>
                                    </m:rPr>
                                    <a:rPr kumimoji="1" lang="en-US" altLang="zh-CN" sz="2800" b="0" i="1" smtClean="0">
                                      <a:solidFill>
                                        <a:schemeClr val="accent1">
                                          <a:lumMod val="50000"/>
                                        </a:schemeClr>
                                      </a:solidFill>
                                      <a:latin typeface="Cambria Math" panose="02040503050406030204" pitchFamily="18" charset="0"/>
                                    </a:rPr>
                                    <m:t>𝑘</m:t>
                                  </m:r>
                                </m:e>
                                <m:sup>
                                  <m:r>
                                    <m:rPr>
                                      <m:brk m:alnAt="25"/>
                                    </m:rPr>
                                    <a:rPr kumimoji="1" lang="en-US" altLang="zh-CN" sz="2800" b="0" i="1" smtClean="0">
                                      <a:solidFill>
                                        <a:schemeClr val="accent1">
                                          <a:lumMod val="50000"/>
                                        </a:schemeClr>
                                      </a:solidFill>
                                      <a:latin typeface="Cambria Math" panose="02040503050406030204" pitchFamily="18" charset="0"/>
                                    </a:rPr>
                                    <m:t>′</m:t>
                                  </m:r>
                                </m:sup>
                              </m:sSup>
                              <m:r>
                                <m:rPr>
                                  <m:brk m:alnAt="25"/>
                                </m:rPr>
                                <a:rPr kumimoji="1" lang="en-US" altLang="zh-CN" sz="2800" b="0" i="1" smtClean="0">
                                  <a:solidFill>
                                    <a:schemeClr val="accent1">
                                      <a:lumMod val="50000"/>
                                    </a:schemeClr>
                                  </a:solidFill>
                                  <a:latin typeface="Cambria Math" panose="02040503050406030204" pitchFamily="18" charset="0"/>
                                </a:rPr>
                                <m:t>=</m:t>
                              </m:r>
                              <m:r>
                                <a:rPr kumimoji="1" lang="en-US" altLang="zh-CN" sz="2800" b="0" i="1" smtClean="0">
                                  <a:solidFill>
                                    <a:schemeClr val="accent1">
                                      <a:lumMod val="50000"/>
                                    </a:schemeClr>
                                  </a:solidFill>
                                  <a:latin typeface="Cambria Math" panose="02040503050406030204" pitchFamily="18" charset="0"/>
                                </a:rPr>
                                <m:t>1</m:t>
                              </m:r>
                            </m:sub>
                            <m:sup>
                              <m:r>
                                <a:rPr kumimoji="1" lang="en-US" altLang="zh-CN" sz="2800" b="0" i="1" smtClean="0">
                                  <a:solidFill>
                                    <a:schemeClr val="accent1">
                                      <a:lumMod val="50000"/>
                                    </a:schemeClr>
                                  </a:solidFill>
                                  <a:latin typeface="Cambria Math" panose="02040503050406030204" pitchFamily="18" charset="0"/>
                                </a:rPr>
                                <m:t>𝐾</m:t>
                              </m:r>
                            </m:sup>
                            <m:e>
                              <m:sSub>
                                <m:sSubPr>
                                  <m:ctrlPr>
                                    <a:rPr kumimoji="1" lang="en-US" altLang="zh-CN" sz="2800" i="1">
                                      <a:solidFill>
                                        <a:schemeClr val="accent1">
                                          <a:lumMod val="50000"/>
                                        </a:schemeClr>
                                      </a:solidFill>
                                      <a:latin typeface="Cambria Math" panose="02040503050406030204" pitchFamily="18" charset="0"/>
                                    </a:rPr>
                                  </m:ctrlPr>
                                </m:sSubPr>
                                <m:e>
                                  <m:r>
                                    <a:rPr kumimoji="1" lang="en-US" altLang="zh-CN" sz="2800" i="1">
                                      <a:solidFill>
                                        <a:schemeClr val="accent1">
                                          <a:lumMod val="50000"/>
                                        </a:schemeClr>
                                      </a:solidFill>
                                      <a:latin typeface="Cambria Math" panose="02040503050406030204" pitchFamily="18" charset="0"/>
                                    </a:rPr>
                                    <m:t>𝜋</m:t>
                                  </m:r>
                                </m:e>
                                <m:sub>
                                  <m:sSup>
                                    <m:sSupPr>
                                      <m:ctrlPr>
                                        <a:rPr kumimoji="1" lang="en-US" altLang="zh-CN" sz="2800" i="1">
                                          <a:solidFill>
                                            <a:schemeClr val="accent1">
                                              <a:lumMod val="50000"/>
                                            </a:schemeClr>
                                          </a:solidFill>
                                          <a:latin typeface="Cambria Math" panose="02040503050406030204" pitchFamily="18" charset="0"/>
                                        </a:rPr>
                                      </m:ctrlPr>
                                    </m:sSupPr>
                                    <m:e>
                                      <m:r>
                                        <m:rPr>
                                          <m:brk m:alnAt="25"/>
                                        </m:rPr>
                                        <a:rPr kumimoji="1" lang="en-US" altLang="zh-CN" sz="2800" i="1">
                                          <a:solidFill>
                                            <a:schemeClr val="accent1">
                                              <a:lumMod val="50000"/>
                                            </a:schemeClr>
                                          </a:solidFill>
                                          <a:latin typeface="Cambria Math" panose="02040503050406030204" pitchFamily="18" charset="0"/>
                                        </a:rPr>
                                        <m:t>𝑘</m:t>
                                      </m:r>
                                    </m:e>
                                    <m:sup>
                                      <m:r>
                                        <m:rPr>
                                          <m:brk m:alnAt="25"/>
                                        </m:rPr>
                                        <a:rPr kumimoji="1" lang="en-US" altLang="zh-CN" sz="2800" i="1">
                                          <a:solidFill>
                                            <a:schemeClr val="accent1">
                                              <a:lumMod val="50000"/>
                                            </a:schemeClr>
                                          </a:solidFill>
                                          <a:latin typeface="Cambria Math" panose="02040503050406030204" pitchFamily="18" charset="0"/>
                                        </a:rPr>
                                        <m:t>′</m:t>
                                      </m:r>
                                    </m:sup>
                                  </m:sSup>
                                </m:sub>
                              </m:sSub>
                              <m:r>
                                <a:rPr lang="zh-CN" altLang="en-US" sz="2800" i="1" dirty="0">
                                  <a:solidFill>
                                    <a:schemeClr val="accent1">
                                      <a:lumMod val="50000"/>
                                    </a:schemeClr>
                                  </a:solidFill>
                                  <a:latin typeface="Cambria Math" panose="02040503050406030204" pitchFamily="18" charset="0"/>
                                </a:rPr>
                                <m:t>𝒩</m:t>
                              </m:r>
                              <m:d>
                                <m:dPr>
                                  <m:ctrlPr>
                                    <a:rPr lang="en-US" altLang="zh-CN" sz="2800" i="1" dirty="0">
                                      <a:solidFill>
                                        <a:schemeClr val="accent1">
                                          <a:lumMod val="50000"/>
                                        </a:schemeClr>
                                      </a:solidFill>
                                      <a:latin typeface="Cambria Math" panose="02040503050406030204" pitchFamily="18" charset="0"/>
                                    </a:rPr>
                                  </m:ctrlPr>
                                </m:dPr>
                                <m:e>
                                  <m:sSup>
                                    <m:sSupPr>
                                      <m:ctrlPr>
                                        <a:rPr lang="en-US" altLang="zh-CN" sz="2800" i="1" dirty="0">
                                          <a:solidFill>
                                            <a:schemeClr val="accent1">
                                              <a:lumMod val="50000"/>
                                            </a:schemeClr>
                                          </a:solidFill>
                                          <a:latin typeface="Cambria Math" panose="02040503050406030204" pitchFamily="18" charset="0"/>
                                        </a:rPr>
                                      </m:ctrlPr>
                                    </m:sSupPr>
                                    <m:e>
                                      <m:r>
                                        <a:rPr lang="en-US" altLang="zh-CN" sz="2800" i="1" dirty="0">
                                          <a:solidFill>
                                            <a:schemeClr val="accent1">
                                              <a:lumMod val="50000"/>
                                            </a:schemeClr>
                                          </a:solidFill>
                                          <a:latin typeface="Cambria Math" panose="02040503050406030204" pitchFamily="18" charset="0"/>
                                        </a:rPr>
                                        <m:t>𝑥</m:t>
                                      </m:r>
                                    </m:e>
                                    <m:sup>
                                      <m:d>
                                        <m:dPr>
                                          <m:ctrlPr>
                                            <a:rPr lang="en-US" altLang="zh-CN" sz="2800" i="1" dirty="0">
                                              <a:solidFill>
                                                <a:schemeClr val="accent1">
                                                  <a:lumMod val="50000"/>
                                                </a:schemeClr>
                                              </a:solidFill>
                                              <a:latin typeface="Cambria Math" panose="02040503050406030204" pitchFamily="18" charset="0"/>
                                            </a:rPr>
                                          </m:ctrlPr>
                                        </m:dPr>
                                        <m:e>
                                          <m:r>
                                            <a:rPr lang="en-US" altLang="zh-CN" sz="2800" i="1" dirty="0">
                                              <a:solidFill>
                                                <a:schemeClr val="accent1">
                                                  <a:lumMod val="50000"/>
                                                </a:schemeClr>
                                              </a:solidFill>
                                              <a:latin typeface="Cambria Math" panose="02040503050406030204" pitchFamily="18" charset="0"/>
                                            </a:rPr>
                                            <m:t>𝑛</m:t>
                                          </m:r>
                                        </m:e>
                                      </m:d>
                                    </m:sup>
                                  </m:sSup>
                                  <m:r>
                                    <a:rPr lang="en-US" altLang="zh-CN" sz="2800" i="1" dirty="0">
                                      <a:solidFill>
                                        <a:schemeClr val="accent1">
                                          <a:lumMod val="50000"/>
                                        </a:schemeClr>
                                      </a:solidFill>
                                      <a:latin typeface="Cambria Math" panose="02040503050406030204" pitchFamily="18" charset="0"/>
                                    </a:rPr>
                                    <m:t>;</m:t>
                                  </m:r>
                                  <m:sSub>
                                    <m:sSubPr>
                                      <m:ctrlPr>
                                        <a:rPr lang="en-US" altLang="zh-CN" sz="2800" i="1" dirty="0">
                                          <a:solidFill>
                                            <a:schemeClr val="accent1">
                                              <a:lumMod val="50000"/>
                                            </a:schemeClr>
                                          </a:solidFill>
                                          <a:latin typeface="Cambria Math" panose="02040503050406030204" pitchFamily="18" charset="0"/>
                                        </a:rPr>
                                      </m:ctrlPr>
                                    </m:sSubPr>
                                    <m:e>
                                      <m:r>
                                        <a:rPr lang="en-US" altLang="zh-CN" sz="2800" i="1" dirty="0">
                                          <a:solidFill>
                                            <a:schemeClr val="accent1">
                                              <a:lumMod val="50000"/>
                                            </a:schemeClr>
                                          </a:solidFill>
                                          <a:latin typeface="Cambria Math" panose="02040503050406030204" pitchFamily="18" charset="0"/>
                                        </a:rPr>
                                        <m:t>𝜇</m:t>
                                      </m:r>
                                    </m:e>
                                    <m:sub>
                                      <m:sSup>
                                        <m:sSupPr>
                                          <m:ctrlPr>
                                            <a:rPr kumimoji="1" lang="en-US" altLang="zh-CN" sz="2800" i="1">
                                              <a:solidFill>
                                                <a:schemeClr val="accent1">
                                                  <a:lumMod val="50000"/>
                                                </a:schemeClr>
                                              </a:solidFill>
                                              <a:latin typeface="Cambria Math" panose="02040503050406030204" pitchFamily="18" charset="0"/>
                                            </a:rPr>
                                          </m:ctrlPr>
                                        </m:sSupPr>
                                        <m:e>
                                          <m:r>
                                            <m:rPr>
                                              <m:brk m:alnAt="25"/>
                                            </m:rPr>
                                            <a:rPr kumimoji="1" lang="en-US" altLang="zh-CN" sz="2800" i="1">
                                              <a:solidFill>
                                                <a:schemeClr val="accent1">
                                                  <a:lumMod val="50000"/>
                                                </a:schemeClr>
                                              </a:solidFill>
                                              <a:latin typeface="Cambria Math" panose="02040503050406030204" pitchFamily="18" charset="0"/>
                                            </a:rPr>
                                            <m:t>𝑘</m:t>
                                          </m:r>
                                        </m:e>
                                        <m:sup>
                                          <m:r>
                                            <m:rPr>
                                              <m:brk m:alnAt="25"/>
                                            </m:rPr>
                                            <a:rPr kumimoji="1" lang="en-US" altLang="zh-CN" sz="2800" i="1">
                                              <a:solidFill>
                                                <a:schemeClr val="accent1">
                                                  <a:lumMod val="50000"/>
                                                </a:schemeClr>
                                              </a:solidFill>
                                              <a:latin typeface="Cambria Math" panose="02040503050406030204" pitchFamily="18" charset="0"/>
                                            </a:rPr>
                                            <m:t>′</m:t>
                                          </m:r>
                                        </m:sup>
                                      </m:sSup>
                                    </m:sub>
                                  </m:sSub>
                                  <m:r>
                                    <a:rPr lang="en-US" altLang="zh-CN" sz="2800" i="1" dirty="0">
                                      <a:solidFill>
                                        <a:schemeClr val="accent1">
                                          <a:lumMod val="50000"/>
                                        </a:schemeClr>
                                      </a:solidFill>
                                      <a:latin typeface="Cambria Math" panose="02040503050406030204" pitchFamily="18" charset="0"/>
                                    </a:rPr>
                                    <m:t>,</m:t>
                                  </m:r>
                                  <m:sSub>
                                    <m:sSubPr>
                                      <m:ctrlPr>
                                        <a:rPr lang="en-US" altLang="zh-CN" sz="2800" i="1" dirty="0">
                                          <a:solidFill>
                                            <a:schemeClr val="accent1">
                                              <a:lumMod val="50000"/>
                                            </a:schemeClr>
                                          </a:solidFill>
                                          <a:latin typeface="Cambria Math" panose="02040503050406030204" pitchFamily="18" charset="0"/>
                                        </a:rPr>
                                      </m:ctrlPr>
                                    </m:sSubPr>
                                    <m:e>
                                      <m:r>
                                        <a:rPr lang="en-US" altLang="zh-CN" sz="2800" i="1" dirty="0">
                                          <a:solidFill>
                                            <a:schemeClr val="accent1">
                                              <a:lumMod val="50000"/>
                                            </a:schemeClr>
                                          </a:solidFill>
                                          <a:latin typeface="Cambria Math" panose="02040503050406030204" pitchFamily="18" charset="0"/>
                                        </a:rPr>
                                        <m:t>𝜎</m:t>
                                      </m:r>
                                    </m:e>
                                    <m:sub>
                                      <m:sSup>
                                        <m:sSupPr>
                                          <m:ctrlPr>
                                            <a:rPr kumimoji="1" lang="en-US" altLang="zh-CN" sz="2800" i="1">
                                              <a:solidFill>
                                                <a:schemeClr val="accent1">
                                                  <a:lumMod val="50000"/>
                                                </a:schemeClr>
                                              </a:solidFill>
                                              <a:latin typeface="Cambria Math" panose="02040503050406030204" pitchFamily="18" charset="0"/>
                                            </a:rPr>
                                          </m:ctrlPr>
                                        </m:sSupPr>
                                        <m:e>
                                          <m:r>
                                            <m:rPr>
                                              <m:brk m:alnAt="25"/>
                                            </m:rPr>
                                            <a:rPr kumimoji="1" lang="en-US" altLang="zh-CN" sz="2800" i="1">
                                              <a:solidFill>
                                                <a:schemeClr val="accent1">
                                                  <a:lumMod val="50000"/>
                                                </a:schemeClr>
                                              </a:solidFill>
                                              <a:latin typeface="Cambria Math" panose="02040503050406030204" pitchFamily="18" charset="0"/>
                                            </a:rPr>
                                            <m:t>𝑘</m:t>
                                          </m:r>
                                        </m:e>
                                        <m:sup>
                                          <m:r>
                                            <m:rPr>
                                              <m:brk m:alnAt="25"/>
                                            </m:rPr>
                                            <a:rPr kumimoji="1" lang="en-US" altLang="zh-CN" sz="2800" i="1">
                                              <a:solidFill>
                                                <a:schemeClr val="accent1">
                                                  <a:lumMod val="50000"/>
                                                </a:schemeClr>
                                              </a:solidFill>
                                              <a:latin typeface="Cambria Math" panose="02040503050406030204" pitchFamily="18" charset="0"/>
                                            </a:rPr>
                                            <m:t>′</m:t>
                                          </m:r>
                                        </m:sup>
                                      </m:sSup>
                                    </m:sub>
                                  </m:sSub>
                                </m:e>
                              </m:d>
                            </m:e>
                          </m:nary>
                        </m:den>
                      </m:f>
                    </m:oMath>
                  </m:oMathPara>
                </a14:m>
                <a:endParaRPr kumimoji="1" lang="zh-CN" altLang="en-US" sz="2800" dirty="0">
                  <a:solidFill>
                    <a:schemeClr val="accent1">
                      <a:lumMod val="50000"/>
                    </a:schemeClr>
                  </a:solidFill>
                </a:endParaRPr>
              </a:p>
            </p:txBody>
          </p:sp>
        </mc:Choice>
        <mc:Fallback xmlns="">
          <p:sp>
            <p:nvSpPr>
              <p:cNvPr id="3" name="内容占位符 2">
                <a:extLst>
                  <a:ext uri="{FF2B5EF4-FFF2-40B4-BE49-F238E27FC236}">
                    <a16:creationId xmlns:a16="http://schemas.microsoft.com/office/drawing/2014/main" id="{955FBDAA-D6EE-5B76-6DD5-3846AA716EEC}"/>
                  </a:ext>
                </a:extLst>
              </p:cNvPr>
              <p:cNvSpPr>
                <a:spLocks noGrp="1" noRot="1" noChangeAspect="1" noMove="1" noResize="1" noEditPoints="1" noAdjustHandles="1" noChangeArrowheads="1" noChangeShapeType="1" noTextEdit="1"/>
              </p:cNvSpPr>
              <p:nvPr>
                <p:ph idx="1"/>
              </p:nvPr>
            </p:nvSpPr>
            <p:spPr>
              <a:blipFill>
                <a:blip r:embed="rId2"/>
                <a:stretch>
                  <a:fillRect l="-925" t="-1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E191C06-49BE-8421-B7AC-8F860B1FA2F3}"/>
                  </a:ext>
                </a:extLst>
              </p:cNvPr>
              <p:cNvSpPr txBox="1"/>
              <p:nvPr/>
            </p:nvSpPr>
            <p:spPr>
              <a:xfrm>
                <a:off x="3200400" y="2819400"/>
                <a:ext cx="9144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solidFill>
                                <a:srgbClr val="FF0000"/>
                              </a:solidFill>
                              <a:latin typeface="Cambria Math" panose="02040503050406030204" pitchFamily="18" charset="0"/>
                            </a:rPr>
                          </m:ctrlPr>
                        </m:sSubPr>
                        <m:e>
                          <m:r>
                            <a:rPr lang="en-US" altLang="zh-CN" sz="2800" i="1" dirty="0" smtClean="0">
                              <a:solidFill>
                                <a:srgbClr val="FF0000"/>
                              </a:solidFill>
                              <a:latin typeface="Cambria Math" panose="02040503050406030204" pitchFamily="18" charset="0"/>
                            </a:rPr>
                            <m:t>𝛾</m:t>
                          </m:r>
                        </m:e>
                        <m:sub>
                          <m:r>
                            <a:rPr lang="en-US" altLang="zh-CN" sz="2800" i="1" dirty="0" smtClean="0">
                              <a:solidFill>
                                <a:srgbClr val="FF0000"/>
                              </a:solidFill>
                              <a:latin typeface="Cambria Math" panose="02040503050406030204" pitchFamily="18" charset="0"/>
                            </a:rPr>
                            <m:t>𝑛𝑘</m:t>
                          </m:r>
                        </m:sub>
                      </m:sSub>
                    </m:oMath>
                  </m:oMathPara>
                </a14:m>
                <a:endParaRPr lang="zh-CN" altLang="en-US" sz="2800" dirty="0"/>
              </a:p>
            </p:txBody>
          </p:sp>
        </mc:Choice>
        <mc:Fallback xmlns="">
          <p:sp>
            <p:nvSpPr>
              <p:cNvPr id="11" name="文本框 10">
                <a:extLst>
                  <a:ext uri="{FF2B5EF4-FFF2-40B4-BE49-F238E27FC236}">
                    <a16:creationId xmlns:a16="http://schemas.microsoft.com/office/drawing/2014/main" id="{4E191C06-49BE-8421-B7AC-8F860B1FA2F3}"/>
                  </a:ext>
                </a:extLst>
              </p:cNvPr>
              <p:cNvSpPr txBox="1">
                <a:spLocks noRot="1" noChangeAspect="1" noMove="1" noResize="1" noEditPoints="1" noAdjustHandles="1" noChangeArrowheads="1" noChangeShapeType="1" noTextEdit="1"/>
              </p:cNvSpPr>
              <p:nvPr/>
            </p:nvSpPr>
            <p:spPr>
              <a:xfrm>
                <a:off x="3200400" y="2819400"/>
                <a:ext cx="914400" cy="523220"/>
              </a:xfrm>
              <a:prstGeom prst="rect">
                <a:avLst/>
              </a:prstGeom>
              <a:blipFill>
                <a:blip r:embed="rId3"/>
                <a:stretch>
                  <a:fillRect b="-7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3881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C07EE-48BB-697A-38AB-3DA0D41EF466}"/>
              </a:ext>
            </a:extLst>
          </p:cNvPr>
          <p:cNvSpPr>
            <a:spLocks noGrp="1"/>
          </p:cNvSpPr>
          <p:nvPr>
            <p:ph type="title"/>
          </p:nvPr>
        </p:nvSpPr>
        <p:spPr/>
        <p:txBody>
          <a:bodyPr/>
          <a:lstStyle/>
          <a:p>
            <a:r>
              <a:rPr kumimoji="1" lang="en-US" altLang="zh-CN" dirty="0"/>
              <a:t>EM Algorithm (M step)</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C3673-F000-212D-8E0B-106C3D46B829}"/>
                  </a:ext>
                </a:extLst>
              </p:cNvPr>
              <p:cNvSpPr>
                <a:spLocks noGrp="1"/>
              </p:cNvSpPr>
              <p:nvPr>
                <p:ph idx="1"/>
              </p:nvPr>
            </p:nvSpPr>
            <p:spPr/>
            <p:txBody>
              <a:bodyPr/>
              <a:lstStyle/>
              <a:p>
                <a:r>
                  <a:rPr lang="zh-CN" altLang="en-US" dirty="0"/>
                  <a:t>令</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𝑞</m:t>
                        </m:r>
                      </m:e>
                      <m:sub>
                        <m:r>
                          <a:rPr lang="en-US" altLang="zh-CN" b="0" i="1" dirty="0" smtClean="0">
                            <a:latin typeface="Cambria Math" panose="02040503050406030204" pitchFamily="18" charset="0"/>
                          </a:rPr>
                          <m:t>𝑛</m:t>
                        </m:r>
                      </m:sub>
                    </m:sSub>
                    <m:d>
                      <m:dPr>
                        <m:ctrlPr>
                          <a:rPr lang="en-US" altLang="zh-CN" b="0" i="1" dirty="0" smtClean="0">
                            <a:latin typeface="Cambria Math" panose="02040503050406030204" pitchFamily="18" charset="0"/>
                          </a:rPr>
                        </m:ctrlPr>
                      </m:dPr>
                      <m:e>
                        <m:r>
                          <a:rPr lang="en-US" altLang="zh-CN" i="1" dirty="0" smtClean="0">
                            <a:latin typeface="Cambria Math" panose="02040503050406030204" pitchFamily="18" charset="0"/>
                          </a:rPr>
                          <m:t>𝑧</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e>
                    </m:d>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𝛾</m:t>
                        </m:r>
                      </m:e>
                      <m:sub>
                        <m:r>
                          <a:rPr lang="en-US" altLang="zh-CN" i="1" dirty="0" smtClean="0">
                            <a:latin typeface="Cambria Math" panose="02040503050406030204" pitchFamily="18" charset="0"/>
                          </a:rPr>
                          <m:t>𝑛𝑘</m:t>
                        </m:r>
                      </m:sub>
                    </m:sSub>
                  </m:oMath>
                </a14:m>
                <a:r>
                  <a:rPr lang="zh-CN" altLang="en-US" dirty="0"/>
                  <a:t>，训练集</a:t>
                </a:r>
                <a14:m>
                  <m:oMath xmlns:m="http://schemas.openxmlformats.org/officeDocument/2006/math">
                    <m:r>
                      <a:rPr lang="zh-CN" altLang="en-US" i="1" dirty="0" smtClean="0">
                        <a:latin typeface="Cambria Math" panose="02040503050406030204" pitchFamily="18" charset="0"/>
                      </a:rPr>
                      <m:t>𝒟</m:t>
                    </m:r>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e>
                            </m:d>
                          </m:sup>
                        </m:sSup>
                        <m:r>
                          <a:rPr lang="en-US" altLang="zh-CN" b="0" i="1" dirty="0" smtClean="0">
                            <a:latin typeface="Cambria Math" panose="02040503050406030204" pitchFamily="18" charset="0"/>
                          </a:rPr>
                          <m:t>}</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𝑁</m:t>
                        </m:r>
                      </m:sup>
                    </m:sSubSup>
                  </m:oMath>
                </a14:m>
                <a:r>
                  <a:rPr lang="zh-CN" altLang="en-US" dirty="0"/>
                  <a:t>的证据下界为</a:t>
                </a:r>
                <a:endParaRPr kumimoji="1" lang="en-US" altLang="zh-CN" sz="2800" b="0" i="1" dirty="0">
                  <a:solidFill>
                    <a:schemeClr val="accent1">
                      <a:lumMod val="50000"/>
                    </a:schemeClr>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kumimoji="1" lang="zh-CN" altLang="en-US" sz="2400" b="0" i="1" smtClean="0">
                          <a:solidFill>
                            <a:schemeClr val="accent1">
                              <a:lumMod val="50000"/>
                            </a:schemeClr>
                          </a:solidFill>
                          <a:latin typeface="Cambria Math" panose="02040503050406030204" pitchFamily="18" charset="0"/>
                        </a:rPr>
                        <m:t>   </m:t>
                      </m:r>
                      <m:r>
                        <a:rPr kumimoji="1" lang="en-US" altLang="zh-CN" sz="2400" b="0" i="1" smtClean="0">
                          <a:solidFill>
                            <a:schemeClr val="accent1">
                              <a:lumMod val="50000"/>
                            </a:schemeClr>
                          </a:solidFill>
                          <a:latin typeface="Cambria Math" panose="02040503050406030204" pitchFamily="18" charset="0"/>
                        </a:rPr>
                        <m:t>𝐸𝐿𝐵𝑂</m:t>
                      </m:r>
                      <m:d>
                        <m:dPr>
                          <m:ctrlPr>
                            <a:rPr kumimoji="1" lang="en-US" altLang="zh-CN" sz="2400" b="0" i="1" smtClean="0">
                              <a:solidFill>
                                <a:schemeClr val="accent1">
                                  <a:lumMod val="50000"/>
                                </a:schemeClr>
                              </a:solidFill>
                              <a:latin typeface="Cambria Math" panose="02040503050406030204" pitchFamily="18" charset="0"/>
                            </a:rPr>
                          </m:ctrlPr>
                        </m:dPr>
                        <m:e>
                          <m:r>
                            <a:rPr kumimoji="1" lang="en-US" altLang="zh-CN" sz="2400" b="0" i="1" smtClean="0">
                              <a:solidFill>
                                <a:schemeClr val="accent1">
                                  <a:lumMod val="50000"/>
                                </a:schemeClr>
                              </a:solidFill>
                              <a:latin typeface="Cambria Math" panose="02040503050406030204" pitchFamily="18" charset="0"/>
                            </a:rPr>
                            <m:t>𝛾</m:t>
                          </m:r>
                          <m:r>
                            <a:rPr kumimoji="1" lang="en-US" altLang="zh-CN" sz="2400" b="0" i="1" smtClean="0">
                              <a:solidFill>
                                <a:schemeClr val="accent1">
                                  <a:lumMod val="50000"/>
                                </a:schemeClr>
                              </a:solidFill>
                              <a:latin typeface="Cambria Math" panose="02040503050406030204" pitchFamily="18" charset="0"/>
                            </a:rPr>
                            <m:t>,</m:t>
                          </m:r>
                          <m:r>
                            <m:rPr>
                              <m:nor/>
                            </m:rPr>
                            <a:rPr lang="zh-CN" altLang="en-US" sz="2400" dirty="0">
                              <a:solidFill>
                                <a:schemeClr val="accent1">
                                  <a:lumMod val="50000"/>
                                </a:schemeClr>
                              </a:solidFill>
                            </a:rPr>
                            <m:t>𝒟</m:t>
                          </m:r>
                          <m:r>
                            <m:rPr>
                              <m:nor/>
                            </m:rPr>
                            <a:rPr lang="en-US" altLang="zh-CN" sz="2400" b="0" i="0" dirty="0" smtClean="0">
                              <a:solidFill>
                                <a:schemeClr val="accent1">
                                  <a:lumMod val="50000"/>
                                </a:schemeClr>
                              </a:solidFill>
                            </a:rPr>
                            <m:t>;</m:t>
                          </m:r>
                          <m:r>
                            <m:rPr>
                              <m:nor/>
                            </m:rPr>
                            <a:rPr lang="zh-CN" altLang="en-US" sz="2400" b="0" i="0" dirty="0" smtClean="0">
                              <a:solidFill>
                                <a:schemeClr val="accent1">
                                  <a:lumMod val="50000"/>
                                </a:schemeClr>
                              </a:solidFill>
                            </a:rPr>
                            <m:t> </m:t>
                          </m:r>
                          <m:r>
                            <m:rPr>
                              <m:sty m:val="p"/>
                            </m:rPr>
                            <a:rPr lang="en-US" altLang="zh-CN" sz="2400" b="0" i="1" dirty="0" smtClean="0">
                              <a:solidFill>
                                <a:schemeClr val="accent1">
                                  <a:lumMod val="50000"/>
                                </a:schemeClr>
                              </a:solidFill>
                              <a:latin typeface="Cambria Math" panose="02040503050406030204" pitchFamily="18" charset="0"/>
                            </a:rPr>
                            <m:t>π</m:t>
                          </m:r>
                          <m:r>
                            <a:rPr lang="en-US" altLang="zh-CN" sz="2400" b="0" i="1" dirty="0" smtClean="0">
                              <a:solidFill>
                                <a:schemeClr val="accent1">
                                  <a:lumMod val="50000"/>
                                </a:schemeClr>
                              </a:solidFill>
                              <a:latin typeface="Cambria Math" panose="02040503050406030204" pitchFamily="18" charset="0"/>
                            </a:rPr>
                            <m:t>,</m:t>
                          </m:r>
                          <m:r>
                            <a:rPr lang="en-US" altLang="zh-CN" sz="2400" b="0" i="1" dirty="0" smtClean="0">
                              <a:solidFill>
                                <a:schemeClr val="accent1">
                                  <a:lumMod val="50000"/>
                                </a:schemeClr>
                              </a:solidFill>
                              <a:latin typeface="Cambria Math" panose="02040503050406030204" pitchFamily="18" charset="0"/>
                            </a:rPr>
                            <m:t>𝜇</m:t>
                          </m:r>
                          <m:r>
                            <a:rPr lang="en-US" altLang="zh-CN" sz="2400" b="0" i="1" dirty="0" smtClean="0">
                              <a:solidFill>
                                <a:schemeClr val="accent1">
                                  <a:lumMod val="50000"/>
                                </a:schemeClr>
                              </a:solidFill>
                              <a:latin typeface="Cambria Math" panose="02040503050406030204" pitchFamily="18" charset="0"/>
                            </a:rPr>
                            <m:t>,</m:t>
                          </m:r>
                          <m:r>
                            <a:rPr lang="en-US" altLang="zh-CN" sz="2400" b="0" i="1" dirty="0" smtClean="0">
                              <a:solidFill>
                                <a:schemeClr val="accent1">
                                  <a:lumMod val="50000"/>
                                </a:schemeClr>
                              </a:solidFill>
                              <a:latin typeface="Cambria Math" panose="02040503050406030204" pitchFamily="18" charset="0"/>
                            </a:rPr>
                            <m:t>𝜎</m:t>
                          </m:r>
                        </m:e>
                      </m:d>
                      <m:r>
                        <m:rPr>
                          <m:aln/>
                        </m:rPr>
                        <a:rPr lang="en-US" altLang="zh-CN" sz="2400" b="0" i="1" dirty="0" smtClean="0">
                          <a:solidFill>
                            <a:schemeClr val="accent1">
                              <a:lumMod val="50000"/>
                            </a:schemeClr>
                          </a:solidFill>
                          <a:latin typeface="Cambria Math" panose="02040503050406030204" pitchFamily="18" charset="0"/>
                        </a:rPr>
                        <m:t>=</m:t>
                      </m:r>
                      <m:nary>
                        <m:naryPr>
                          <m:chr m:val="∑"/>
                          <m:limLoc m:val="subSup"/>
                          <m:ctrlPr>
                            <a:rPr lang="en-US" altLang="zh-CN" sz="2400" b="0" i="1" dirty="0" smtClean="0">
                              <a:solidFill>
                                <a:schemeClr val="accent1">
                                  <a:lumMod val="50000"/>
                                </a:schemeClr>
                              </a:solidFill>
                              <a:latin typeface="Cambria Math" panose="02040503050406030204" pitchFamily="18" charset="0"/>
                            </a:rPr>
                          </m:ctrlPr>
                        </m:naryPr>
                        <m:sub>
                          <m:r>
                            <m:rPr>
                              <m:brk m:alnAt="25"/>
                            </m:rPr>
                            <a:rPr lang="en-US" altLang="zh-CN" sz="2400" b="0" i="1" dirty="0" smtClean="0">
                              <a:solidFill>
                                <a:schemeClr val="accent1">
                                  <a:lumMod val="50000"/>
                                </a:schemeClr>
                              </a:solidFill>
                              <a:latin typeface="Cambria Math" panose="02040503050406030204" pitchFamily="18" charset="0"/>
                            </a:rPr>
                            <m:t>𝑛</m:t>
                          </m:r>
                          <m:r>
                            <a:rPr lang="en-US" altLang="zh-CN" sz="2400" b="0" i="1" dirty="0" smtClean="0">
                              <a:solidFill>
                                <a:schemeClr val="accent1">
                                  <a:lumMod val="50000"/>
                                </a:schemeClr>
                              </a:solidFill>
                              <a:latin typeface="Cambria Math" panose="02040503050406030204" pitchFamily="18" charset="0"/>
                            </a:rPr>
                            <m:t>=1</m:t>
                          </m:r>
                        </m:sub>
                        <m:sup>
                          <m:r>
                            <a:rPr lang="en-US" altLang="zh-CN" sz="2400" b="0" i="1" dirty="0" smtClean="0">
                              <a:solidFill>
                                <a:schemeClr val="accent1">
                                  <a:lumMod val="50000"/>
                                </a:schemeClr>
                              </a:solidFill>
                              <a:latin typeface="Cambria Math" panose="02040503050406030204" pitchFamily="18" charset="0"/>
                            </a:rPr>
                            <m:t>𝑁</m:t>
                          </m:r>
                        </m:sup>
                        <m:e>
                          <m:nary>
                            <m:naryPr>
                              <m:chr m:val="∑"/>
                              <m:limLoc m:val="subSup"/>
                              <m:ctrlPr>
                                <a:rPr lang="en-US" altLang="zh-CN" sz="2400" b="0" i="1" dirty="0" smtClean="0">
                                  <a:solidFill>
                                    <a:schemeClr val="accent1">
                                      <a:lumMod val="50000"/>
                                    </a:schemeClr>
                                  </a:solidFill>
                                  <a:latin typeface="Cambria Math" panose="02040503050406030204" pitchFamily="18" charset="0"/>
                                </a:rPr>
                              </m:ctrlPr>
                            </m:naryPr>
                            <m:sub>
                              <m:r>
                                <m:rPr>
                                  <m:brk m:alnAt="25"/>
                                </m:rPr>
                                <a:rPr lang="en-US" altLang="zh-CN" sz="2400" b="0" i="1" dirty="0" smtClean="0">
                                  <a:solidFill>
                                    <a:schemeClr val="accent1">
                                      <a:lumMod val="50000"/>
                                    </a:schemeClr>
                                  </a:solidFill>
                                  <a:latin typeface="Cambria Math" panose="02040503050406030204" pitchFamily="18" charset="0"/>
                                </a:rPr>
                                <m:t>𝑘</m:t>
                              </m:r>
                              <m:r>
                                <a:rPr lang="en-US" altLang="zh-CN" sz="2400" b="0" i="1" dirty="0" smtClean="0">
                                  <a:solidFill>
                                    <a:schemeClr val="accent1">
                                      <a:lumMod val="50000"/>
                                    </a:schemeClr>
                                  </a:solidFill>
                                  <a:latin typeface="Cambria Math" panose="02040503050406030204" pitchFamily="18" charset="0"/>
                                </a:rPr>
                                <m:t>=1</m:t>
                              </m:r>
                            </m:sub>
                            <m:sup>
                              <m:r>
                                <a:rPr lang="en-US" altLang="zh-CN" sz="2400" b="0" i="1" dirty="0" smtClean="0">
                                  <a:solidFill>
                                    <a:schemeClr val="accent1">
                                      <a:lumMod val="50000"/>
                                    </a:schemeClr>
                                  </a:solidFill>
                                  <a:latin typeface="Cambria Math" panose="02040503050406030204" pitchFamily="18" charset="0"/>
                                </a:rPr>
                                <m:t>𝐾</m:t>
                              </m:r>
                            </m:sup>
                            <m:e>
                              <m:sSub>
                                <m:sSubPr>
                                  <m:ctrlPr>
                                    <a:rPr lang="en-US" altLang="zh-CN" sz="2400" i="1" dirty="0">
                                      <a:solidFill>
                                        <a:schemeClr val="accent1">
                                          <a:lumMod val="50000"/>
                                        </a:schemeClr>
                                      </a:solidFill>
                                      <a:latin typeface="Cambria Math" panose="02040503050406030204" pitchFamily="18" charset="0"/>
                                    </a:rPr>
                                  </m:ctrlPr>
                                </m:sSubPr>
                                <m:e>
                                  <m:r>
                                    <a:rPr lang="en-US" altLang="zh-CN" sz="2400" i="1" dirty="0">
                                      <a:solidFill>
                                        <a:schemeClr val="accent1">
                                          <a:lumMod val="50000"/>
                                        </a:schemeClr>
                                      </a:solidFill>
                                      <a:latin typeface="Cambria Math" panose="02040503050406030204" pitchFamily="18" charset="0"/>
                                    </a:rPr>
                                    <m:t>𝛾</m:t>
                                  </m:r>
                                </m:e>
                                <m:sub>
                                  <m:r>
                                    <a:rPr lang="en-US" altLang="zh-CN" sz="2400" i="1" dirty="0">
                                      <a:solidFill>
                                        <a:schemeClr val="accent1">
                                          <a:lumMod val="50000"/>
                                        </a:schemeClr>
                                      </a:solidFill>
                                      <a:latin typeface="Cambria Math" panose="02040503050406030204" pitchFamily="18" charset="0"/>
                                    </a:rPr>
                                    <m:t>𝑛𝑘</m:t>
                                  </m:r>
                                </m:sub>
                              </m:sSub>
                              <m:func>
                                <m:funcPr>
                                  <m:ctrlPr>
                                    <a:rPr lang="en-US" altLang="zh-CN" sz="2400" b="0" i="1" dirty="0" smtClean="0">
                                      <a:solidFill>
                                        <a:schemeClr val="accent1">
                                          <a:lumMod val="50000"/>
                                        </a:schemeClr>
                                      </a:solidFill>
                                      <a:latin typeface="Cambria Math" panose="02040503050406030204" pitchFamily="18" charset="0"/>
                                    </a:rPr>
                                  </m:ctrlPr>
                                </m:funcPr>
                                <m:fName>
                                  <m:r>
                                    <m:rPr>
                                      <m:sty m:val="p"/>
                                    </m:rPr>
                                    <a:rPr lang="en-US" altLang="zh-CN" sz="2400" b="0" i="0" dirty="0" smtClean="0">
                                      <a:solidFill>
                                        <a:schemeClr val="accent1">
                                          <a:lumMod val="50000"/>
                                        </a:schemeClr>
                                      </a:solidFill>
                                      <a:latin typeface="Cambria Math" panose="02040503050406030204" pitchFamily="18" charset="0"/>
                                    </a:rPr>
                                    <m:t>log</m:t>
                                  </m:r>
                                </m:fName>
                                <m:e>
                                  <m:f>
                                    <m:fPr>
                                      <m:ctrlPr>
                                        <a:rPr lang="en-US" altLang="zh-CN" sz="2400" b="0" i="1" dirty="0" smtClean="0">
                                          <a:solidFill>
                                            <a:schemeClr val="accent1">
                                              <a:lumMod val="50000"/>
                                            </a:schemeClr>
                                          </a:solidFill>
                                          <a:latin typeface="Cambria Math" panose="02040503050406030204" pitchFamily="18" charset="0"/>
                                        </a:rPr>
                                      </m:ctrlPr>
                                    </m:fPr>
                                    <m:num>
                                      <m:r>
                                        <a:rPr lang="en-US" altLang="zh-CN" sz="2400" b="0" i="1" dirty="0" smtClean="0">
                                          <a:solidFill>
                                            <a:schemeClr val="accent1">
                                              <a:lumMod val="50000"/>
                                            </a:schemeClr>
                                          </a:solidFill>
                                          <a:latin typeface="Cambria Math" panose="02040503050406030204" pitchFamily="18" charset="0"/>
                                        </a:rPr>
                                        <m:t>𝑝</m:t>
                                      </m:r>
                                      <m:d>
                                        <m:dPr>
                                          <m:ctrlPr>
                                            <a:rPr lang="en-US" altLang="zh-CN" sz="2400" b="0" i="1" dirty="0" smtClean="0">
                                              <a:solidFill>
                                                <a:schemeClr val="accent1">
                                                  <a:lumMod val="50000"/>
                                                </a:schemeClr>
                                              </a:solidFill>
                                              <a:latin typeface="Cambria Math" panose="02040503050406030204" pitchFamily="18" charset="0"/>
                                            </a:rPr>
                                          </m:ctrlPr>
                                        </m:dPr>
                                        <m:e>
                                          <m:sSup>
                                            <m:sSupPr>
                                              <m:ctrlPr>
                                                <a:rPr lang="en-US" altLang="zh-CN" sz="2400" i="1" dirty="0">
                                                  <a:solidFill>
                                                    <a:schemeClr val="accent1">
                                                      <a:lumMod val="50000"/>
                                                    </a:schemeClr>
                                                  </a:solidFill>
                                                  <a:latin typeface="Cambria Math" panose="02040503050406030204" pitchFamily="18" charset="0"/>
                                                </a:rPr>
                                              </m:ctrlPr>
                                            </m:sSupPr>
                                            <m:e>
                                              <m:r>
                                                <a:rPr lang="en-US" altLang="zh-CN" sz="2400" i="1" dirty="0">
                                                  <a:solidFill>
                                                    <a:schemeClr val="accent1">
                                                      <a:lumMod val="50000"/>
                                                    </a:schemeClr>
                                                  </a:solidFill>
                                                  <a:latin typeface="Cambria Math" panose="02040503050406030204" pitchFamily="18" charset="0"/>
                                                </a:rPr>
                                                <m:t>𝑥</m:t>
                                              </m:r>
                                            </m:e>
                                            <m:sup>
                                              <m:d>
                                                <m:dPr>
                                                  <m:ctrlPr>
                                                    <a:rPr lang="en-US" altLang="zh-CN" sz="2400" i="1" dirty="0">
                                                      <a:solidFill>
                                                        <a:schemeClr val="accent1">
                                                          <a:lumMod val="50000"/>
                                                        </a:schemeClr>
                                                      </a:solidFill>
                                                      <a:latin typeface="Cambria Math" panose="02040503050406030204" pitchFamily="18" charset="0"/>
                                                    </a:rPr>
                                                  </m:ctrlPr>
                                                </m:dPr>
                                                <m:e>
                                                  <m:r>
                                                    <a:rPr lang="en-US" altLang="zh-CN" sz="2400" i="1" dirty="0">
                                                      <a:solidFill>
                                                        <a:schemeClr val="accent1">
                                                          <a:lumMod val="50000"/>
                                                        </a:schemeClr>
                                                      </a:solidFill>
                                                      <a:latin typeface="Cambria Math" panose="02040503050406030204" pitchFamily="18" charset="0"/>
                                                    </a:rPr>
                                                    <m:t>𝑛</m:t>
                                                  </m:r>
                                                </m:e>
                                              </m:d>
                                            </m:sup>
                                          </m:sSup>
                                          <m:r>
                                            <a:rPr lang="en-US" altLang="zh-CN" sz="2400" b="0" i="1" dirty="0" smtClean="0">
                                              <a:solidFill>
                                                <a:schemeClr val="accent1">
                                                  <a:lumMod val="50000"/>
                                                </a:schemeClr>
                                              </a:solidFill>
                                              <a:latin typeface="Cambria Math" panose="02040503050406030204" pitchFamily="18" charset="0"/>
                                            </a:rPr>
                                            <m:t>,</m:t>
                                          </m:r>
                                          <m:sSup>
                                            <m:sSupPr>
                                              <m:ctrlPr>
                                                <a:rPr lang="en-US" altLang="zh-CN" sz="2400" i="1" dirty="0">
                                                  <a:solidFill>
                                                    <a:schemeClr val="accent1">
                                                      <a:lumMod val="50000"/>
                                                    </a:schemeClr>
                                                  </a:solidFill>
                                                  <a:latin typeface="Cambria Math" panose="02040503050406030204" pitchFamily="18" charset="0"/>
                                                </a:rPr>
                                              </m:ctrlPr>
                                            </m:sSupPr>
                                            <m:e>
                                              <m:r>
                                                <a:rPr lang="en-US" altLang="zh-CN" sz="2400" i="1" dirty="0">
                                                  <a:solidFill>
                                                    <a:schemeClr val="accent1">
                                                      <a:lumMod val="50000"/>
                                                    </a:schemeClr>
                                                  </a:solidFill>
                                                  <a:latin typeface="Cambria Math" panose="02040503050406030204" pitchFamily="18" charset="0"/>
                                                </a:rPr>
                                                <m:t>𝑧</m:t>
                                              </m:r>
                                            </m:e>
                                            <m:sup>
                                              <m:d>
                                                <m:dPr>
                                                  <m:ctrlPr>
                                                    <a:rPr lang="en-US" altLang="zh-CN" sz="2400" i="1" dirty="0">
                                                      <a:solidFill>
                                                        <a:schemeClr val="accent1">
                                                          <a:lumMod val="50000"/>
                                                        </a:schemeClr>
                                                      </a:solidFill>
                                                      <a:latin typeface="Cambria Math" panose="02040503050406030204" pitchFamily="18" charset="0"/>
                                                    </a:rPr>
                                                  </m:ctrlPr>
                                                </m:dPr>
                                                <m:e>
                                                  <m:r>
                                                    <a:rPr lang="en-US" altLang="zh-CN" sz="2400" i="1" dirty="0">
                                                      <a:solidFill>
                                                        <a:schemeClr val="accent1">
                                                          <a:lumMod val="50000"/>
                                                        </a:schemeClr>
                                                      </a:solidFill>
                                                      <a:latin typeface="Cambria Math" panose="02040503050406030204" pitchFamily="18" charset="0"/>
                                                    </a:rPr>
                                                    <m:t>𝑛</m:t>
                                                  </m:r>
                                                </m:e>
                                              </m:d>
                                            </m:sup>
                                          </m:sSup>
                                          <m:r>
                                            <a:rPr lang="en-US" altLang="zh-CN" sz="2400" i="1" dirty="0">
                                              <a:solidFill>
                                                <a:schemeClr val="accent1">
                                                  <a:lumMod val="50000"/>
                                                </a:schemeClr>
                                              </a:solidFill>
                                              <a:latin typeface="Cambria Math" panose="02040503050406030204" pitchFamily="18" charset="0"/>
                                            </a:rPr>
                                            <m:t>=</m:t>
                                          </m:r>
                                          <m:r>
                                            <a:rPr lang="en-US" altLang="zh-CN" sz="2400" b="0" i="1" dirty="0" smtClean="0">
                                              <a:solidFill>
                                                <a:schemeClr val="accent1">
                                                  <a:lumMod val="50000"/>
                                                </a:schemeClr>
                                              </a:solidFill>
                                              <a:latin typeface="Cambria Math" panose="02040503050406030204" pitchFamily="18" charset="0"/>
                                            </a:rPr>
                                            <m:t>𝑘</m:t>
                                          </m:r>
                                        </m:e>
                                      </m:d>
                                    </m:num>
                                    <m:den>
                                      <m:sSub>
                                        <m:sSubPr>
                                          <m:ctrlPr>
                                            <a:rPr lang="en-US" altLang="zh-CN" sz="2400" i="1" dirty="0">
                                              <a:solidFill>
                                                <a:schemeClr val="accent1">
                                                  <a:lumMod val="50000"/>
                                                </a:schemeClr>
                                              </a:solidFill>
                                              <a:latin typeface="Cambria Math" panose="02040503050406030204" pitchFamily="18" charset="0"/>
                                            </a:rPr>
                                          </m:ctrlPr>
                                        </m:sSubPr>
                                        <m:e>
                                          <m:r>
                                            <a:rPr lang="en-US" altLang="zh-CN" sz="2400" i="1" dirty="0">
                                              <a:solidFill>
                                                <a:schemeClr val="accent1">
                                                  <a:lumMod val="50000"/>
                                                </a:schemeClr>
                                              </a:solidFill>
                                              <a:latin typeface="Cambria Math" panose="02040503050406030204" pitchFamily="18" charset="0"/>
                                            </a:rPr>
                                            <m:t>𝛾</m:t>
                                          </m:r>
                                        </m:e>
                                        <m:sub>
                                          <m:r>
                                            <a:rPr lang="en-US" altLang="zh-CN" sz="2400" i="1" dirty="0">
                                              <a:solidFill>
                                                <a:schemeClr val="accent1">
                                                  <a:lumMod val="50000"/>
                                                </a:schemeClr>
                                              </a:solidFill>
                                              <a:latin typeface="Cambria Math" panose="02040503050406030204" pitchFamily="18" charset="0"/>
                                            </a:rPr>
                                            <m:t>𝑛𝑘</m:t>
                                          </m:r>
                                        </m:sub>
                                      </m:sSub>
                                    </m:den>
                                  </m:f>
                                </m:e>
                              </m:func>
                            </m:e>
                          </m:nary>
                        </m:e>
                      </m:nary>
                    </m:oMath>
                    <m:oMath xmlns:m="http://schemas.openxmlformats.org/officeDocument/2006/math">
                      <m:r>
                        <m:rPr>
                          <m:aln/>
                        </m:rPr>
                        <a:rPr lang="en-US" altLang="zh-CN" sz="2400" b="0" i="1" smtClean="0">
                          <a:solidFill>
                            <a:schemeClr val="accent1">
                              <a:lumMod val="50000"/>
                            </a:schemeClr>
                          </a:solidFill>
                          <a:latin typeface="Cambria Math" panose="02040503050406030204" pitchFamily="18" charset="0"/>
                        </a:rPr>
                        <m:t>=</m:t>
                      </m:r>
                      <m:nary>
                        <m:naryPr>
                          <m:chr m:val="∑"/>
                          <m:limLoc m:val="subSup"/>
                          <m:ctrlPr>
                            <a:rPr lang="en-US" altLang="zh-CN" sz="2400" i="1" dirty="0">
                              <a:solidFill>
                                <a:schemeClr val="accent1">
                                  <a:lumMod val="50000"/>
                                </a:schemeClr>
                              </a:solidFill>
                              <a:latin typeface="Cambria Math" panose="02040503050406030204" pitchFamily="18" charset="0"/>
                            </a:rPr>
                          </m:ctrlPr>
                        </m:naryPr>
                        <m:sub>
                          <m:r>
                            <m:rPr>
                              <m:brk m:alnAt="25"/>
                            </m:rPr>
                            <a:rPr lang="en-US" altLang="zh-CN" sz="2400" i="1" dirty="0">
                              <a:solidFill>
                                <a:schemeClr val="accent1">
                                  <a:lumMod val="50000"/>
                                </a:schemeClr>
                              </a:solidFill>
                              <a:latin typeface="Cambria Math" panose="02040503050406030204" pitchFamily="18" charset="0"/>
                            </a:rPr>
                            <m:t>𝑛</m:t>
                          </m:r>
                          <m:r>
                            <a:rPr lang="en-US" altLang="zh-CN" sz="2400" i="1" dirty="0">
                              <a:solidFill>
                                <a:schemeClr val="accent1">
                                  <a:lumMod val="50000"/>
                                </a:schemeClr>
                              </a:solidFill>
                              <a:latin typeface="Cambria Math" panose="02040503050406030204" pitchFamily="18" charset="0"/>
                            </a:rPr>
                            <m:t>=1</m:t>
                          </m:r>
                        </m:sub>
                        <m:sup>
                          <m:r>
                            <a:rPr lang="en-US" altLang="zh-CN" sz="2400" i="1" dirty="0">
                              <a:solidFill>
                                <a:schemeClr val="accent1">
                                  <a:lumMod val="50000"/>
                                </a:schemeClr>
                              </a:solidFill>
                              <a:latin typeface="Cambria Math" panose="02040503050406030204" pitchFamily="18" charset="0"/>
                            </a:rPr>
                            <m:t>𝑁</m:t>
                          </m:r>
                        </m:sup>
                        <m:e>
                          <m:nary>
                            <m:naryPr>
                              <m:chr m:val="∑"/>
                              <m:limLoc m:val="subSup"/>
                              <m:ctrlPr>
                                <a:rPr lang="en-US" altLang="zh-CN" sz="2400" i="1" dirty="0">
                                  <a:solidFill>
                                    <a:schemeClr val="accent1">
                                      <a:lumMod val="50000"/>
                                    </a:schemeClr>
                                  </a:solidFill>
                                  <a:latin typeface="Cambria Math" panose="02040503050406030204" pitchFamily="18" charset="0"/>
                                </a:rPr>
                              </m:ctrlPr>
                            </m:naryPr>
                            <m:sub>
                              <m:r>
                                <m:rPr>
                                  <m:brk m:alnAt="25"/>
                                </m:rPr>
                                <a:rPr lang="en-US" altLang="zh-CN" sz="2400" i="1" dirty="0">
                                  <a:solidFill>
                                    <a:schemeClr val="accent1">
                                      <a:lumMod val="50000"/>
                                    </a:schemeClr>
                                  </a:solidFill>
                                  <a:latin typeface="Cambria Math" panose="02040503050406030204" pitchFamily="18" charset="0"/>
                                </a:rPr>
                                <m:t>𝑘</m:t>
                              </m:r>
                              <m:r>
                                <a:rPr lang="en-US" altLang="zh-CN" sz="2400" i="1" dirty="0">
                                  <a:solidFill>
                                    <a:schemeClr val="accent1">
                                      <a:lumMod val="50000"/>
                                    </a:schemeClr>
                                  </a:solidFill>
                                  <a:latin typeface="Cambria Math" panose="02040503050406030204" pitchFamily="18" charset="0"/>
                                </a:rPr>
                                <m:t>=1</m:t>
                              </m:r>
                            </m:sub>
                            <m:sup>
                              <m:r>
                                <a:rPr lang="en-US" altLang="zh-CN" sz="2400" i="1" dirty="0">
                                  <a:solidFill>
                                    <a:schemeClr val="accent1">
                                      <a:lumMod val="50000"/>
                                    </a:schemeClr>
                                  </a:solidFill>
                                  <a:latin typeface="Cambria Math" panose="02040503050406030204" pitchFamily="18" charset="0"/>
                                </a:rPr>
                                <m:t>𝐾</m:t>
                              </m:r>
                            </m:sup>
                            <m:e>
                              <m:sSub>
                                <m:sSubPr>
                                  <m:ctrlPr>
                                    <a:rPr lang="en-US" altLang="zh-CN" sz="2400" i="1" dirty="0">
                                      <a:solidFill>
                                        <a:schemeClr val="accent1">
                                          <a:lumMod val="50000"/>
                                        </a:schemeClr>
                                      </a:solidFill>
                                      <a:latin typeface="Cambria Math" panose="02040503050406030204" pitchFamily="18" charset="0"/>
                                    </a:rPr>
                                  </m:ctrlPr>
                                </m:sSubPr>
                                <m:e>
                                  <m:r>
                                    <a:rPr lang="en-US" altLang="zh-CN" sz="2400" i="1" dirty="0">
                                      <a:solidFill>
                                        <a:schemeClr val="accent1">
                                          <a:lumMod val="50000"/>
                                        </a:schemeClr>
                                      </a:solidFill>
                                      <a:latin typeface="Cambria Math" panose="02040503050406030204" pitchFamily="18" charset="0"/>
                                    </a:rPr>
                                    <m:t>𝛾</m:t>
                                  </m:r>
                                </m:e>
                                <m:sub>
                                  <m:r>
                                    <a:rPr lang="en-US" altLang="zh-CN" sz="2400" i="1" dirty="0">
                                      <a:solidFill>
                                        <a:schemeClr val="accent1">
                                          <a:lumMod val="50000"/>
                                        </a:schemeClr>
                                      </a:solidFill>
                                      <a:latin typeface="Cambria Math" panose="02040503050406030204" pitchFamily="18" charset="0"/>
                                    </a:rPr>
                                    <m:t>𝑛𝑘</m:t>
                                  </m:r>
                                </m:sub>
                              </m:sSub>
                              <m:d>
                                <m:dPr>
                                  <m:ctrlPr>
                                    <a:rPr lang="en-US" altLang="zh-CN" sz="2400" b="0" i="1" dirty="0" smtClean="0">
                                      <a:solidFill>
                                        <a:schemeClr val="accent1">
                                          <a:lumMod val="50000"/>
                                        </a:schemeClr>
                                      </a:solidFill>
                                      <a:latin typeface="Cambria Math" panose="02040503050406030204" pitchFamily="18" charset="0"/>
                                    </a:rPr>
                                  </m:ctrlPr>
                                </m:dPr>
                                <m:e>
                                  <m:func>
                                    <m:funcPr>
                                      <m:ctrlPr>
                                        <a:rPr lang="en-US" altLang="zh-CN" sz="2400" b="0" i="1" dirty="0" smtClean="0">
                                          <a:solidFill>
                                            <a:schemeClr val="accent1">
                                              <a:lumMod val="50000"/>
                                            </a:schemeClr>
                                          </a:solidFill>
                                          <a:latin typeface="Cambria Math" panose="02040503050406030204" pitchFamily="18" charset="0"/>
                                        </a:rPr>
                                      </m:ctrlPr>
                                    </m:funcPr>
                                    <m:fName>
                                      <m:r>
                                        <m:rPr>
                                          <m:sty m:val="p"/>
                                        </m:rPr>
                                        <a:rPr lang="en-US" altLang="zh-CN" sz="2400" b="0" i="0" dirty="0" smtClean="0">
                                          <a:solidFill>
                                            <a:schemeClr val="accent1">
                                              <a:lumMod val="50000"/>
                                            </a:schemeClr>
                                          </a:solidFill>
                                          <a:latin typeface="Cambria Math" panose="02040503050406030204" pitchFamily="18" charset="0"/>
                                        </a:rPr>
                                        <m:t>log</m:t>
                                      </m:r>
                                    </m:fName>
                                    <m:e>
                                      <m:r>
                                        <a:rPr lang="zh-CN" altLang="en-US" sz="2400" i="1" dirty="0">
                                          <a:solidFill>
                                            <a:schemeClr val="accent1">
                                              <a:lumMod val="50000"/>
                                            </a:schemeClr>
                                          </a:solidFill>
                                          <a:latin typeface="Cambria Math" panose="02040503050406030204" pitchFamily="18" charset="0"/>
                                        </a:rPr>
                                        <m:t>𝒩</m:t>
                                      </m:r>
                                      <m:d>
                                        <m:dPr>
                                          <m:ctrlPr>
                                            <a:rPr lang="en-US" altLang="zh-CN" sz="2400" i="1" dirty="0">
                                              <a:solidFill>
                                                <a:schemeClr val="accent1">
                                                  <a:lumMod val="50000"/>
                                                </a:schemeClr>
                                              </a:solidFill>
                                              <a:latin typeface="Cambria Math" panose="02040503050406030204" pitchFamily="18" charset="0"/>
                                            </a:rPr>
                                          </m:ctrlPr>
                                        </m:dPr>
                                        <m:e>
                                          <m:sSup>
                                            <m:sSupPr>
                                              <m:ctrlPr>
                                                <a:rPr lang="en-US" altLang="zh-CN" sz="2400" i="1" dirty="0">
                                                  <a:solidFill>
                                                    <a:schemeClr val="accent1">
                                                      <a:lumMod val="50000"/>
                                                    </a:schemeClr>
                                                  </a:solidFill>
                                                  <a:latin typeface="Cambria Math" panose="02040503050406030204" pitchFamily="18" charset="0"/>
                                                </a:rPr>
                                              </m:ctrlPr>
                                            </m:sSupPr>
                                            <m:e>
                                              <m:r>
                                                <a:rPr lang="en-US" altLang="zh-CN" sz="2400" i="1" dirty="0">
                                                  <a:solidFill>
                                                    <a:schemeClr val="accent1">
                                                      <a:lumMod val="50000"/>
                                                    </a:schemeClr>
                                                  </a:solidFill>
                                                  <a:latin typeface="Cambria Math" panose="02040503050406030204" pitchFamily="18" charset="0"/>
                                                </a:rPr>
                                                <m:t>𝑥</m:t>
                                              </m:r>
                                            </m:e>
                                            <m:sup>
                                              <m:d>
                                                <m:dPr>
                                                  <m:ctrlPr>
                                                    <a:rPr lang="en-US" altLang="zh-CN" sz="2400" i="1" dirty="0">
                                                      <a:solidFill>
                                                        <a:schemeClr val="accent1">
                                                          <a:lumMod val="50000"/>
                                                        </a:schemeClr>
                                                      </a:solidFill>
                                                      <a:latin typeface="Cambria Math" panose="02040503050406030204" pitchFamily="18" charset="0"/>
                                                    </a:rPr>
                                                  </m:ctrlPr>
                                                </m:dPr>
                                                <m:e>
                                                  <m:r>
                                                    <a:rPr lang="en-US" altLang="zh-CN" sz="2400" i="1" dirty="0">
                                                      <a:solidFill>
                                                        <a:schemeClr val="accent1">
                                                          <a:lumMod val="50000"/>
                                                        </a:schemeClr>
                                                      </a:solidFill>
                                                      <a:latin typeface="Cambria Math" panose="02040503050406030204" pitchFamily="18" charset="0"/>
                                                    </a:rPr>
                                                    <m:t>𝑛</m:t>
                                                  </m:r>
                                                </m:e>
                                              </m:d>
                                            </m:sup>
                                          </m:sSup>
                                          <m:r>
                                            <a:rPr lang="en-US" altLang="zh-CN" sz="2400" i="1" dirty="0">
                                              <a:solidFill>
                                                <a:schemeClr val="accent1">
                                                  <a:lumMod val="50000"/>
                                                </a:schemeClr>
                                              </a:solidFill>
                                              <a:latin typeface="Cambria Math" panose="02040503050406030204" pitchFamily="18" charset="0"/>
                                            </a:rPr>
                                            <m:t>;</m:t>
                                          </m:r>
                                          <m:sSub>
                                            <m:sSubPr>
                                              <m:ctrlPr>
                                                <a:rPr lang="en-US" altLang="zh-CN" sz="2400" i="1" dirty="0">
                                                  <a:solidFill>
                                                    <a:schemeClr val="accent1">
                                                      <a:lumMod val="50000"/>
                                                    </a:schemeClr>
                                                  </a:solidFill>
                                                  <a:latin typeface="Cambria Math" panose="02040503050406030204" pitchFamily="18" charset="0"/>
                                                </a:rPr>
                                              </m:ctrlPr>
                                            </m:sSubPr>
                                            <m:e>
                                              <m:r>
                                                <a:rPr lang="en-US" altLang="zh-CN" sz="2400" i="1" dirty="0">
                                                  <a:solidFill>
                                                    <a:schemeClr val="accent1">
                                                      <a:lumMod val="50000"/>
                                                    </a:schemeClr>
                                                  </a:solidFill>
                                                  <a:latin typeface="Cambria Math" panose="02040503050406030204" pitchFamily="18" charset="0"/>
                                                </a:rPr>
                                                <m:t>𝜇</m:t>
                                              </m:r>
                                            </m:e>
                                            <m:sub>
                                              <m:r>
                                                <a:rPr lang="en-US" altLang="zh-CN" sz="2400" i="1" dirty="0">
                                                  <a:solidFill>
                                                    <a:schemeClr val="accent1">
                                                      <a:lumMod val="50000"/>
                                                    </a:schemeClr>
                                                  </a:solidFill>
                                                  <a:latin typeface="Cambria Math" panose="02040503050406030204" pitchFamily="18" charset="0"/>
                                                </a:rPr>
                                                <m:t>𝑘</m:t>
                                              </m:r>
                                            </m:sub>
                                          </m:sSub>
                                          <m:r>
                                            <a:rPr lang="en-US" altLang="zh-CN" sz="2400" i="1" dirty="0">
                                              <a:solidFill>
                                                <a:schemeClr val="accent1">
                                                  <a:lumMod val="50000"/>
                                                </a:schemeClr>
                                              </a:solidFill>
                                              <a:latin typeface="Cambria Math" panose="02040503050406030204" pitchFamily="18" charset="0"/>
                                            </a:rPr>
                                            <m:t>,</m:t>
                                          </m:r>
                                          <m:sSub>
                                            <m:sSubPr>
                                              <m:ctrlPr>
                                                <a:rPr lang="en-US" altLang="zh-CN" sz="2400" i="1" dirty="0">
                                                  <a:solidFill>
                                                    <a:schemeClr val="accent1">
                                                      <a:lumMod val="50000"/>
                                                    </a:schemeClr>
                                                  </a:solidFill>
                                                  <a:latin typeface="Cambria Math" panose="02040503050406030204" pitchFamily="18" charset="0"/>
                                                </a:rPr>
                                              </m:ctrlPr>
                                            </m:sSubPr>
                                            <m:e>
                                              <m:r>
                                                <a:rPr lang="en-US" altLang="zh-CN" sz="2400" i="1" dirty="0">
                                                  <a:solidFill>
                                                    <a:schemeClr val="accent1">
                                                      <a:lumMod val="50000"/>
                                                    </a:schemeClr>
                                                  </a:solidFill>
                                                  <a:latin typeface="Cambria Math" panose="02040503050406030204" pitchFamily="18" charset="0"/>
                                                </a:rPr>
                                                <m:t>𝜎</m:t>
                                              </m:r>
                                            </m:e>
                                            <m:sub>
                                              <m:r>
                                                <a:rPr lang="en-US" altLang="zh-CN" sz="2400" i="1" dirty="0">
                                                  <a:solidFill>
                                                    <a:schemeClr val="accent1">
                                                      <a:lumMod val="50000"/>
                                                    </a:schemeClr>
                                                  </a:solidFill>
                                                  <a:latin typeface="Cambria Math" panose="02040503050406030204" pitchFamily="18" charset="0"/>
                                                </a:rPr>
                                                <m:t>𝑘</m:t>
                                              </m:r>
                                            </m:sub>
                                          </m:sSub>
                                        </m:e>
                                      </m:d>
                                    </m:e>
                                  </m:func>
                                  <m:r>
                                    <a:rPr lang="en-US" altLang="zh-CN" sz="2400" b="0" i="1" dirty="0" smtClean="0">
                                      <a:solidFill>
                                        <a:schemeClr val="accent1">
                                          <a:lumMod val="50000"/>
                                        </a:schemeClr>
                                      </a:solidFill>
                                      <a:latin typeface="Cambria Math" panose="02040503050406030204" pitchFamily="18" charset="0"/>
                                    </a:rPr>
                                    <m:t>+</m:t>
                                  </m:r>
                                  <m:func>
                                    <m:funcPr>
                                      <m:ctrlPr>
                                        <a:rPr lang="en-US" altLang="zh-CN" sz="2400" b="0" i="1" dirty="0" smtClean="0">
                                          <a:solidFill>
                                            <a:schemeClr val="accent1">
                                              <a:lumMod val="50000"/>
                                            </a:schemeClr>
                                          </a:solidFill>
                                          <a:latin typeface="Cambria Math" panose="02040503050406030204" pitchFamily="18" charset="0"/>
                                        </a:rPr>
                                      </m:ctrlPr>
                                    </m:funcPr>
                                    <m:fName>
                                      <m:r>
                                        <m:rPr>
                                          <m:sty m:val="p"/>
                                        </m:rPr>
                                        <a:rPr lang="en-US" altLang="zh-CN" sz="2400" b="0" i="0" dirty="0" smtClean="0">
                                          <a:solidFill>
                                            <a:schemeClr val="accent1">
                                              <a:lumMod val="50000"/>
                                            </a:schemeClr>
                                          </a:solidFill>
                                          <a:latin typeface="Cambria Math" panose="02040503050406030204" pitchFamily="18" charset="0"/>
                                        </a:rPr>
                                        <m:t>log</m:t>
                                      </m:r>
                                    </m:fName>
                                    <m:e>
                                      <m:f>
                                        <m:fPr>
                                          <m:ctrlPr>
                                            <a:rPr lang="en-US" altLang="zh-CN" sz="2400" b="0" i="1" dirty="0" smtClean="0">
                                              <a:solidFill>
                                                <a:schemeClr val="accent1">
                                                  <a:lumMod val="50000"/>
                                                </a:schemeClr>
                                              </a:solidFill>
                                              <a:latin typeface="Cambria Math" panose="02040503050406030204" pitchFamily="18" charset="0"/>
                                            </a:rPr>
                                          </m:ctrlPr>
                                        </m:fPr>
                                        <m:num>
                                          <m:sSub>
                                            <m:sSubPr>
                                              <m:ctrlPr>
                                                <a:rPr lang="en-US" altLang="zh-CN" sz="2400" b="0" i="1" dirty="0" smtClean="0">
                                                  <a:solidFill>
                                                    <a:schemeClr val="accent1">
                                                      <a:lumMod val="50000"/>
                                                    </a:schemeClr>
                                                  </a:solidFill>
                                                  <a:latin typeface="Cambria Math" panose="02040503050406030204" pitchFamily="18" charset="0"/>
                                                </a:rPr>
                                              </m:ctrlPr>
                                            </m:sSubPr>
                                            <m:e>
                                              <m:r>
                                                <a:rPr lang="en-US" altLang="zh-CN" sz="2400" b="0" i="1" dirty="0" smtClean="0">
                                                  <a:solidFill>
                                                    <a:schemeClr val="accent1">
                                                      <a:lumMod val="50000"/>
                                                    </a:schemeClr>
                                                  </a:solidFill>
                                                  <a:latin typeface="Cambria Math" panose="02040503050406030204" pitchFamily="18" charset="0"/>
                                                </a:rPr>
                                                <m:t>𝜋</m:t>
                                              </m:r>
                                            </m:e>
                                            <m:sub>
                                              <m:r>
                                                <a:rPr lang="en-US" altLang="zh-CN" sz="2400" b="0" i="1" dirty="0" smtClean="0">
                                                  <a:solidFill>
                                                    <a:schemeClr val="accent1">
                                                      <a:lumMod val="50000"/>
                                                    </a:schemeClr>
                                                  </a:solidFill>
                                                  <a:latin typeface="Cambria Math" panose="02040503050406030204" pitchFamily="18" charset="0"/>
                                                </a:rPr>
                                                <m:t>𝑘</m:t>
                                              </m:r>
                                            </m:sub>
                                          </m:sSub>
                                        </m:num>
                                        <m:den>
                                          <m:sSub>
                                            <m:sSubPr>
                                              <m:ctrlPr>
                                                <a:rPr lang="en-US" altLang="zh-CN" sz="2400" i="1" dirty="0">
                                                  <a:solidFill>
                                                    <a:schemeClr val="accent1">
                                                      <a:lumMod val="50000"/>
                                                    </a:schemeClr>
                                                  </a:solidFill>
                                                  <a:latin typeface="Cambria Math" panose="02040503050406030204" pitchFamily="18" charset="0"/>
                                                </a:rPr>
                                              </m:ctrlPr>
                                            </m:sSubPr>
                                            <m:e>
                                              <m:r>
                                                <a:rPr lang="en-US" altLang="zh-CN" sz="2400" i="1" dirty="0">
                                                  <a:solidFill>
                                                    <a:schemeClr val="accent1">
                                                      <a:lumMod val="50000"/>
                                                    </a:schemeClr>
                                                  </a:solidFill>
                                                  <a:latin typeface="Cambria Math" panose="02040503050406030204" pitchFamily="18" charset="0"/>
                                                </a:rPr>
                                                <m:t>𝛾</m:t>
                                              </m:r>
                                            </m:e>
                                            <m:sub>
                                              <m:r>
                                                <a:rPr lang="en-US" altLang="zh-CN" sz="2400" i="1" dirty="0">
                                                  <a:solidFill>
                                                    <a:schemeClr val="accent1">
                                                      <a:lumMod val="50000"/>
                                                    </a:schemeClr>
                                                  </a:solidFill>
                                                  <a:latin typeface="Cambria Math" panose="02040503050406030204" pitchFamily="18" charset="0"/>
                                                </a:rPr>
                                                <m:t>𝑛𝑘</m:t>
                                              </m:r>
                                            </m:sub>
                                          </m:sSub>
                                        </m:den>
                                      </m:f>
                                    </m:e>
                                  </m:func>
                                </m:e>
                              </m:d>
                            </m:e>
                          </m:nary>
                        </m:e>
                      </m:nary>
                    </m:oMath>
                    <m:oMath xmlns:m="http://schemas.openxmlformats.org/officeDocument/2006/math">
                      <m:r>
                        <m:rPr>
                          <m:aln/>
                        </m:rPr>
                        <a:rPr lang="en-US" altLang="zh-CN" sz="2400" b="0" i="1" smtClean="0">
                          <a:solidFill>
                            <a:schemeClr val="accent1">
                              <a:lumMod val="50000"/>
                            </a:schemeClr>
                          </a:solidFill>
                          <a:latin typeface="Cambria Math" panose="02040503050406030204" pitchFamily="18" charset="0"/>
                        </a:rPr>
                        <m:t>=</m:t>
                      </m:r>
                      <m:nary>
                        <m:naryPr>
                          <m:chr m:val="∑"/>
                          <m:limLoc m:val="subSup"/>
                          <m:ctrlPr>
                            <a:rPr lang="en-US" altLang="zh-CN" sz="2400" i="1" dirty="0">
                              <a:solidFill>
                                <a:schemeClr val="accent1">
                                  <a:lumMod val="50000"/>
                                </a:schemeClr>
                              </a:solidFill>
                              <a:latin typeface="Cambria Math" panose="02040503050406030204" pitchFamily="18" charset="0"/>
                            </a:rPr>
                          </m:ctrlPr>
                        </m:naryPr>
                        <m:sub>
                          <m:r>
                            <m:rPr>
                              <m:brk m:alnAt="25"/>
                            </m:rPr>
                            <a:rPr lang="en-US" altLang="zh-CN" sz="2400" i="1" dirty="0">
                              <a:solidFill>
                                <a:schemeClr val="accent1">
                                  <a:lumMod val="50000"/>
                                </a:schemeClr>
                              </a:solidFill>
                              <a:latin typeface="Cambria Math" panose="02040503050406030204" pitchFamily="18" charset="0"/>
                            </a:rPr>
                            <m:t>𝑛</m:t>
                          </m:r>
                          <m:r>
                            <a:rPr lang="en-US" altLang="zh-CN" sz="2400" i="1" dirty="0">
                              <a:solidFill>
                                <a:schemeClr val="accent1">
                                  <a:lumMod val="50000"/>
                                </a:schemeClr>
                              </a:solidFill>
                              <a:latin typeface="Cambria Math" panose="02040503050406030204" pitchFamily="18" charset="0"/>
                            </a:rPr>
                            <m:t>=1</m:t>
                          </m:r>
                        </m:sub>
                        <m:sup>
                          <m:r>
                            <a:rPr lang="en-US" altLang="zh-CN" sz="2400" i="1" dirty="0">
                              <a:solidFill>
                                <a:schemeClr val="accent1">
                                  <a:lumMod val="50000"/>
                                </a:schemeClr>
                              </a:solidFill>
                              <a:latin typeface="Cambria Math" panose="02040503050406030204" pitchFamily="18" charset="0"/>
                            </a:rPr>
                            <m:t>𝑁</m:t>
                          </m:r>
                        </m:sup>
                        <m:e>
                          <m:nary>
                            <m:naryPr>
                              <m:chr m:val="∑"/>
                              <m:limLoc m:val="subSup"/>
                              <m:ctrlPr>
                                <a:rPr lang="en-US" altLang="zh-CN" sz="2400" i="1" dirty="0">
                                  <a:solidFill>
                                    <a:schemeClr val="accent1">
                                      <a:lumMod val="50000"/>
                                    </a:schemeClr>
                                  </a:solidFill>
                                  <a:latin typeface="Cambria Math" panose="02040503050406030204" pitchFamily="18" charset="0"/>
                                </a:rPr>
                              </m:ctrlPr>
                            </m:naryPr>
                            <m:sub>
                              <m:r>
                                <m:rPr>
                                  <m:brk m:alnAt="25"/>
                                </m:rPr>
                                <a:rPr lang="en-US" altLang="zh-CN" sz="2400" i="1" dirty="0">
                                  <a:solidFill>
                                    <a:schemeClr val="accent1">
                                      <a:lumMod val="50000"/>
                                    </a:schemeClr>
                                  </a:solidFill>
                                  <a:latin typeface="Cambria Math" panose="02040503050406030204" pitchFamily="18" charset="0"/>
                                </a:rPr>
                                <m:t>𝑘</m:t>
                              </m:r>
                              <m:r>
                                <a:rPr lang="en-US" altLang="zh-CN" sz="2400" i="1" dirty="0">
                                  <a:solidFill>
                                    <a:schemeClr val="accent1">
                                      <a:lumMod val="50000"/>
                                    </a:schemeClr>
                                  </a:solidFill>
                                  <a:latin typeface="Cambria Math" panose="02040503050406030204" pitchFamily="18" charset="0"/>
                                </a:rPr>
                                <m:t>=1</m:t>
                              </m:r>
                            </m:sub>
                            <m:sup>
                              <m:r>
                                <a:rPr lang="en-US" altLang="zh-CN" sz="2400" i="1" dirty="0">
                                  <a:solidFill>
                                    <a:schemeClr val="accent1">
                                      <a:lumMod val="50000"/>
                                    </a:schemeClr>
                                  </a:solidFill>
                                  <a:latin typeface="Cambria Math" panose="02040503050406030204" pitchFamily="18" charset="0"/>
                                </a:rPr>
                                <m:t>𝐾</m:t>
                              </m:r>
                            </m:sup>
                            <m:e>
                              <m:sSub>
                                <m:sSubPr>
                                  <m:ctrlPr>
                                    <a:rPr lang="en-US" altLang="zh-CN" sz="2400" i="1" dirty="0">
                                      <a:solidFill>
                                        <a:schemeClr val="accent1">
                                          <a:lumMod val="50000"/>
                                        </a:schemeClr>
                                      </a:solidFill>
                                      <a:latin typeface="Cambria Math" panose="02040503050406030204" pitchFamily="18" charset="0"/>
                                    </a:rPr>
                                  </m:ctrlPr>
                                </m:sSubPr>
                                <m:e>
                                  <m:r>
                                    <a:rPr lang="en-US" altLang="zh-CN" sz="2400" i="1" dirty="0">
                                      <a:solidFill>
                                        <a:schemeClr val="accent1">
                                          <a:lumMod val="50000"/>
                                        </a:schemeClr>
                                      </a:solidFill>
                                      <a:latin typeface="Cambria Math" panose="02040503050406030204" pitchFamily="18" charset="0"/>
                                    </a:rPr>
                                    <m:t>𝛾</m:t>
                                  </m:r>
                                </m:e>
                                <m:sub>
                                  <m:r>
                                    <a:rPr lang="en-US" altLang="zh-CN" sz="2400" i="1" dirty="0">
                                      <a:solidFill>
                                        <a:schemeClr val="accent1">
                                          <a:lumMod val="50000"/>
                                        </a:schemeClr>
                                      </a:solidFill>
                                      <a:latin typeface="Cambria Math" panose="02040503050406030204" pitchFamily="18" charset="0"/>
                                    </a:rPr>
                                    <m:t>𝑛𝑘</m:t>
                                  </m:r>
                                </m:sub>
                              </m:sSub>
                              <m:d>
                                <m:dPr>
                                  <m:ctrlPr>
                                    <a:rPr lang="en-US" altLang="zh-CN" sz="2400" i="1" dirty="0">
                                      <a:solidFill>
                                        <a:schemeClr val="accent1">
                                          <a:lumMod val="50000"/>
                                        </a:schemeClr>
                                      </a:solidFill>
                                      <a:latin typeface="Cambria Math" panose="02040503050406030204" pitchFamily="18" charset="0"/>
                                    </a:rPr>
                                  </m:ctrlPr>
                                </m:dPr>
                                <m:e>
                                  <m:f>
                                    <m:fPr>
                                      <m:ctrlPr>
                                        <a:rPr lang="en-US" altLang="zh-CN" sz="2400" i="1" dirty="0" smtClean="0">
                                          <a:solidFill>
                                            <a:schemeClr val="accent1">
                                              <a:lumMod val="50000"/>
                                            </a:schemeClr>
                                          </a:solidFill>
                                          <a:latin typeface="Cambria Math" panose="02040503050406030204" pitchFamily="18" charset="0"/>
                                        </a:rPr>
                                      </m:ctrlPr>
                                    </m:fPr>
                                    <m:num>
                                      <m:r>
                                        <a:rPr lang="en-US" altLang="zh-CN" sz="2400" b="0" i="1" dirty="0" smtClean="0">
                                          <a:solidFill>
                                            <a:schemeClr val="accent1">
                                              <a:lumMod val="50000"/>
                                            </a:schemeClr>
                                          </a:solidFill>
                                          <a:latin typeface="Cambria Math" panose="02040503050406030204" pitchFamily="18" charset="0"/>
                                        </a:rPr>
                                        <m:t>−</m:t>
                                      </m:r>
                                      <m:sSup>
                                        <m:sSupPr>
                                          <m:ctrlPr>
                                            <a:rPr lang="en-US" altLang="zh-CN" sz="2400" b="0" i="1" dirty="0" smtClean="0">
                                              <a:solidFill>
                                                <a:schemeClr val="accent1">
                                                  <a:lumMod val="50000"/>
                                                </a:schemeClr>
                                              </a:solidFill>
                                              <a:latin typeface="Cambria Math" panose="02040503050406030204" pitchFamily="18" charset="0"/>
                                            </a:rPr>
                                          </m:ctrlPr>
                                        </m:sSupPr>
                                        <m:e>
                                          <m:d>
                                            <m:dPr>
                                              <m:ctrlPr>
                                                <a:rPr lang="en-US" altLang="zh-CN" sz="2400" b="0" i="1" dirty="0" smtClean="0">
                                                  <a:solidFill>
                                                    <a:schemeClr val="accent1">
                                                      <a:lumMod val="50000"/>
                                                    </a:schemeClr>
                                                  </a:solidFill>
                                                  <a:latin typeface="Cambria Math" panose="02040503050406030204" pitchFamily="18" charset="0"/>
                                                </a:rPr>
                                              </m:ctrlPr>
                                            </m:dPr>
                                            <m:e>
                                              <m:sSup>
                                                <m:sSupPr>
                                                  <m:ctrlPr>
                                                    <a:rPr lang="en-US" altLang="zh-CN" sz="2400" i="1" dirty="0">
                                                      <a:solidFill>
                                                        <a:schemeClr val="accent1">
                                                          <a:lumMod val="50000"/>
                                                        </a:schemeClr>
                                                      </a:solidFill>
                                                      <a:latin typeface="Cambria Math" panose="02040503050406030204" pitchFamily="18" charset="0"/>
                                                    </a:rPr>
                                                  </m:ctrlPr>
                                                </m:sSupPr>
                                                <m:e>
                                                  <m:r>
                                                    <a:rPr lang="en-US" altLang="zh-CN" sz="2400" i="1" dirty="0">
                                                      <a:solidFill>
                                                        <a:schemeClr val="accent1">
                                                          <a:lumMod val="50000"/>
                                                        </a:schemeClr>
                                                      </a:solidFill>
                                                      <a:latin typeface="Cambria Math" panose="02040503050406030204" pitchFamily="18" charset="0"/>
                                                    </a:rPr>
                                                    <m:t>𝑥</m:t>
                                                  </m:r>
                                                </m:e>
                                                <m:sup>
                                                  <m:d>
                                                    <m:dPr>
                                                      <m:ctrlPr>
                                                        <a:rPr lang="en-US" altLang="zh-CN" sz="2400" i="1" dirty="0">
                                                          <a:solidFill>
                                                            <a:schemeClr val="accent1">
                                                              <a:lumMod val="50000"/>
                                                            </a:schemeClr>
                                                          </a:solidFill>
                                                          <a:latin typeface="Cambria Math" panose="02040503050406030204" pitchFamily="18" charset="0"/>
                                                        </a:rPr>
                                                      </m:ctrlPr>
                                                    </m:dPr>
                                                    <m:e>
                                                      <m:r>
                                                        <a:rPr lang="en-US" altLang="zh-CN" sz="2400" i="1" dirty="0">
                                                          <a:solidFill>
                                                            <a:schemeClr val="accent1">
                                                              <a:lumMod val="50000"/>
                                                            </a:schemeClr>
                                                          </a:solidFill>
                                                          <a:latin typeface="Cambria Math" panose="02040503050406030204" pitchFamily="18" charset="0"/>
                                                        </a:rPr>
                                                        <m:t>𝑛</m:t>
                                                      </m:r>
                                                    </m:e>
                                                  </m:d>
                                                </m:sup>
                                              </m:sSup>
                                              <m:r>
                                                <a:rPr lang="en-US" altLang="zh-CN" sz="2400" b="0" i="1" dirty="0" smtClean="0">
                                                  <a:solidFill>
                                                    <a:schemeClr val="accent1">
                                                      <a:lumMod val="50000"/>
                                                    </a:schemeClr>
                                                  </a:solidFill>
                                                  <a:latin typeface="Cambria Math" panose="02040503050406030204" pitchFamily="18" charset="0"/>
                                                </a:rPr>
                                                <m:t>−</m:t>
                                              </m:r>
                                              <m:sSub>
                                                <m:sSubPr>
                                                  <m:ctrlPr>
                                                    <a:rPr lang="en-US" altLang="zh-CN" sz="2400" b="0" i="1" dirty="0" smtClean="0">
                                                      <a:solidFill>
                                                        <a:schemeClr val="accent1">
                                                          <a:lumMod val="50000"/>
                                                        </a:schemeClr>
                                                      </a:solidFill>
                                                      <a:latin typeface="Cambria Math" panose="02040503050406030204" pitchFamily="18" charset="0"/>
                                                    </a:rPr>
                                                  </m:ctrlPr>
                                                </m:sSubPr>
                                                <m:e>
                                                  <m:r>
                                                    <a:rPr lang="en-US" altLang="zh-CN" sz="2400" b="0" i="1" dirty="0" smtClean="0">
                                                      <a:solidFill>
                                                        <a:schemeClr val="accent1">
                                                          <a:lumMod val="50000"/>
                                                        </a:schemeClr>
                                                      </a:solidFill>
                                                      <a:latin typeface="Cambria Math" panose="02040503050406030204" pitchFamily="18" charset="0"/>
                                                    </a:rPr>
                                                    <m:t>𝜇</m:t>
                                                  </m:r>
                                                </m:e>
                                                <m:sub>
                                                  <m:r>
                                                    <a:rPr lang="en-US" altLang="zh-CN" sz="2400" b="0" i="1" dirty="0" smtClean="0">
                                                      <a:solidFill>
                                                        <a:schemeClr val="accent1">
                                                          <a:lumMod val="50000"/>
                                                        </a:schemeClr>
                                                      </a:solidFill>
                                                      <a:latin typeface="Cambria Math" panose="02040503050406030204" pitchFamily="18" charset="0"/>
                                                    </a:rPr>
                                                    <m:t>𝑘</m:t>
                                                  </m:r>
                                                </m:sub>
                                              </m:sSub>
                                            </m:e>
                                          </m:d>
                                        </m:e>
                                        <m:sup>
                                          <m:r>
                                            <a:rPr lang="en-US" altLang="zh-CN" sz="2400" b="0" i="1" dirty="0" smtClean="0">
                                              <a:solidFill>
                                                <a:schemeClr val="accent1">
                                                  <a:lumMod val="50000"/>
                                                </a:schemeClr>
                                              </a:solidFill>
                                              <a:latin typeface="Cambria Math" panose="02040503050406030204" pitchFamily="18" charset="0"/>
                                            </a:rPr>
                                            <m:t>2</m:t>
                                          </m:r>
                                        </m:sup>
                                      </m:sSup>
                                    </m:num>
                                    <m:den>
                                      <m:r>
                                        <a:rPr lang="en-US" altLang="zh-CN" sz="2400" b="0" i="1" dirty="0" smtClean="0">
                                          <a:solidFill>
                                            <a:schemeClr val="accent1">
                                              <a:lumMod val="50000"/>
                                            </a:schemeClr>
                                          </a:solidFill>
                                          <a:latin typeface="Cambria Math" panose="02040503050406030204" pitchFamily="18" charset="0"/>
                                        </a:rPr>
                                        <m:t>2</m:t>
                                      </m:r>
                                      <m:sSubSup>
                                        <m:sSubSupPr>
                                          <m:ctrlPr>
                                            <a:rPr lang="en-US" altLang="zh-CN" sz="2400" b="0" i="1" dirty="0" smtClean="0">
                                              <a:solidFill>
                                                <a:schemeClr val="accent1">
                                                  <a:lumMod val="50000"/>
                                                </a:schemeClr>
                                              </a:solidFill>
                                              <a:latin typeface="Cambria Math" panose="02040503050406030204" pitchFamily="18" charset="0"/>
                                            </a:rPr>
                                          </m:ctrlPr>
                                        </m:sSubSupPr>
                                        <m:e>
                                          <m:r>
                                            <a:rPr lang="en-US" altLang="zh-CN" sz="2400" b="0" i="1" dirty="0" smtClean="0">
                                              <a:solidFill>
                                                <a:schemeClr val="accent1">
                                                  <a:lumMod val="50000"/>
                                                </a:schemeClr>
                                              </a:solidFill>
                                              <a:latin typeface="Cambria Math" panose="02040503050406030204" pitchFamily="18" charset="0"/>
                                            </a:rPr>
                                            <m:t>𝜎</m:t>
                                          </m:r>
                                        </m:e>
                                        <m:sub>
                                          <m:r>
                                            <a:rPr lang="en-US" altLang="zh-CN" sz="2400" b="0" i="1" dirty="0" smtClean="0">
                                              <a:solidFill>
                                                <a:schemeClr val="accent1">
                                                  <a:lumMod val="50000"/>
                                                </a:schemeClr>
                                              </a:solidFill>
                                              <a:latin typeface="Cambria Math" panose="02040503050406030204" pitchFamily="18" charset="0"/>
                                            </a:rPr>
                                            <m:t>𝑘</m:t>
                                          </m:r>
                                        </m:sub>
                                        <m:sup>
                                          <m:r>
                                            <a:rPr lang="en-US" altLang="zh-CN" sz="2400" b="0" i="1" dirty="0" smtClean="0">
                                              <a:solidFill>
                                                <a:schemeClr val="accent1">
                                                  <a:lumMod val="50000"/>
                                                </a:schemeClr>
                                              </a:solidFill>
                                              <a:latin typeface="Cambria Math" panose="02040503050406030204" pitchFamily="18" charset="0"/>
                                            </a:rPr>
                                            <m:t>2</m:t>
                                          </m:r>
                                        </m:sup>
                                      </m:sSubSup>
                                    </m:den>
                                  </m:f>
                                  <m:r>
                                    <a:rPr lang="en-US" altLang="zh-CN" sz="2400" b="0" i="1" dirty="0" smtClean="0">
                                      <a:solidFill>
                                        <a:schemeClr val="accent1">
                                          <a:lumMod val="50000"/>
                                        </a:schemeClr>
                                      </a:solidFill>
                                      <a:latin typeface="Cambria Math" panose="02040503050406030204" pitchFamily="18" charset="0"/>
                                    </a:rPr>
                                    <m:t>−</m:t>
                                  </m:r>
                                  <m:func>
                                    <m:funcPr>
                                      <m:ctrlPr>
                                        <a:rPr lang="en-US" altLang="zh-CN" sz="2400" b="0" i="1" dirty="0" smtClean="0">
                                          <a:solidFill>
                                            <a:schemeClr val="accent1">
                                              <a:lumMod val="50000"/>
                                            </a:schemeClr>
                                          </a:solidFill>
                                          <a:latin typeface="Cambria Math" panose="02040503050406030204" pitchFamily="18" charset="0"/>
                                        </a:rPr>
                                      </m:ctrlPr>
                                    </m:funcPr>
                                    <m:fName>
                                      <m:r>
                                        <m:rPr>
                                          <m:sty m:val="p"/>
                                        </m:rPr>
                                        <a:rPr lang="en-US" altLang="zh-CN" sz="2400" b="0" i="0" dirty="0" smtClean="0">
                                          <a:solidFill>
                                            <a:schemeClr val="accent1">
                                              <a:lumMod val="50000"/>
                                            </a:schemeClr>
                                          </a:solidFill>
                                          <a:latin typeface="Cambria Math" panose="02040503050406030204" pitchFamily="18" charset="0"/>
                                        </a:rPr>
                                        <m:t>log</m:t>
                                      </m:r>
                                    </m:fName>
                                    <m:e>
                                      <m:sSub>
                                        <m:sSubPr>
                                          <m:ctrlPr>
                                            <a:rPr lang="en-US" altLang="zh-CN" sz="2400" b="0" i="1" dirty="0" smtClean="0">
                                              <a:solidFill>
                                                <a:schemeClr val="accent1">
                                                  <a:lumMod val="50000"/>
                                                </a:schemeClr>
                                              </a:solidFill>
                                              <a:latin typeface="Cambria Math" panose="02040503050406030204" pitchFamily="18" charset="0"/>
                                            </a:rPr>
                                          </m:ctrlPr>
                                        </m:sSubPr>
                                        <m:e>
                                          <m:r>
                                            <a:rPr lang="en-US" altLang="zh-CN" sz="2400" b="0" i="1" dirty="0" smtClean="0">
                                              <a:solidFill>
                                                <a:schemeClr val="accent1">
                                                  <a:lumMod val="50000"/>
                                                </a:schemeClr>
                                              </a:solidFill>
                                              <a:latin typeface="Cambria Math" panose="02040503050406030204" pitchFamily="18" charset="0"/>
                                            </a:rPr>
                                            <m:t>𝜎</m:t>
                                          </m:r>
                                        </m:e>
                                        <m:sub>
                                          <m:r>
                                            <a:rPr lang="en-US" altLang="zh-CN" sz="2400" b="0" i="1" dirty="0" smtClean="0">
                                              <a:solidFill>
                                                <a:schemeClr val="accent1">
                                                  <a:lumMod val="50000"/>
                                                </a:schemeClr>
                                              </a:solidFill>
                                              <a:latin typeface="Cambria Math" panose="02040503050406030204" pitchFamily="18" charset="0"/>
                                            </a:rPr>
                                            <m:t>𝑘</m:t>
                                          </m:r>
                                        </m:sub>
                                      </m:sSub>
                                    </m:e>
                                  </m:func>
                                  <m:r>
                                    <a:rPr lang="en-US" altLang="zh-CN" sz="2400" b="0" i="1" dirty="0" smtClean="0">
                                      <a:solidFill>
                                        <a:schemeClr val="accent1">
                                          <a:lumMod val="50000"/>
                                        </a:schemeClr>
                                      </a:solidFill>
                                      <a:latin typeface="Cambria Math" panose="02040503050406030204" pitchFamily="18" charset="0"/>
                                    </a:rPr>
                                    <m:t>+</m:t>
                                  </m:r>
                                  <m:func>
                                    <m:funcPr>
                                      <m:ctrlPr>
                                        <a:rPr lang="en-US" altLang="zh-CN" sz="2400" b="0" i="1" dirty="0" smtClean="0">
                                          <a:solidFill>
                                            <a:schemeClr val="accent1">
                                              <a:lumMod val="50000"/>
                                            </a:schemeClr>
                                          </a:solidFill>
                                          <a:latin typeface="Cambria Math" panose="02040503050406030204" pitchFamily="18" charset="0"/>
                                        </a:rPr>
                                      </m:ctrlPr>
                                    </m:funcPr>
                                    <m:fName>
                                      <m:r>
                                        <m:rPr>
                                          <m:sty m:val="p"/>
                                        </m:rPr>
                                        <a:rPr lang="en-US" altLang="zh-CN" sz="2400" b="0" i="0" dirty="0" smtClean="0">
                                          <a:solidFill>
                                            <a:schemeClr val="accent1">
                                              <a:lumMod val="50000"/>
                                            </a:schemeClr>
                                          </a:solidFill>
                                          <a:latin typeface="Cambria Math" panose="02040503050406030204" pitchFamily="18" charset="0"/>
                                        </a:rPr>
                                        <m:t>log</m:t>
                                      </m:r>
                                    </m:fName>
                                    <m:e>
                                      <m:sSub>
                                        <m:sSubPr>
                                          <m:ctrlPr>
                                            <a:rPr lang="en-US" altLang="zh-CN" sz="2400" b="0" i="1" dirty="0" smtClean="0">
                                              <a:solidFill>
                                                <a:schemeClr val="accent1">
                                                  <a:lumMod val="50000"/>
                                                </a:schemeClr>
                                              </a:solidFill>
                                              <a:latin typeface="Cambria Math" panose="02040503050406030204" pitchFamily="18" charset="0"/>
                                            </a:rPr>
                                          </m:ctrlPr>
                                        </m:sSubPr>
                                        <m:e>
                                          <m:r>
                                            <a:rPr lang="en-US" altLang="zh-CN" sz="2400" b="0" i="1" dirty="0" smtClean="0">
                                              <a:solidFill>
                                                <a:schemeClr val="accent1">
                                                  <a:lumMod val="50000"/>
                                                </a:schemeClr>
                                              </a:solidFill>
                                              <a:latin typeface="Cambria Math" panose="02040503050406030204" pitchFamily="18" charset="0"/>
                                            </a:rPr>
                                            <m:t>𝜋</m:t>
                                          </m:r>
                                        </m:e>
                                        <m:sub>
                                          <m:r>
                                            <a:rPr lang="en-US" altLang="zh-CN" sz="2400" b="0" i="1" dirty="0" smtClean="0">
                                              <a:solidFill>
                                                <a:schemeClr val="accent1">
                                                  <a:lumMod val="50000"/>
                                                </a:schemeClr>
                                              </a:solidFill>
                                              <a:latin typeface="Cambria Math" panose="02040503050406030204" pitchFamily="18" charset="0"/>
                                            </a:rPr>
                                            <m:t>𝑘</m:t>
                                          </m:r>
                                        </m:sub>
                                      </m:sSub>
                                    </m:e>
                                  </m:func>
                                </m:e>
                              </m:d>
                            </m:e>
                          </m:nary>
                          <m:r>
                            <a:rPr lang="en-US" altLang="zh-CN" sz="2400" b="0" i="1" dirty="0" smtClean="0">
                              <a:solidFill>
                                <a:schemeClr val="accent1">
                                  <a:lumMod val="50000"/>
                                </a:schemeClr>
                              </a:solidFill>
                              <a:latin typeface="Cambria Math" panose="02040503050406030204" pitchFamily="18" charset="0"/>
                            </a:rPr>
                            <m:t>+</m:t>
                          </m:r>
                          <m:r>
                            <a:rPr lang="en-US" altLang="zh-CN" sz="2400" b="0" i="1" dirty="0" smtClean="0">
                              <a:solidFill>
                                <a:schemeClr val="accent1">
                                  <a:lumMod val="50000"/>
                                </a:schemeClr>
                              </a:solidFill>
                              <a:latin typeface="Cambria Math" panose="02040503050406030204" pitchFamily="18" charset="0"/>
                            </a:rPr>
                            <m:t>𝐶</m:t>
                          </m:r>
                        </m:e>
                      </m:nary>
                    </m:oMath>
                  </m:oMathPara>
                </a14:m>
                <a:endParaRPr lang="en-US" altLang="zh-CN" sz="2400" b="0" dirty="0">
                  <a:solidFill>
                    <a:schemeClr val="accent1">
                      <a:lumMod val="50000"/>
                    </a:schemeClr>
                  </a:solidFill>
                </a:endParaRPr>
              </a:p>
              <a:p>
                <a:r>
                  <a:rPr lang="zh-CN" altLang="en-US" dirty="0"/>
                  <a:t>转化为优化问题</a:t>
                </a:r>
                <a:endParaRPr kumimoji="1" lang="en-US" altLang="zh-CN" sz="3200" b="0" i="1" dirty="0">
                  <a:solidFill>
                    <a:schemeClr val="accent1">
                      <a:lumMod val="50000"/>
                    </a:schemeClr>
                  </a:solidFill>
                  <a:latin typeface="Cambria Math" panose="02040503050406030204" pitchFamily="18" charset="0"/>
                </a:endParaRPr>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078C3673-F000-212D-8E0B-106C3D46B829}"/>
                  </a:ext>
                </a:extLst>
              </p:cNvPr>
              <p:cNvSpPr>
                <a:spLocks noGrp="1" noRot="1" noChangeAspect="1" noMove="1" noResize="1" noEditPoints="1" noAdjustHandles="1" noChangeArrowheads="1" noChangeShapeType="1" noTextEdit="1"/>
              </p:cNvSpPr>
              <p:nvPr>
                <p:ph idx="1"/>
              </p:nvPr>
            </p:nvSpPr>
            <p:spPr>
              <a:blipFill>
                <a:blip r:embed="rId2"/>
                <a:stretch>
                  <a:fillRect l="-925" t="-1334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F41538D-AAED-A156-419F-84A09EBD8C5D}"/>
              </a:ext>
            </a:extLst>
          </p:cNvPr>
          <p:cNvPicPr>
            <a:picLocks noChangeAspect="1"/>
          </p:cNvPicPr>
          <p:nvPr/>
        </p:nvPicPr>
        <p:blipFill>
          <a:blip r:embed="rId3"/>
          <a:stretch>
            <a:fillRect/>
          </a:stretch>
        </p:blipFill>
        <p:spPr>
          <a:xfrm>
            <a:off x="4378712" y="4495800"/>
            <a:ext cx="3434576" cy="1828800"/>
          </a:xfrm>
          <a:prstGeom prst="rect">
            <a:avLst/>
          </a:prstGeom>
        </p:spPr>
      </p:pic>
    </p:spTree>
    <p:extLst>
      <p:ext uri="{BB962C8B-B14F-4D97-AF65-F5344CB8AC3E}">
        <p14:creationId xmlns:p14="http://schemas.microsoft.com/office/powerpoint/2010/main" val="2619623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08607-E1C5-2DEB-E648-A16F0B640A6A}"/>
              </a:ext>
            </a:extLst>
          </p:cNvPr>
          <p:cNvSpPr>
            <a:spLocks noGrp="1"/>
          </p:cNvSpPr>
          <p:nvPr>
            <p:ph type="title"/>
          </p:nvPr>
        </p:nvSpPr>
        <p:spPr/>
        <p:txBody>
          <a:bodyPr/>
          <a:lstStyle/>
          <a:p>
            <a:r>
              <a:rPr kumimoji="1" lang="en-US" altLang="zh-CN" dirty="0"/>
              <a:t>EM Algorithm (M step)</a:t>
            </a:r>
            <a:endParaRPr kumimoji="1" lang="zh-CN" altLang="en-US" dirty="0"/>
          </a:p>
        </p:txBody>
      </p:sp>
      <p:pic>
        <p:nvPicPr>
          <p:cNvPr id="4" name="内容占位符 3">
            <a:extLst>
              <a:ext uri="{FF2B5EF4-FFF2-40B4-BE49-F238E27FC236}">
                <a16:creationId xmlns:a16="http://schemas.microsoft.com/office/drawing/2014/main" id="{69DBA058-DD50-F231-42B2-4A0C9D9D7B73}"/>
              </a:ext>
            </a:extLst>
          </p:cNvPr>
          <p:cNvPicPr>
            <a:picLocks noGrp="1" noChangeAspect="1"/>
          </p:cNvPicPr>
          <p:nvPr>
            <p:ph idx="1"/>
          </p:nvPr>
        </p:nvPicPr>
        <p:blipFill>
          <a:blip r:embed="rId2"/>
          <a:stretch>
            <a:fillRect/>
          </a:stretch>
        </p:blipFill>
        <p:spPr>
          <a:xfrm>
            <a:off x="609600" y="990600"/>
            <a:ext cx="6381300" cy="3930650"/>
          </a:xfrm>
          <a:prstGeom prst="rect">
            <a:avLst/>
          </a:prstGeom>
        </p:spPr>
      </p:pic>
      <p:pic>
        <p:nvPicPr>
          <p:cNvPr id="5" name="图片 4">
            <a:extLst>
              <a:ext uri="{FF2B5EF4-FFF2-40B4-BE49-F238E27FC236}">
                <a16:creationId xmlns:a16="http://schemas.microsoft.com/office/drawing/2014/main" id="{7B462143-6714-1433-9D6E-C3BDAADFC271}"/>
              </a:ext>
            </a:extLst>
          </p:cNvPr>
          <p:cNvPicPr>
            <a:picLocks noChangeAspect="1"/>
          </p:cNvPicPr>
          <p:nvPr/>
        </p:nvPicPr>
        <p:blipFill>
          <a:blip r:embed="rId3"/>
          <a:stretch>
            <a:fillRect/>
          </a:stretch>
        </p:blipFill>
        <p:spPr>
          <a:xfrm>
            <a:off x="5334000" y="3200400"/>
            <a:ext cx="6248400" cy="3067396"/>
          </a:xfrm>
          <a:prstGeom prst="rect">
            <a:avLst/>
          </a:prstGeom>
        </p:spPr>
      </p:pic>
    </p:spTree>
    <p:extLst>
      <p:ext uri="{BB962C8B-B14F-4D97-AF65-F5344CB8AC3E}">
        <p14:creationId xmlns:p14="http://schemas.microsoft.com/office/powerpoint/2010/main" val="1732409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EADFC-5006-474C-B043-F434D4ED93B8}"/>
              </a:ext>
            </a:extLst>
          </p:cNvPr>
          <p:cNvSpPr>
            <a:spLocks noGrp="1"/>
          </p:cNvSpPr>
          <p:nvPr>
            <p:ph type="title"/>
          </p:nvPr>
        </p:nvSpPr>
        <p:spPr/>
        <p:txBody>
          <a:bodyPr/>
          <a:lstStyle/>
          <a:p>
            <a:r>
              <a:rPr lang="en-US" altLang="zh-CN" dirty="0"/>
              <a:t>Challenges in Parametric Density Estimation</a:t>
            </a:r>
            <a:endParaRPr lang="zh-CN" altLang="en-US" dirty="0"/>
          </a:p>
        </p:txBody>
      </p:sp>
      <p:sp>
        <p:nvSpPr>
          <p:cNvPr id="3" name="内容占位符 2">
            <a:extLst>
              <a:ext uri="{FF2B5EF4-FFF2-40B4-BE49-F238E27FC236}">
                <a16:creationId xmlns:a16="http://schemas.microsoft.com/office/drawing/2014/main" id="{7767D147-B88E-431D-95D8-EB2371919B82}"/>
              </a:ext>
            </a:extLst>
          </p:cNvPr>
          <p:cNvSpPr>
            <a:spLocks noGrp="1"/>
          </p:cNvSpPr>
          <p:nvPr>
            <p:ph idx="1"/>
          </p:nvPr>
        </p:nvSpPr>
        <p:spPr/>
        <p:txBody>
          <a:bodyPr/>
          <a:lstStyle/>
          <a:p>
            <a:r>
              <a:rPr lang="en-US" altLang="zh-CN" dirty="0"/>
              <a:t>Model selection</a:t>
            </a:r>
          </a:p>
          <a:p>
            <a:pPr lvl="1"/>
            <a:r>
              <a:rPr lang="en-US" altLang="zh-CN" dirty="0"/>
              <a:t>How to choose PDF of data distribution.</a:t>
            </a:r>
          </a:p>
          <a:p>
            <a:pPr lvl="1"/>
            <a:r>
              <a:rPr lang="en" altLang="zh-CN" dirty="0"/>
              <a:t>The distribution of actual data is often very complicated, rather than simple normal distribution or multinomial distribution.</a:t>
            </a:r>
          </a:p>
          <a:p>
            <a:r>
              <a:rPr lang="en-US" altLang="zh-CN" dirty="0"/>
              <a:t>Unobservable variables</a:t>
            </a:r>
          </a:p>
          <a:p>
            <a:pPr lvl="1"/>
            <a:r>
              <a:rPr lang="en" altLang="zh-CN" dirty="0"/>
              <a:t>The samples we use for training only contain some observable variables, and some very key variables are unobservable, which makes it difficult for us to accurately estimate the true distribution of data.</a:t>
            </a:r>
          </a:p>
          <a:p>
            <a:r>
              <a:rPr lang="en" altLang="zh-CN" dirty="0"/>
              <a:t>Dimension disaster problem</a:t>
            </a:r>
            <a:endParaRPr lang="en-US" altLang="zh-CN" dirty="0"/>
          </a:p>
          <a:p>
            <a:pPr lvl="1"/>
            <a:r>
              <a:rPr lang="en" altLang="zh-CN" dirty="0"/>
              <a:t>As dimensions increase, samples needed to estimate parameters increases exponentially. Over-fitting will occur when samples are insufficient.</a:t>
            </a:r>
            <a:endParaRPr lang="zh-CN" altLang="en-US" dirty="0"/>
          </a:p>
        </p:txBody>
      </p:sp>
    </p:spTree>
    <p:extLst>
      <p:ext uri="{BB962C8B-B14F-4D97-AF65-F5344CB8AC3E}">
        <p14:creationId xmlns:p14="http://schemas.microsoft.com/office/powerpoint/2010/main" val="1680584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B191F-5A2F-37BF-E69C-159D08D96D4F}"/>
              </a:ext>
            </a:extLst>
          </p:cNvPr>
          <p:cNvSpPr>
            <a:spLocks noGrp="1"/>
          </p:cNvSpPr>
          <p:nvPr>
            <p:ph type="title"/>
          </p:nvPr>
        </p:nvSpPr>
        <p:spPr/>
        <p:txBody>
          <a:bodyPr/>
          <a:lstStyle/>
          <a:p>
            <a:r>
              <a:rPr kumimoji="1" lang="en-US" altLang="zh-CN" dirty="0"/>
              <a:t>GMM Training Process</a:t>
            </a:r>
            <a:endParaRPr kumimoji="1" lang="zh-CN" altLang="en-US" dirty="0"/>
          </a:p>
        </p:txBody>
      </p:sp>
      <p:pic>
        <p:nvPicPr>
          <p:cNvPr id="4" name="内容占位符 3">
            <a:extLst>
              <a:ext uri="{FF2B5EF4-FFF2-40B4-BE49-F238E27FC236}">
                <a16:creationId xmlns:a16="http://schemas.microsoft.com/office/drawing/2014/main" id="{1A92D689-9960-1D78-BE8A-B1A4E401E99F}"/>
              </a:ext>
            </a:extLst>
          </p:cNvPr>
          <p:cNvPicPr>
            <a:picLocks noGrp="1" noChangeAspect="1"/>
          </p:cNvPicPr>
          <p:nvPr>
            <p:ph idx="1"/>
          </p:nvPr>
        </p:nvPicPr>
        <p:blipFill>
          <a:blip r:embed="rId2"/>
          <a:stretch>
            <a:fillRect/>
          </a:stretch>
        </p:blipFill>
        <p:spPr>
          <a:xfrm>
            <a:off x="2139104" y="990600"/>
            <a:ext cx="7913791" cy="5410200"/>
          </a:xfrm>
          <a:prstGeom prst="rect">
            <a:avLst/>
          </a:prstGeom>
        </p:spPr>
      </p:pic>
    </p:spTree>
    <p:extLst>
      <p:ext uri="{BB962C8B-B14F-4D97-AF65-F5344CB8AC3E}">
        <p14:creationId xmlns:p14="http://schemas.microsoft.com/office/powerpoint/2010/main" val="35352284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en-US" dirty="0"/>
              <a:t>Computing likelihoods in unsupervised case</a:t>
            </a:r>
          </a:p>
        </p:txBody>
      </p:sp>
      <p:sp>
        <p:nvSpPr>
          <p:cNvPr id="526339" name="Rectangle 3"/>
          <p:cNvSpPr>
            <a:spLocks noGrp="1" noChangeArrowheads="1"/>
          </p:cNvSpPr>
          <p:nvPr>
            <p:ph type="body" idx="4294967295"/>
          </p:nvPr>
        </p:nvSpPr>
        <p:spPr>
          <a:xfrm>
            <a:off x="609600" y="1485900"/>
            <a:ext cx="10972800" cy="3886200"/>
          </a:xfrm>
        </p:spPr>
        <p:txBody>
          <a:bodyPr/>
          <a:lstStyle/>
          <a:p>
            <a:pPr marL="3028950" indent="-3028950">
              <a:buNone/>
            </a:pPr>
            <a:r>
              <a:rPr lang="en-US" altLang="en-US" sz="2800" dirty="0">
                <a:solidFill>
                  <a:schemeClr val="accent1"/>
                </a:solidFill>
              </a:rPr>
              <a:t>We have </a:t>
            </a:r>
            <a:r>
              <a:rPr lang="en-US" altLang="en-US" sz="2800" b="1" i="1" dirty="0">
                <a:solidFill>
                  <a:schemeClr val="accent1"/>
                </a:solidFill>
                <a:latin typeface="MS Reference Serif" pitchFamily="18" charset="0"/>
              </a:rPr>
              <a:t>x</a:t>
            </a:r>
            <a:r>
              <a:rPr lang="en-US" altLang="en-US" sz="2800" i="1" baseline="-25000" dirty="0">
                <a:solidFill>
                  <a:schemeClr val="accent1"/>
                </a:solidFill>
                <a:latin typeface="MS Reference Serif" pitchFamily="18" charset="0"/>
              </a:rPr>
              <a:t>1</a:t>
            </a:r>
            <a:r>
              <a:rPr lang="en-US" altLang="en-US" sz="2800" b="1" i="1" dirty="0">
                <a:solidFill>
                  <a:schemeClr val="accent1"/>
                </a:solidFill>
                <a:latin typeface="MS Reference Serif" pitchFamily="18" charset="0"/>
              </a:rPr>
              <a:t> </a:t>
            </a:r>
            <a:r>
              <a:rPr lang="en-US" altLang="en-US" sz="2800" dirty="0">
                <a:solidFill>
                  <a:schemeClr val="accent1"/>
                </a:solidFill>
                <a:latin typeface="MS Reference Serif" pitchFamily="18" charset="0"/>
              </a:rPr>
              <a:t>,</a:t>
            </a:r>
            <a:r>
              <a:rPr lang="en-US" altLang="en-US" sz="2800" b="1" i="1" dirty="0">
                <a:solidFill>
                  <a:schemeClr val="accent1"/>
                </a:solidFill>
                <a:latin typeface="MS Reference Serif" pitchFamily="18" charset="0"/>
              </a:rPr>
              <a:t> x</a:t>
            </a:r>
            <a:r>
              <a:rPr lang="en-US" altLang="en-US" sz="2800" i="1" baseline="-25000" dirty="0">
                <a:solidFill>
                  <a:schemeClr val="accent1"/>
                </a:solidFill>
                <a:latin typeface="MS Reference Serif" pitchFamily="18" charset="0"/>
              </a:rPr>
              <a:t>2 </a:t>
            </a:r>
            <a:r>
              <a:rPr lang="en-US" altLang="en-US" sz="2800" baseline="-25000" dirty="0">
                <a:solidFill>
                  <a:schemeClr val="accent1"/>
                </a:solidFill>
                <a:latin typeface="MS Reference Serif" pitchFamily="18" charset="0"/>
              </a:rPr>
              <a:t>, … </a:t>
            </a:r>
            <a:r>
              <a:rPr lang="en-US" altLang="en-US" sz="2800" b="1" i="1" dirty="0" err="1">
                <a:solidFill>
                  <a:schemeClr val="accent1"/>
                </a:solidFill>
                <a:latin typeface="MS Reference Serif" pitchFamily="18" charset="0"/>
              </a:rPr>
              <a:t>x</a:t>
            </a:r>
            <a:r>
              <a:rPr lang="en-US" altLang="en-US" sz="2800" i="1" baseline="-25000" dirty="0" err="1">
                <a:solidFill>
                  <a:schemeClr val="accent1"/>
                </a:solidFill>
                <a:latin typeface="MS Reference Serif" pitchFamily="18" charset="0"/>
              </a:rPr>
              <a:t>N</a:t>
            </a:r>
            <a:endParaRPr lang="en-US" altLang="en-US" sz="2800" i="1" baseline="-25000" dirty="0">
              <a:solidFill>
                <a:schemeClr val="accent1"/>
              </a:solidFill>
              <a:latin typeface="MS Reference Serif" pitchFamily="18" charset="0"/>
            </a:endParaRPr>
          </a:p>
          <a:p>
            <a:pPr marL="3028950" indent="-3028950">
              <a:buNone/>
            </a:pPr>
            <a:r>
              <a:rPr lang="en-US" altLang="en-US" sz="2800" dirty="0">
                <a:solidFill>
                  <a:schemeClr val="accent1"/>
                </a:solidFill>
              </a:rPr>
              <a:t>We know</a:t>
            </a:r>
            <a:r>
              <a:rPr lang="en-US" altLang="en-US" sz="2800" dirty="0">
                <a:solidFill>
                  <a:schemeClr val="accent1"/>
                </a:solidFill>
                <a:latin typeface="MS Reference Serif" pitchFamily="18" charset="0"/>
              </a:rPr>
              <a:t> P(w</a:t>
            </a:r>
            <a:r>
              <a:rPr lang="en-US" altLang="en-US" sz="2800" i="1" baseline="-25000" dirty="0">
                <a:solidFill>
                  <a:schemeClr val="accent1"/>
                </a:solidFill>
                <a:latin typeface="MS Reference Serif" pitchFamily="18" charset="0"/>
              </a:rPr>
              <a:t>1</a:t>
            </a:r>
            <a:r>
              <a:rPr lang="en-US" altLang="en-US" sz="2800" dirty="0">
                <a:solidFill>
                  <a:schemeClr val="accent1"/>
                </a:solidFill>
                <a:latin typeface="MS Reference Serif" pitchFamily="18" charset="0"/>
              </a:rPr>
              <a:t>) P(w</a:t>
            </a:r>
            <a:r>
              <a:rPr lang="en-US" altLang="en-US" sz="2800" i="1" baseline="-25000" dirty="0">
                <a:solidFill>
                  <a:schemeClr val="accent1"/>
                </a:solidFill>
                <a:latin typeface="MS Reference Serif" pitchFamily="18" charset="0"/>
              </a:rPr>
              <a:t>2</a:t>
            </a:r>
            <a:r>
              <a:rPr lang="en-US" altLang="en-US" sz="2800" dirty="0">
                <a:solidFill>
                  <a:schemeClr val="accent1"/>
                </a:solidFill>
                <a:latin typeface="MS Reference Serif" pitchFamily="18" charset="0"/>
              </a:rPr>
              <a:t>) .. P(</a:t>
            </a:r>
            <a:r>
              <a:rPr lang="en-US" altLang="en-US" sz="2800" dirty="0" err="1">
                <a:solidFill>
                  <a:schemeClr val="accent1"/>
                </a:solidFill>
                <a:latin typeface="MS Reference Serif" pitchFamily="18" charset="0"/>
              </a:rPr>
              <a:t>w</a:t>
            </a:r>
            <a:r>
              <a:rPr lang="en-US" altLang="en-US" sz="2800" baseline="-25000" dirty="0" err="1">
                <a:solidFill>
                  <a:schemeClr val="accent1"/>
                </a:solidFill>
                <a:latin typeface="MS Reference Serif" pitchFamily="18" charset="0"/>
              </a:rPr>
              <a:t>K</a:t>
            </a:r>
            <a:r>
              <a:rPr lang="en-US" altLang="en-US" sz="2800" dirty="0">
                <a:solidFill>
                  <a:schemeClr val="accent1"/>
                </a:solidFill>
                <a:latin typeface="MS Reference Serif" pitchFamily="18" charset="0"/>
              </a:rPr>
              <a:t>)</a:t>
            </a:r>
          </a:p>
          <a:p>
            <a:pPr marL="3028950" indent="-3028950">
              <a:buNone/>
            </a:pPr>
            <a:r>
              <a:rPr lang="en-US" altLang="en-US" sz="2800" dirty="0">
                <a:solidFill>
                  <a:schemeClr val="accent1"/>
                </a:solidFill>
              </a:rPr>
              <a:t>We know</a:t>
            </a:r>
            <a:r>
              <a:rPr lang="en-US" altLang="en-US" sz="2800" dirty="0">
                <a:solidFill>
                  <a:schemeClr val="accent1"/>
                </a:solidFill>
                <a:latin typeface="MS Reference Serif" pitchFamily="18" charset="0"/>
              </a:rPr>
              <a:t> </a:t>
            </a:r>
            <a:r>
              <a:rPr lang="el-GR" altLang="en-US" sz="2800" dirty="0">
                <a:solidFill>
                  <a:schemeClr val="accent1"/>
                </a:solidFill>
                <a:latin typeface="MS Reference Serif" pitchFamily="18" charset="0"/>
              </a:rPr>
              <a:t>σ</a:t>
            </a:r>
          </a:p>
          <a:p>
            <a:pPr marL="3028950" indent="-3028950">
              <a:buNone/>
            </a:pPr>
            <a:endParaRPr lang="en-US" altLang="en-US" sz="2800" dirty="0">
              <a:solidFill>
                <a:schemeClr val="accent1"/>
              </a:solidFill>
              <a:latin typeface="MS Reference Serif" pitchFamily="18" charset="0"/>
            </a:endParaRPr>
          </a:p>
          <a:p>
            <a:pPr marL="3028950" indent="-3028950">
              <a:buNone/>
            </a:pPr>
            <a:r>
              <a:rPr lang="en-US" altLang="en-US" sz="2800" dirty="0">
                <a:solidFill>
                  <a:schemeClr val="accent1"/>
                </a:solidFill>
              </a:rPr>
              <a:t>P</a:t>
            </a:r>
            <a:r>
              <a:rPr lang="en-US" altLang="en-US" sz="2800" dirty="0">
                <a:solidFill>
                  <a:schemeClr val="accent1"/>
                </a:solidFill>
                <a:latin typeface="MS Reference Serif" pitchFamily="18" charset="0"/>
              </a:rPr>
              <a:t>(</a:t>
            </a:r>
            <a:r>
              <a:rPr lang="en-US" altLang="en-US" sz="2800" b="1" i="1" dirty="0" err="1">
                <a:solidFill>
                  <a:schemeClr val="accent1"/>
                </a:solidFill>
                <a:latin typeface="MS Reference Serif" pitchFamily="18" charset="0"/>
              </a:rPr>
              <a:t>x</a:t>
            </a:r>
            <a:r>
              <a:rPr lang="en-US" altLang="en-US" sz="2800" dirty="0" err="1">
                <a:solidFill>
                  <a:schemeClr val="accent1"/>
                </a:solidFill>
                <a:latin typeface="MS Reference Serif" pitchFamily="18" charset="0"/>
              </a:rPr>
              <a:t>|w</a:t>
            </a:r>
            <a:r>
              <a:rPr lang="en-US" altLang="en-US" sz="2800" i="1" baseline="-25000" dirty="0" err="1">
                <a:solidFill>
                  <a:schemeClr val="accent1"/>
                </a:solidFill>
                <a:latin typeface="MS Reference Serif" pitchFamily="18" charset="0"/>
              </a:rPr>
              <a:t>i</a:t>
            </a:r>
            <a:r>
              <a:rPr lang="en-US" altLang="en-US" sz="2800" dirty="0">
                <a:solidFill>
                  <a:schemeClr val="accent1"/>
                </a:solidFill>
                <a:latin typeface="MS Reference Serif" pitchFamily="18" charset="0"/>
              </a:rPr>
              <a:t>, </a:t>
            </a:r>
            <a:r>
              <a:rPr lang="el-GR" altLang="en-US" sz="2800" b="1" dirty="0">
                <a:solidFill>
                  <a:schemeClr val="accent1"/>
                </a:solidFill>
                <a:latin typeface="MS Reference Serif" pitchFamily="18" charset="0"/>
              </a:rPr>
              <a:t>μ</a:t>
            </a:r>
            <a:r>
              <a:rPr lang="en-US" altLang="en-US" sz="2800" i="1" baseline="-25000" dirty="0" err="1">
                <a:solidFill>
                  <a:schemeClr val="accent1"/>
                </a:solidFill>
                <a:latin typeface="MS Reference Serif" pitchFamily="18" charset="0"/>
              </a:rPr>
              <a:t>i</a:t>
            </a:r>
            <a:r>
              <a:rPr lang="en-US" altLang="en-US" sz="2800" i="1" dirty="0">
                <a:solidFill>
                  <a:schemeClr val="accent1"/>
                </a:solidFill>
                <a:latin typeface="MS Reference Serif" pitchFamily="18" charset="0"/>
              </a:rPr>
              <a:t>, … </a:t>
            </a:r>
            <a:r>
              <a:rPr lang="el-GR" altLang="en-US" sz="2800" b="1" dirty="0">
                <a:solidFill>
                  <a:schemeClr val="accent1"/>
                </a:solidFill>
                <a:latin typeface="MS Reference Serif" pitchFamily="18" charset="0"/>
              </a:rPr>
              <a:t>μ</a:t>
            </a:r>
            <a:r>
              <a:rPr lang="en-US" altLang="en-US" sz="2800" i="1" baseline="-25000" dirty="0">
                <a:solidFill>
                  <a:schemeClr val="accent1"/>
                </a:solidFill>
                <a:latin typeface="MS Reference Serif" pitchFamily="18" charset="0"/>
              </a:rPr>
              <a:t>K</a:t>
            </a:r>
            <a:r>
              <a:rPr lang="en-US" altLang="en-US" sz="2800" i="1" dirty="0">
                <a:solidFill>
                  <a:schemeClr val="accent1"/>
                </a:solidFill>
                <a:latin typeface="MS Reference Serif" pitchFamily="18" charset="0"/>
              </a:rPr>
              <a:t>) = </a:t>
            </a:r>
            <a:r>
              <a:rPr lang="en-US" altLang="en-US" sz="2800" dirty="0">
                <a:solidFill>
                  <a:schemeClr val="accent1"/>
                </a:solidFill>
              </a:rPr>
              <a:t>Prob that an observation from class </a:t>
            </a:r>
            <a:r>
              <a:rPr lang="en-US" altLang="en-US" sz="2800" dirty="0" err="1">
                <a:solidFill>
                  <a:schemeClr val="accent1"/>
                </a:solidFill>
              </a:rPr>
              <a:t>w</a:t>
            </a:r>
            <a:r>
              <a:rPr lang="en-US" altLang="en-US" sz="2800" i="1" baseline="-25000" dirty="0" err="1">
                <a:solidFill>
                  <a:schemeClr val="accent1"/>
                </a:solidFill>
              </a:rPr>
              <a:t>i</a:t>
            </a:r>
            <a:r>
              <a:rPr lang="en-US" altLang="en-US" sz="2800" dirty="0">
                <a:solidFill>
                  <a:schemeClr val="accent1"/>
                </a:solidFill>
              </a:rPr>
              <a:t> would have value </a:t>
            </a:r>
            <a:r>
              <a:rPr lang="en-US" altLang="en-US" sz="2800" b="1" i="1" dirty="0">
                <a:solidFill>
                  <a:schemeClr val="accent1"/>
                </a:solidFill>
                <a:latin typeface="MS Reference Serif" pitchFamily="18" charset="0"/>
              </a:rPr>
              <a:t>x</a:t>
            </a:r>
            <a:r>
              <a:rPr lang="en-US" altLang="en-US" sz="2800" dirty="0">
                <a:solidFill>
                  <a:schemeClr val="accent1"/>
                </a:solidFill>
              </a:rPr>
              <a:t> given class means </a:t>
            </a:r>
            <a:r>
              <a:rPr lang="el-GR" altLang="en-US" sz="2800" b="1" dirty="0">
                <a:solidFill>
                  <a:schemeClr val="accent1"/>
                </a:solidFill>
                <a:latin typeface="MS Reference Serif" pitchFamily="18" charset="0"/>
              </a:rPr>
              <a:t>μ</a:t>
            </a:r>
            <a:r>
              <a:rPr lang="en-US" altLang="en-US" sz="2800" i="1" baseline="-25000" dirty="0">
                <a:solidFill>
                  <a:schemeClr val="accent1"/>
                </a:solidFill>
              </a:rPr>
              <a:t>1</a:t>
            </a:r>
            <a:r>
              <a:rPr lang="en-US" altLang="en-US" sz="2800" dirty="0">
                <a:solidFill>
                  <a:schemeClr val="accent1"/>
                </a:solidFill>
              </a:rPr>
              <a:t>… </a:t>
            </a:r>
            <a:r>
              <a:rPr lang="el-GR" altLang="en-US" sz="2800" b="1" dirty="0">
                <a:solidFill>
                  <a:schemeClr val="accent1"/>
                </a:solidFill>
                <a:latin typeface="MS Reference Serif" pitchFamily="18" charset="0"/>
              </a:rPr>
              <a:t>μ</a:t>
            </a:r>
            <a:r>
              <a:rPr lang="en-US" altLang="en-US" sz="2800" i="1" baseline="-25000" dirty="0">
                <a:solidFill>
                  <a:schemeClr val="accent1"/>
                </a:solidFill>
                <a:latin typeface="MS Reference Serif" pitchFamily="18" charset="0"/>
              </a:rPr>
              <a:t>K</a:t>
            </a:r>
            <a:endParaRPr lang="en-US" altLang="en-US" sz="2800" i="1" baseline="-25000" dirty="0">
              <a:solidFill>
                <a:schemeClr val="accent1"/>
              </a:solidFill>
            </a:endParaRPr>
          </a:p>
          <a:p>
            <a:pPr marL="3028950" indent="-3028950">
              <a:buNone/>
            </a:pPr>
            <a:endParaRPr lang="en-US" altLang="en-US" sz="2800" i="1" baseline="-25000" dirty="0">
              <a:solidFill>
                <a:schemeClr val="accent1"/>
              </a:solidFill>
            </a:endParaRPr>
          </a:p>
          <a:p>
            <a:pPr marL="3028950" indent="-3028950">
              <a:buNone/>
            </a:pPr>
            <a:r>
              <a:rPr lang="en-US" altLang="en-US" sz="2400" dirty="0">
                <a:solidFill>
                  <a:schemeClr val="accent1"/>
                </a:solidFill>
              </a:rPr>
              <a:t>Can we write an expression for that?</a:t>
            </a:r>
          </a:p>
        </p:txBody>
      </p:sp>
    </p:spTree>
    <p:extLst>
      <p:ext uri="{BB962C8B-B14F-4D97-AF65-F5344CB8AC3E}">
        <p14:creationId xmlns:p14="http://schemas.microsoft.com/office/powerpoint/2010/main" val="13059411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Likelihoods in unsupervised case</a:t>
            </a:r>
          </a:p>
        </p:txBody>
      </p:sp>
      <p:sp>
        <p:nvSpPr>
          <p:cNvPr id="527363" name="Rectangle 3"/>
          <p:cNvSpPr>
            <a:spLocks noGrp="1" noChangeArrowheads="1"/>
          </p:cNvSpPr>
          <p:nvPr>
            <p:ph idx="1"/>
          </p:nvPr>
        </p:nvSpPr>
        <p:spPr/>
        <p:txBody>
          <a:bodyPr/>
          <a:lstStyle/>
          <a:p>
            <a:pPr>
              <a:lnSpc>
                <a:spcPct val="90000"/>
              </a:lnSpc>
              <a:buFontTx/>
              <a:buNone/>
            </a:pPr>
            <a:r>
              <a:rPr lang="en-US" altLang="en-US" sz="2800" dirty="0">
                <a:solidFill>
                  <a:schemeClr val="accent1"/>
                </a:solidFill>
              </a:rPr>
              <a:t>We have </a:t>
            </a:r>
            <a:r>
              <a:rPr lang="en-US" altLang="en-US" sz="2800" b="1" i="1" dirty="0">
                <a:solidFill>
                  <a:schemeClr val="accent1"/>
                </a:solidFill>
                <a:latin typeface="MS Reference Serif" pitchFamily="18" charset="0"/>
              </a:rPr>
              <a:t>x</a:t>
            </a:r>
            <a:r>
              <a:rPr lang="en-US" altLang="en-US" sz="2800" i="1" baseline="-25000" dirty="0">
                <a:solidFill>
                  <a:schemeClr val="accent1"/>
                </a:solidFill>
                <a:latin typeface="MS Reference Serif" pitchFamily="18" charset="0"/>
              </a:rPr>
              <a:t>1  </a:t>
            </a:r>
            <a:r>
              <a:rPr lang="en-US" altLang="en-US" sz="2800" b="1" i="1" dirty="0">
                <a:solidFill>
                  <a:schemeClr val="accent1"/>
                </a:solidFill>
                <a:latin typeface="MS Reference Serif" pitchFamily="18" charset="0"/>
              </a:rPr>
              <a:t>x</a:t>
            </a:r>
            <a:r>
              <a:rPr lang="en-US" altLang="en-US" sz="2800" i="1" baseline="-25000" dirty="0">
                <a:solidFill>
                  <a:schemeClr val="accent1"/>
                </a:solidFill>
                <a:latin typeface="MS Reference Serif" pitchFamily="18" charset="0"/>
              </a:rPr>
              <a:t>2</a:t>
            </a:r>
            <a:r>
              <a:rPr lang="en-US" altLang="en-US" sz="2800" b="1" i="1" dirty="0">
                <a:solidFill>
                  <a:schemeClr val="accent1"/>
                </a:solidFill>
                <a:latin typeface="MS Reference Serif" pitchFamily="18" charset="0"/>
              </a:rPr>
              <a:t> … </a:t>
            </a:r>
            <a:r>
              <a:rPr lang="en-US" altLang="en-US" sz="2800" b="1" i="1" dirty="0" err="1">
                <a:solidFill>
                  <a:schemeClr val="accent1"/>
                </a:solidFill>
                <a:latin typeface="MS Reference Serif" pitchFamily="18" charset="0"/>
              </a:rPr>
              <a:t>x</a:t>
            </a:r>
            <a:r>
              <a:rPr lang="en-US" altLang="en-US" sz="2800" i="1" baseline="-25000" dirty="0" err="1">
                <a:solidFill>
                  <a:schemeClr val="accent1"/>
                </a:solidFill>
                <a:latin typeface="MS Reference Serif" pitchFamily="18" charset="0"/>
              </a:rPr>
              <a:t>N</a:t>
            </a:r>
            <a:endParaRPr lang="en-US" altLang="en-US" sz="2800" i="1" baseline="-25000" dirty="0">
              <a:solidFill>
                <a:schemeClr val="accent1"/>
              </a:solidFill>
              <a:latin typeface="MS Reference Serif" pitchFamily="18" charset="0"/>
            </a:endParaRPr>
          </a:p>
          <a:p>
            <a:pPr>
              <a:lnSpc>
                <a:spcPct val="90000"/>
              </a:lnSpc>
              <a:buFontTx/>
              <a:buNone/>
            </a:pPr>
            <a:r>
              <a:rPr lang="en-US" altLang="en-US" sz="2800" dirty="0">
                <a:solidFill>
                  <a:schemeClr val="accent1"/>
                </a:solidFill>
              </a:rPr>
              <a:t>We have P(w</a:t>
            </a:r>
            <a:r>
              <a:rPr lang="en-US" altLang="en-US" sz="2800" i="1" baseline="-25000" dirty="0">
                <a:solidFill>
                  <a:schemeClr val="accent1"/>
                </a:solidFill>
              </a:rPr>
              <a:t>1</a:t>
            </a:r>
            <a:r>
              <a:rPr lang="en-US" altLang="en-US" sz="2800" dirty="0">
                <a:solidFill>
                  <a:schemeClr val="accent1"/>
                </a:solidFill>
              </a:rPr>
              <a:t>) .. P(</a:t>
            </a:r>
            <a:r>
              <a:rPr lang="en-US" altLang="en-US" sz="2800" dirty="0" err="1">
                <a:solidFill>
                  <a:schemeClr val="accent1"/>
                </a:solidFill>
              </a:rPr>
              <a:t>w</a:t>
            </a:r>
            <a:r>
              <a:rPr lang="en-US" altLang="en-US" sz="2800" i="1" baseline="-25000" dirty="0" err="1">
                <a:solidFill>
                  <a:schemeClr val="accent1"/>
                </a:solidFill>
              </a:rPr>
              <a:t>K</a:t>
            </a:r>
            <a:r>
              <a:rPr lang="en-US" altLang="en-US" sz="2800" dirty="0">
                <a:solidFill>
                  <a:schemeClr val="accent1"/>
                </a:solidFill>
              </a:rPr>
              <a:t>), and </a:t>
            </a:r>
            <a:r>
              <a:rPr lang="el-GR" altLang="en-US" sz="2800" dirty="0">
                <a:solidFill>
                  <a:schemeClr val="accent1"/>
                </a:solidFill>
              </a:rPr>
              <a:t>σ</a:t>
            </a:r>
            <a:r>
              <a:rPr lang="en-US" altLang="en-US" sz="2800" dirty="0">
                <a:solidFill>
                  <a:schemeClr val="accent1"/>
                </a:solidFill>
              </a:rPr>
              <a:t>.</a:t>
            </a:r>
          </a:p>
          <a:p>
            <a:pPr>
              <a:lnSpc>
                <a:spcPct val="90000"/>
              </a:lnSpc>
              <a:buFontTx/>
              <a:buNone/>
            </a:pPr>
            <a:r>
              <a:rPr lang="en-US" altLang="en-US" sz="2800" dirty="0">
                <a:solidFill>
                  <a:schemeClr val="accent1"/>
                </a:solidFill>
              </a:rPr>
              <a:t>We can define, for any </a:t>
            </a:r>
            <a:r>
              <a:rPr lang="en-US" altLang="en-US" sz="2800" b="1" i="1" dirty="0">
                <a:solidFill>
                  <a:schemeClr val="accent1"/>
                </a:solidFill>
                <a:latin typeface="MS Reference Serif" pitchFamily="18" charset="0"/>
              </a:rPr>
              <a:t>x , </a:t>
            </a:r>
            <a:r>
              <a:rPr lang="en-US" altLang="en-US" sz="2800" dirty="0">
                <a:solidFill>
                  <a:schemeClr val="accent1"/>
                </a:solidFill>
              </a:rPr>
              <a:t>P(</a:t>
            </a:r>
            <a:r>
              <a:rPr lang="en-US" altLang="en-US" sz="2800" b="1" i="1" dirty="0" err="1">
                <a:solidFill>
                  <a:schemeClr val="accent1"/>
                </a:solidFill>
                <a:latin typeface="MS Reference Serif" pitchFamily="18" charset="0"/>
              </a:rPr>
              <a:t>x</a:t>
            </a:r>
            <a:r>
              <a:rPr lang="en-US" altLang="en-US" sz="2800" dirty="0" err="1">
                <a:solidFill>
                  <a:schemeClr val="accent1"/>
                </a:solidFill>
              </a:rPr>
              <a:t>|w</a:t>
            </a:r>
            <a:r>
              <a:rPr lang="en-US" altLang="en-US" sz="2800" i="1" baseline="-25000" dirty="0" err="1">
                <a:solidFill>
                  <a:schemeClr val="accent1"/>
                </a:solidFill>
              </a:rPr>
              <a:t>i</a:t>
            </a:r>
            <a:r>
              <a:rPr lang="en-US" altLang="en-US" sz="2800" dirty="0">
                <a:solidFill>
                  <a:schemeClr val="accent1"/>
                </a:solidFill>
              </a:rPr>
              <a:t>, </a:t>
            </a:r>
            <a:r>
              <a:rPr lang="el-GR" altLang="en-US" sz="2800" b="1" dirty="0">
                <a:solidFill>
                  <a:schemeClr val="accent1"/>
                </a:solidFill>
                <a:latin typeface="MS Reference Serif" pitchFamily="18" charset="0"/>
              </a:rPr>
              <a:t>μ</a:t>
            </a:r>
            <a:r>
              <a:rPr lang="en-US" altLang="en-US" sz="2800" i="1" baseline="-25000" dirty="0">
                <a:solidFill>
                  <a:schemeClr val="accent1"/>
                </a:solidFill>
              </a:rPr>
              <a:t>1</a:t>
            </a:r>
            <a:r>
              <a:rPr lang="en-US" altLang="en-US" sz="2800" b="1" i="1" dirty="0">
                <a:solidFill>
                  <a:schemeClr val="accent1"/>
                </a:solidFill>
                <a:latin typeface="MS Reference Serif" pitchFamily="18" charset="0"/>
              </a:rPr>
              <a:t>, </a:t>
            </a:r>
            <a:r>
              <a:rPr lang="el-GR" altLang="en-US" sz="2800" b="1" dirty="0">
                <a:solidFill>
                  <a:schemeClr val="accent1"/>
                </a:solidFill>
                <a:latin typeface="MS Reference Serif" pitchFamily="18" charset="0"/>
              </a:rPr>
              <a:t>μ</a:t>
            </a:r>
            <a:r>
              <a:rPr lang="en-US" altLang="en-US" sz="2800" i="1" baseline="-25000" dirty="0">
                <a:solidFill>
                  <a:schemeClr val="accent1"/>
                </a:solidFill>
              </a:rPr>
              <a:t>2</a:t>
            </a:r>
            <a:r>
              <a:rPr lang="en-US" altLang="en-US" sz="2800" b="1" i="1" dirty="0">
                <a:solidFill>
                  <a:schemeClr val="accent1"/>
                </a:solidFill>
                <a:latin typeface="MS Reference Serif" pitchFamily="18" charset="0"/>
              </a:rPr>
              <a:t> </a:t>
            </a:r>
            <a:r>
              <a:rPr lang="en-US" altLang="en-US" sz="2800" dirty="0">
                <a:solidFill>
                  <a:schemeClr val="accent1"/>
                </a:solidFill>
                <a:latin typeface="MS Reference Serif" pitchFamily="18" charset="0"/>
              </a:rPr>
              <a:t>..</a:t>
            </a:r>
            <a:r>
              <a:rPr lang="en-US" altLang="en-US" sz="2800" b="1" i="1" dirty="0">
                <a:solidFill>
                  <a:schemeClr val="accent1"/>
                </a:solidFill>
                <a:latin typeface="MS Reference Serif" pitchFamily="18" charset="0"/>
              </a:rPr>
              <a:t> </a:t>
            </a:r>
            <a:r>
              <a:rPr lang="el-GR" altLang="en-US" sz="2800" b="1" dirty="0">
                <a:solidFill>
                  <a:schemeClr val="accent1"/>
                </a:solidFill>
                <a:latin typeface="MS Reference Serif" pitchFamily="18" charset="0"/>
              </a:rPr>
              <a:t>μ</a:t>
            </a:r>
            <a:r>
              <a:rPr lang="en-US" altLang="en-US" sz="2800" i="1" baseline="-25000" dirty="0">
                <a:solidFill>
                  <a:schemeClr val="accent1"/>
                </a:solidFill>
              </a:rPr>
              <a:t>K</a:t>
            </a:r>
            <a:r>
              <a:rPr lang="en-US" altLang="en-US" sz="2800" dirty="0">
                <a:solidFill>
                  <a:schemeClr val="accent1"/>
                </a:solidFill>
              </a:rPr>
              <a:t>)</a:t>
            </a:r>
          </a:p>
          <a:p>
            <a:pPr>
              <a:lnSpc>
                <a:spcPct val="90000"/>
              </a:lnSpc>
              <a:buFontTx/>
              <a:buNone/>
            </a:pPr>
            <a:endParaRPr lang="en-US" altLang="en-US" sz="2800" dirty="0">
              <a:solidFill>
                <a:schemeClr val="accent1"/>
              </a:solidFill>
            </a:endParaRPr>
          </a:p>
          <a:p>
            <a:pPr>
              <a:lnSpc>
                <a:spcPct val="90000"/>
              </a:lnSpc>
              <a:buFontTx/>
              <a:buNone/>
            </a:pPr>
            <a:r>
              <a:rPr lang="en-US" altLang="en-US" sz="2800" dirty="0">
                <a:solidFill>
                  <a:schemeClr val="accent1"/>
                </a:solidFill>
              </a:rPr>
              <a:t>Can we define P(</a:t>
            </a:r>
            <a:r>
              <a:rPr lang="en-US" altLang="en-US" sz="2800" b="1" i="1" dirty="0">
                <a:solidFill>
                  <a:schemeClr val="accent1"/>
                </a:solidFill>
                <a:latin typeface="MS Reference Serif" pitchFamily="18" charset="0"/>
              </a:rPr>
              <a:t>x </a:t>
            </a:r>
            <a:r>
              <a:rPr lang="en-US" altLang="en-US" sz="2800" dirty="0">
                <a:solidFill>
                  <a:schemeClr val="accent1"/>
                </a:solidFill>
              </a:rPr>
              <a:t>| </a:t>
            </a:r>
            <a:r>
              <a:rPr lang="el-GR" altLang="en-US" sz="2800" b="1" dirty="0">
                <a:solidFill>
                  <a:schemeClr val="accent1"/>
                </a:solidFill>
                <a:latin typeface="MS Reference Serif" pitchFamily="18" charset="0"/>
              </a:rPr>
              <a:t>μ</a:t>
            </a:r>
            <a:r>
              <a:rPr lang="en-US" altLang="en-US" sz="2800" i="1" baseline="-25000" dirty="0">
                <a:solidFill>
                  <a:schemeClr val="accent1"/>
                </a:solidFill>
              </a:rPr>
              <a:t>1</a:t>
            </a:r>
            <a:r>
              <a:rPr lang="en-US" altLang="en-US" sz="2800" b="1" i="1" dirty="0">
                <a:solidFill>
                  <a:schemeClr val="accent1"/>
                </a:solidFill>
                <a:latin typeface="MS Reference Serif" pitchFamily="18" charset="0"/>
              </a:rPr>
              <a:t>, </a:t>
            </a:r>
            <a:r>
              <a:rPr lang="el-GR" altLang="en-US" sz="2800" b="1" dirty="0">
                <a:solidFill>
                  <a:schemeClr val="accent1"/>
                </a:solidFill>
                <a:latin typeface="MS Reference Serif" pitchFamily="18" charset="0"/>
              </a:rPr>
              <a:t>μ</a:t>
            </a:r>
            <a:r>
              <a:rPr lang="en-US" altLang="en-US" sz="2800" i="1" baseline="-25000" dirty="0">
                <a:solidFill>
                  <a:schemeClr val="accent1"/>
                </a:solidFill>
              </a:rPr>
              <a:t>2</a:t>
            </a:r>
            <a:r>
              <a:rPr lang="en-US" altLang="en-US" sz="2800" b="1" i="1" dirty="0">
                <a:solidFill>
                  <a:schemeClr val="accent1"/>
                </a:solidFill>
                <a:latin typeface="MS Reference Serif" pitchFamily="18" charset="0"/>
              </a:rPr>
              <a:t> </a:t>
            </a:r>
            <a:r>
              <a:rPr lang="en-US" altLang="en-US" sz="2800" dirty="0">
                <a:solidFill>
                  <a:schemeClr val="accent1"/>
                </a:solidFill>
                <a:latin typeface="MS Reference Serif" pitchFamily="18" charset="0"/>
              </a:rPr>
              <a:t>..</a:t>
            </a:r>
            <a:r>
              <a:rPr lang="en-US" altLang="en-US" sz="2800" b="1" i="1" dirty="0">
                <a:solidFill>
                  <a:schemeClr val="accent1"/>
                </a:solidFill>
                <a:latin typeface="MS Reference Serif" pitchFamily="18" charset="0"/>
              </a:rPr>
              <a:t> </a:t>
            </a:r>
            <a:r>
              <a:rPr lang="el-GR" altLang="en-US" sz="2800" b="1" dirty="0">
                <a:solidFill>
                  <a:schemeClr val="accent1"/>
                </a:solidFill>
                <a:latin typeface="MS Reference Serif" pitchFamily="18" charset="0"/>
              </a:rPr>
              <a:t>μ</a:t>
            </a:r>
            <a:r>
              <a:rPr lang="en-US" altLang="en-US" sz="2800" i="1" baseline="-25000" dirty="0">
                <a:solidFill>
                  <a:schemeClr val="accent1"/>
                </a:solidFill>
              </a:rPr>
              <a:t>K</a:t>
            </a:r>
            <a:r>
              <a:rPr lang="en-US" altLang="en-US" sz="2800" dirty="0">
                <a:solidFill>
                  <a:schemeClr val="accent1"/>
                </a:solidFill>
              </a:rPr>
              <a:t>) ?</a:t>
            </a:r>
          </a:p>
          <a:p>
            <a:pPr>
              <a:lnSpc>
                <a:spcPct val="90000"/>
              </a:lnSpc>
              <a:buFontTx/>
              <a:buNone/>
            </a:pPr>
            <a:endParaRPr lang="en-US" altLang="en-US" sz="2800" dirty="0">
              <a:solidFill>
                <a:schemeClr val="accent1"/>
              </a:solidFill>
            </a:endParaRPr>
          </a:p>
          <a:p>
            <a:pPr>
              <a:lnSpc>
                <a:spcPct val="90000"/>
              </a:lnSpc>
              <a:buFontTx/>
              <a:buNone/>
            </a:pPr>
            <a:endParaRPr lang="en-US" altLang="en-US" sz="2800" dirty="0">
              <a:solidFill>
                <a:schemeClr val="accent1"/>
              </a:solidFill>
            </a:endParaRPr>
          </a:p>
          <a:p>
            <a:pPr>
              <a:lnSpc>
                <a:spcPct val="90000"/>
              </a:lnSpc>
              <a:buFontTx/>
              <a:buNone/>
            </a:pPr>
            <a:endParaRPr lang="en-US" altLang="en-US" sz="2800" dirty="0">
              <a:solidFill>
                <a:schemeClr val="accent1"/>
              </a:solidFill>
            </a:endParaRPr>
          </a:p>
          <a:p>
            <a:pPr>
              <a:lnSpc>
                <a:spcPct val="90000"/>
              </a:lnSpc>
              <a:buFontTx/>
              <a:buNone/>
            </a:pPr>
            <a:r>
              <a:rPr lang="en-US" altLang="en-US" sz="2800" dirty="0">
                <a:solidFill>
                  <a:schemeClr val="accent1"/>
                </a:solidFill>
              </a:rPr>
              <a:t>Can we define P(</a:t>
            </a:r>
            <a:r>
              <a:rPr lang="en-US" altLang="en-US" sz="2800" b="1" i="1" dirty="0">
                <a:solidFill>
                  <a:schemeClr val="accent1"/>
                </a:solidFill>
                <a:latin typeface="MS Reference Serif" pitchFamily="18" charset="0"/>
              </a:rPr>
              <a:t>x</a:t>
            </a:r>
            <a:r>
              <a:rPr lang="en-US" altLang="en-US" sz="2800" i="1" baseline="-25000" dirty="0">
                <a:solidFill>
                  <a:schemeClr val="accent1"/>
                </a:solidFill>
              </a:rPr>
              <a:t>1</a:t>
            </a:r>
            <a:r>
              <a:rPr lang="en-US" altLang="en-US" sz="2800" dirty="0">
                <a:solidFill>
                  <a:schemeClr val="accent1"/>
                </a:solidFill>
                <a:latin typeface="MS Reference Serif" pitchFamily="18" charset="0"/>
              </a:rPr>
              <a:t>,</a:t>
            </a:r>
            <a:r>
              <a:rPr lang="en-US" altLang="en-US" sz="2800" b="1" i="1" dirty="0">
                <a:solidFill>
                  <a:schemeClr val="accent1"/>
                </a:solidFill>
                <a:latin typeface="MS Reference Serif" pitchFamily="18" charset="0"/>
              </a:rPr>
              <a:t> x</a:t>
            </a:r>
            <a:r>
              <a:rPr lang="en-US" altLang="en-US" sz="2800" i="1" baseline="-25000" dirty="0">
                <a:solidFill>
                  <a:schemeClr val="accent1"/>
                </a:solidFill>
              </a:rPr>
              <a:t>1</a:t>
            </a:r>
            <a:r>
              <a:rPr lang="en-US" altLang="en-US" sz="2800" dirty="0">
                <a:solidFill>
                  <a:schemeClr val="accent1"/>
                </a:solidFill>
                <a:latin typeface="MS Reference Serif" pitchFamily="18" charset="0"/>
              </a:rPr>
              <a:t>, …</a:t>
            </a:r>
            <a:r>
              <a:rPr lang="en-US" altLang="en-US" sz="2800" b="1" i="1" dirty="0">
                <a:solidFill>
                  <a:schemeClr val="accent1"/>
                </a:solidFill>
                <a:latin typeface="MS Reference Serif" pitchFamily="18" charset="0"/>
              </a:rPr>
              <a:t> </a:t>
            </a:r>
            <a:r>
              <a:rPr lang="en-US" altLang="en-US" sz="2800" b="1" i="1" dirty="0" err="1">
                <a:solidFill>
                  <a:schemeClr val="accent1"/>
                </a:solidFill>
                <a:latin typeface="MS Reference Serif" pitchFamily="18" charset="0"/>
              </a:rPr>
              <a:t>x</a:t>
            </a:r>
            <a:r>
              <a:rPr lang="en-US" altLang="en-US" sz="2800" i="1" baseline="-25000" dirty="0" err="1">
                <a:solidFill>
                  <a:schemeClr val="accent1"/>
                </a:solidFill>
                <a:latin typeface="MS Reference Serif" pitchFamily="18" charset="0"/>
              </a:rPr>
              <a:t>N</a:t>
            </a:r>
            <a:r>
              <a:rPr lang="en-US" altLang="en-US" sz="2800" b="1" i="1" dirty="0">
                <a:solidFill>
                  <a:schemeClr val="accent1"/>
                </a:solidFill>
                <a:latin typeface="MS Reference Serif" pitchFamily="18" charset="0"/>
              </a:rPr>
              <a:t> </a:t>
            </a:r>
            <a:r>
              <a:rPr lang="en-US" altLang="en-US" sz="2800" dirty="0">
                <a:solidFill>
                  <a:schemeClr val="accent1"/>
                </a:solidFill>
              </a:rPr>
              <a:t>| </a:t>
            </a:r>
            <a:r>
              <a:rPr lang="el-GR" altLang="en-US" sz="2800" b="1" dirty="0">
                <a:solidFill>
                  <a:schemeClr val="accent1"/>
                </a:solidFill>
                <a:latin typeface="MS Reference Serif" pitchFamily="18" charset="0"/>
              </a:rPr>
              <a:t>μ</a:t>
            </a:r>
            <a:r>
              <a:rPr lang="en-US" altLang="en-US" sz="2800" i="1" baseline="-25000" dirty="0">
                <a:solidFill>
                  <a:schemeClr val="accent1"/>
                </a:solidFill>
              </a:rPr>
              <a:t>1</a:t>
            </a:r>
            <a:r>
              <a:rPr lang="en-US" altLang="en-US" sz="2800" b="1" i="1" dirty="0">
                <a:solidFill>
                  <a:schemeClr val="accent1"/>
                </a:solidFill>
                <a:latin typeface="MS Reference Serif" pitchFamily="18" charset="0"/>
              </a:rPr>
              <a:t>, </a:t>
            </a:r>
            <a:r>
              <a:rPr lang="el-GR" altLang="en-US" sz="2800" b="1" dirty="0">
                <a:solidFill>
                  <a:schemeClr val="accent1"/>
                </a:solidFill>
                <a:latin typeface="MS Reference Serif" pitchFamily="18" charset="0"/>
              </a:rPr>
              <a:t>μ</a:t>
            </a:r>
            <a:r>
              <a:rPr lang="en-US" altLang="en-US" sz="2800" i="1" baseline="-25000" dirty="0">
                <a:solidFill>
                  <a:schemeClr val="accent1"/>
                </a:solidFill>
              </a:rPr>
              <a:t>2</a:t>
            </a:r>
            <a:r>
              <a:rPr lang="en-US" altLang="en-US" sz="2800" b="1" i="1" dirty="0">
                <a:solidFill>
                  <a:schemeClr val="accent1"/>
                </a:solidFill>
                <a:latin typeface="MS Reference Serif" pitchFamily="18" charset="0"/>
              </a:rPr>
              <a:t> </a:t>
            </a:r>
            <a:r>
              <a:rPr lang="en-US" altLang="en-US" sz="2800" dirty="0">
                <a:solidFill>
                  <a:schemeClr val="accent1"/>
                </a:solidFill>
                <a:latin typeface="MS Reference Serif" pitchFamily="18" charset="0"/>
              </a:rPr>
              <a:t>..</a:t>
            </a:r>
            <a:r>
              <a:rPr lang="en-US" altLang="en-US" sz="2800" b="1" i="1" dirty="0">
                <a:solidFill>
                  <a:schemeClr val="accent1"/>
                </a:solidFill>
                <a:latin typeface="MS Reference Serif" pitchFamily="18" charset="0"/>
              </a:rPr>
              <a:t> </a:t>
            </a:r>
            <a:r>
              <a:rPr lang="el-GR" altLang="en-US" sz="2800" b="1" dirty="0">
                <a:solidFill>
                  <a:schemeClr val="accent1"/>
                </a:solidFill>
                <a:latin typeface="MS Reference Serif" pitchFamily="18" charset="0"/>
              </a:rPr>
              <a:t>μ</a:t>
            </a:r>
            <a:r>
              <a:rPr lang="en-US" altLang="en-US" sz="2800" i="1" baseline="-25000" dirty="0">
                <a:solidFill>
                  <a:schemeClr val="accent1"/>
                </a:solidFill>
              </a:rPr>
              <a:t>K</a:t>
            </a:r>
            <a:r>
              <a:rPr lang="en-US" altLang="en-US" sz="2800" dirty="0">
                <a:solidFill>
                  <a:schemeClr val="accent1"/>
                </a:solidFill>
              </a:rPr>
              <a:t>) ?</a:t>
            </a:r>
            <a:endParaRPr lang="el-GR" altLang="en-US" sz="2800" dirty="0">
              <a:solidFill>
                <a:schemeClr val="accent1"/>
              </a:solidFill>
            </a:endParaRPr>
          </a:p>
        </p:txBody>
      </p:sp>
      <p:sp>
        <p:nvSpPr>
          <p:cNvPr id="527364" name="Text Box 4"/>
          <p:cNvSpPr txBox="1">
            <a:spLocks noChangeArrowheads="1"/>
          </p:cNvSpPr>
          <p:nvPr/>
        </p:nvSpPr>
        <p:spPr bwMode="auto">
          <a:xfrm>
            <a:off x="2362200" y="5943600"/>
            <a:ext cx="7391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600"/>
              <a:t>[YES, IF WE ASSUME THE </a:t>
            </a:r>
            <a:r>
              <a:rPr lang="en-US" altLang="en-US" sz="1600" i="1"/>
              <a:t>X</a:t>
            </a:r>
            <a:r>
              <a:rPr lang="en-US" altLang="en-US" sz="1600" i="1" baseline="-25000"/>
              <a:t>1</a:t>
            </a:r>
            <a:r>
              <a:rPr lang="en-US" altLang="en-US" sz="1600"/>
              <a:t>’S WERE DRAWN INDEPENDENTLY]</a:t>
            </a:r>
          </a:p>
        </p:txBody>
      </p:sp>
    </p:spTree>
    <p:extLst>
      <p:ext uri="{BB962C8B-B14F-4D97-AF65-F5344CB8AC3E}">
        <p14:creationId xmlns:p14="http://schemas.microsoft.com/office/powerpoint/2010/main" val="194595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90" name="Text Box 6"/>
          <p:cNvSpPr txBox="1">
            <a:spLocks noChangeArrowheads="1"/>
          </p:cNvSpPr>
          <p:nvPr/>
        </p:nvSpPr>
        <p:spPr bwMode="auto">
          <a:xfrm>
            <a:off x="2438400" y="1828801"/>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2000" b="1"/>
          </a:p>
        </p:txBody>
      </p:sp>
      <p:sp>
        <p:nvSpPr>
          <p:cNvPr id="528394" name="Text Box 10"/>
          <p:cNvSpPr txBox="1">
            <a:spLocks noChangeArrowheads="1"/>
          </p:cNvSpPr>
          <p:nvPr/>
        </p:nvSpPr>
        <p:spPr bwMode="auto">
          <a:xfrm>
            <a:off x="1914808" y="1371601"/>
            <a:ext cx="81534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dirty="0"/>
              <a:t>We now have a procedure </a:t>
            </a:r>
            <a:r>
              <a:rPr lang="en-US" altLang="en-US" sz="2000" dirty="0" err="1"/>
              <a:t>s.t.</a:t>
            </a:r>
            <a:r>
              <a:rPr lang="en-US" altLang="en-US" sz="2000" dirty="0"/>
              <a:t> if you give me a guess at </a:t>
            </a:r>
            <a:r>
              <a:rPr lang="el-GR" altLang="en-US" sz="2000" b="1" dirty="0">
                <a:latin typeface="MS Reference Serif" pitchFamily="18" charset="0"/>
              </a:rPr>
              <a:t>μ</a:t>
            </a:r>
            <a:r>
              <a:rPr lang="en-US" altLang="en-US" sz="2000" i="1" baseline="-25000" dirty="0"/>
              <a:t>1</a:t>
            </a:r>
            <a:r>
              <a:rPr lang="en-US" altLang="en-US" sz="2000" b="1" i="1" dirty="0">
                <a:latin typeface="MS Reference Serif" pitchFamily="18" charset="0"/>
              </a:rPr>
              <a:t>, </a:t>
            </a:r>
            <a:r>
              <a:rPr lang="el-GR" altLang="en-US" sz="2000" b="1" dirty="0">
                <a:latin typeface="MS Reference Serif" pitchFamily="18" charset="0"/>
              </a:rPr>
              <a:t>μ</a:t>
            </a:r>
            <a:r>
              <a:rPr lang="en-US" altLang="en-US" sz="2000" i="1" baseline="-25000" dirty="0"/>
              <a:t>2</a:t>
            </a:r>
            <a:r>
              <a:rPr lang="en-US" altLang="en-US" sz="2000" b="1" i="1" dirty="0">
                <a:latin typeface="MS Reference Serif" pitchFamily="18" charset="0"/>
              </a:rPr>
              <a:t> </a:t>
            </a:r>
            <a:r>
              <a:rPr lang="en-US" altLang="en-US" sz="2000" dirty="0">
                <a:latin typeface="MS Reference Serif" pitchFamily="18" charset="0"/>
              </a:rPr>
              <a:t>..</a:t>
            </a:r>
            <a:r>
              <a:rPr lang="en-US" altLang="en-US" sz="2000" b="1" i="1" dirty="0">
                <a:latin typeface="MS Reference Serif" pitchFamily="18" charset="0"/>
              </a:rPr>
              <a:t> </a:t>
            </a:r>
            <a:r>
              <a:rPr lang="el-GR" altLang="en-US" sz="2000" b="1" dirty="0"/>
              <a:t>μ</a:t>
            </a:r>
            <a:r>
              <a:rPr lang="en-US" altLang="en-US" sz="2000" i="1" baseline="-25000" dirty="0"/>
              <a:t>K,</a:t>
            </a:r>
          </a:p>
          <a:p>
            <a:pPr>
              <a:spcBef>
                <a:spcPct val="50000"/>
              </a:spcBef>
            </a:pPr>
            <a:r>
              <a:rPr lang="en-US" altLang="en-US" sz="2000" dirty="0"/>
              <a:t>I can tell you the prob of the unlabeled data given those </a:t>
            </a:r>
            <a:r>
              <a:rPr lang="el-GR" altLang="en-US" sz="2000" b="1" dirty="0"/>
              <a:t>μ</a:t>
            </a:r>
            <a:r>
              <a:rPr lang="en-US" altLang="en-US" sz="2000" dirty="0"/>
              <a:t>‘s.</a:t>
            </a:r>
          </a:p>
        </p:txBody>
      </p:sp>
      <p:sp>
        <p:nvSpPr>
          <p:cNvPr id="528396" name="Text Box 12"/>
          <p:cNvSpPr txBox="1">
            <a:spLocks noChangeArrowheads="1"/>
          </p:cNvSpPr>
          <p:nvPr/>
        </p:nvSpPr>
        <p:spPr bwMode="auto">
          <a:xfrm>
            <a:off x="1905000" y="2590800"/>
            <a:ext cx="822960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a:t>Suppose </a:t>
            </a:r>
            <a:r>
              <a:rPr lang="en-US" altLang="en-US" sz="2000" b="1" i="1">
                <a:latin typeface="MS Reference Serif" pitchFamily="18" charset="0"/>
              </a:rPr>
              <a:t>x</a:t>
            </a:r>
            <a:r>
              <a:rPr lang="en-US" altLang="en-US" sz="2000"/>
              <a:t>‘s are 1-dimensional.</a:t>
            </a:r>
          </a:p>
          <a:p>
            <a:pPr>
              <a:spcBef>
                <a:spcPct val="50000"/>
              </a:spcBef>
            </a:pPr>
            <a:r>
              <a:rPr lang="en-US" altLang="en-US" sz="2000"/>
              <a:t>There are two classes; w</a:t>
            </a:r>
            <a:r>
              <a:rPr lang="en-US" altLang="en-US" sz="2000" i="1" baseline="-25000"/>
              <a:t>1</a:t>
            </a:r>
            <a:r>
              <a:rPr lang="en-US" altLang="en-US" sz="2000"/>
              <a:t> and w</a:t>
            </a:r>
            <a:r>
              <a:rPr lang="en-US" altLang="en-US" sz="2000" baseline="-25000"/>
              <a:t>2</a:t>
            </a:r>
            <a:endParaRPr lang="en-US" altLang="en-US" sz="2000"/>
          </a:p>
          <a:p>
            <a:pPr>
              <a:spcBef>
                <a:spcPct val="50000"/>
              </a:spcBef>
            </a:pPr>
            <a:r>
              <a:rPr lang="en-US" altLang="en-US" sz="2000"/>
              <a:t>P(w</a:t>
            </a:r>
            <a:r>
              <a:rPr lang="en-US" altLang="en-US" sz="2000" i="1" baseline="-25000"/>
              <a:t>1</a:t>
            </a:r>
            <a:r>
              <a:rPr lang="en-US" altLang="en-US" sz="2000"/>
              <a:t>) = 1/3     P(w</a:t>
            </a:r>
            <a:r>
              <a:rPr lang="en-US" altLang="en-US" sz="2000" baseline="-25000"/>
              <a:t>2</a:t>
            </a:r>
            <a:r>
              <a:rPr lang="en-US" altLang="en-US" sz="2000"/>
              <a:t>) = 2/3     </a:t>
            </a:r>
            <a:r>
              <a:rPr lang="el-GR" altLang="en-US" sz="2000"/>
              <a:t>σ</a:t>
            </a:r>
            <a:r>
              <a:rPr lang="en-US" altLang="en-US" sz="2000"/>
              <a:t> = 1 .</a:t>
            </a:r>
          </a:p>
          <a:p>
            <a:pPr>
              <a:spcBef>
                <a:spcPct val="50000"/>
              </a:spcBef>
            </a:pPr>
            <a:r>
              <a:rPr lang="en-US" altLang="en-US" sz="2000"/>
              <a:t>There are 25 unlabeled datapoints</a:t>
            </a:r>
            <a:endParaRPr lang="el-GR" altLang="en-US" sz="2000"/>
          </a:p>
        </p:txBody>
      </p:sp>
      <p:sp>
        <p:nvSpPr>
          <p:cNvPr id="528397" name="Text Box 13"/>
          <p:cNvSpPr txBox="1">
            <a:spLocks noChangeArrowheads="1"/>
          </p:cNvSpPr>
          <p:nvPr/>
        </p:nvSpPr>
        <p:spPr bwMode="auto">
          <a:xfrm>
            <a:off x="2209800" y="4419600"/>
            <a:ext cx="20574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r>
              <a:rPr lang="en-US" altLang="en-US" sz="1600" i="1"/>
              <a:t>x</a:t>
            </a:r>
            <a:r>
              <a:rPr lang="en-US" altLang="en-US" sz="1600" i="1" baseline="-25000"/>
              <a:t>1 </a:t>
            </a:r>
            <a:r>
              <a:rPr lang="en-US" altLang="en-US" sz="1600" i="1"/>
              <a:t>=  </a:t>
            </a:r>
            <a:r>
              <a:rPr lang="en-US" altLang="en-US" sz="1600"/>
              <a:t>0.608</a:t>
            </a:r>
          </a:p>
          <a:p>
            <a:r>
              <a:rPr lang="en-US" altLang="en-US" sz="1600" i="1"/>
              <a:t>x</a:t>
            </a:r>
            <a:r>
              <a:rPr lang="en-US" altLang="en-US" sz="1600" i="1" baseline="-25000"/>
              <a:t>2 </a:t>
            </a:r>
            <a:r>
              <a:rPr lang="en-US" altLang="en-US" sz="1600"/>
              <a:t>= -1.590</a:t>
            </a:r>
          </a:p>
          <a:p>
            <a:r>
              <a:rPr lang="en-US" altLang="en-US" sz="1600" i="1"/>
              <a:t>x</a:t>
            </a:r>
            <a:r>
              <a:rPr lang="en-US" altLang="en-US" sz="1600" i="1" baseline="-25000"/>
              <a:t>3 </a:t>
            </a:r>
            <a:r>
              <a:rPr lang="en-US" altLang="en-US" sz="1600"/>
              <a:t>= 0.235</a:t>
            </a:r>
          </a:p>
          <a:p>
            <a:r>
              <a:rPr lang="en-US" altLang="en-US" sz="1600" i="1"/>
              <a:t>x</a:t>
            </a:r>
            <a:r>
              <a:rPr lang="en-US" altLang="en-US" sz="1600" i="1" baseline="-25000"/>
              <a:t>4 </a:t>
            </a:r>
            <a:r>
              <a:rPr lang="en-US" altLang="en-US" sz="1600"/>
              <a:t>= 3.949</a:t>
            </a:r>
          </a:p>
          <a:p>
            <a:r>
              <a:rPr lang="en-US" altLang="en-US" sz="1600"/>
              <a:t>       :</a:t>
            </a:r>
          </a:p>
          <a:p>
            <a:r>
              <a:rPr lang="en-US" altLang="en-US" sz="1600" i="1"/>
              <a:t>x</a:t>
            </a:r>
            <a:r>
              <a:rPr lang="en-US" altLang="en-US" sz="1600" i="1" baseline="-25000"/>
              <a:t>25 </a:t>
            </a:r>
            <a:r>
              <a:rPr lang="en-US" altLang="en-US" sz="1600"/>
              <a:t>= -0.712</a:t>
            </a:r>
          </a:p>
        </p:txBody>
      </p:sp>
      <p:pic>
        <p:nvPicPr>
          <p:cNvPr id="528398" name="Picture 14" descr="sca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112" y="3499644"/>
            <a:ext cx="4295775" cy="1839912"/>
          </a:xfrm>
          <a:prstGeom prst="rect">
            <a:avLst/>
          </a:prstGeom>
          <a:noFill/>
          <a:extLst>
            <a:ext uri="{909E8E84-426E-40DD-AFC4-6F175D3DCCD1}">
              <a14:hiddenFill xmlns:a14="http://schemas.microsoft.com/office/drawing/2010/main">
                <a:solidFill>
                  <a:srgbClr val="FFFFFF"/>
                </a:solidFill>
              </a14:hiddenFill>
            </a:ext>
          </a:extLst>
        </p:spPr>
      </p:pic>
      <p:sp>
        <p:nvSpPr>
          <p:cNvPr id="528399" name="Text Box 15"/>
          <p:cNvSpPr txBox="1">
            <a:spLocks noChangeArrowheads="1"/>
          </p:cNvSpPr>
          <p:nvPr/>
        </p:nvSpPr>
        <p:spPr bwMode="auto">
          <a:xfrm>
            <a:off x="7239000" y="2743200"/>
            <a:ext cx="3048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b="1">
                <a:solidFill>
                  <a:schemeClr val="hlink"/>
                </a:solidFill>
              </a:rPr>
              <a:t>(From Duda and Hart)</a:t>
            </a:r>
          </a:p>
        </p:txBody>
      </p:sp>
      <p:sp>
        <p:nvSpPr>
          <p:cNvPr id="2" name="标题 1">
            <a:extLst>
              <a:ext uri="{FF2B5EF4-FFF2-40B4-BE49-F238E27FC236}">
                <a16:creationId xmlns:a16="http://schemas.microsoft.com/office/drawing/2014/main" id="{5FEB3AD5-46F7-A926-E411-11B87E01339B}"/>
              </a:ext>
            </a:extLst>
          </p:cNvPr>
          <p:cNvSpPr>
            <a:spLocks noGrp="1"/>
          </p:cNvSpPr>
          <p:nvPr>
            <p:ph type="title"/>
          </p:nvPr>
        </p:nvSpPr>
        <p:spPr/>
        <p:txBody>
          <a:bodyPr/>
          <a:lstStyle/>
          <a:p>
            <a:r>
              <a:rPr lang="en-US" altLang="en-US" dirty="0"/>
              <a:t>Likelihoods in unsupervised case</a:t>
            </a:r>
            <a:endParaRPr lang="zh-CN" altLang="en-US" dirty="0"/>
          </a:p>
        </p:txBody>
      </p:sp>
    </p:spTree>
    <p:extLst>
      <p:ext uri="{BB962C8B-B14F-4D97-AF65-F5344CB8AC3E}">
        <p14:creationId xmlns:p14="http://schemas.microsoft.com/office/powerpoint/2010/main" val="1589835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0" name="Rectangle 4"/>
          <p:cNvSpPr>
            <a:spLocks noGrp="1" noChangeArrowheads="1"/>
          </p:cNvSpPr>
          <p:nvPr>
            <p:ph type="title"/>
          </p:nvPr>
        </p:nvSpPr>
        <p:spPr/>
        <p:txBody>
          <a:bodyPr/>
          <a:lstStyle/>
          <a:p>
            <a:r>
              <a:rPr lang="en-US" altLang="en-US" dirty="0" err="1"/>
              <a:t>Duda</a:t>
            </a:r>
            <a:r>
              <a:rPr lang="en-US" altLang="en-US" dirty="0"/>
              <a:t> &amp; Hart’s Example</a:t>
            </a:r>
          </a:p>
        </p:txBody>
      </p:sp>
      <p:sp>
        <p:nvSpPr>
          <p:cNvPr id="531461" name="Rectangle 5"/>
          <p:cNvSpPr>
            <a:spLocks noGrp="1" noChangeArrowheads="1"/>
          </p:cNvSpPr>
          <p:nvPr>
            <p:ph type="body" sz="half" idx="4294967295"/>
          </p:nvPr>
        </p:nvSpPr>
        <p:spPr>
          <a:xfrm>
            <a:off x="1143000" y="1905000"/>
            <a:ext cx="3429000" cy="1524000"/>
          </a:xfrm>
        </p:spPr>
        <p:txBody>
          <a:bodyPr/>
          <a:lstStyle/>
          <a:p>
            <a:pPr>
              <a:buFontTx/>
              <a:buNone/>
            </a:pPr>
            <a:r>
              <a:rPr lang="en-US" altLang="en-US" sz="2000" dirty="0">
                <a:solidFill>
                  <a:schemeClr val="accent1"/>
                </a:solidFill>
              </a:rPr>
              <a:t>Graph of </a:t>
            </a:r>
          </a:p>
          <a:p>
            <a:pPr>
              <a:buFontTx/>
              <a:buNone/>
            </a:pPr>
            <a:r>
              <a:rPr lang="en-US" altLang="en-US" sz="2000" dirty="0">
                <a:solidFill>
                  <a:schemeClr val="accent1"/>
                </a:solidFill>
              </a:rPr>
              <a:t>log P(</a:t>
            </a:r>
            <a:r>
              <a:rPr lang="en-US" altLang="en-US" sz="2000" i="1" dirty="0">
                <a:solidFill>
                  <a:schemeClr val="accent1"/>
                </a:solidFill>
              </a:rPr>
              <a:t>x</a:t>
            </a:r>
            <a:r>
              <a:rPr lang="en-US" altLang="en-US" sz="2000" i="1" baseline="-25000" dirty="0">
                <a:solidFill>
                  <a:schemeClr val="accent1"/>
                </a:solidFill>
              </a:rPr>
              <a:t>1</a:t>
            </a:r>
            <a:r>
              <a:rPr lang="en-US" altLang="en-US" sz="2000" dirty="0">
                <a:solidFill>
                  <a:schemeClr val="accent1"/>
                </a:solidFill>
              </a:rPr>
              <a:t>, </a:t>
            </a:r>
            <a:r>
              <a:rPr lang="en-US" altLang="en-US" sz="2000" i="1" dirty="0">
                <a:solidFill>
                  <a:schemeClr val="accent1"/>
                </a:solidFill>
              </a:rPr>
              <a:t>x</a:t>
            </a:r>
            <a:r>
              <a:rPr lang="en-US" altLang="en-US" sz="2000" i="1" baseline="-25000" dirty="0">
                <a:solidFill>
                  <a:schemeClr val="accent1"/>
                </a:solidFill>
              </a:rPr>
              <a:t>2</a:t>
            </a:r>
            <a:r>
              <a:rPr lang="en-US" altLang="en-US" sz="2000" dirty="0">
                <a:solidFill>
                  <a:schemeClr val="accent1"/>
                </a:solidFill>
              </a:rPr>
              <a:t> .. </a:t>
            </a:r>
            <a:r>
              <a:rPr lang="en-US" altLang="en-US" sz="2000" i="1" dirty="0">
                <a:solidFill>
                  <a:schemeClr val="accent1"/>
                </a:solidFill>
              </a:rPr>
              <a:t>x</a:t>
            </a:r>
            <a:r>
              <a:rPr lang="en-US" altLang="en-US" sz="2000" i="1" baseline="-25000" dirty="0">
                <a:solidFill>
                  <a:schemeClr val="accent1"/>
                </a:solidFill>
              </a:rPr>
              <a:t>25</a:t>
            </a:r>
            <a:r>
              <a:rPr lang="en-US" altLang="en-US" sz="2000" dirty="0">
                <a:solidFill>
                  <a:schemeClr val="accent1"/>
                </a:solidFill>
              </a:rPr>
              <a:t> | </a:t>
            </a:r>
            <a:r>
              <a:rPr lang="el-GR" altLang="en-US" sz="2000" i="1" dirty="0">
                <a:solidFill>
                  <a:schemeClr val="accent1"/>
                </a:solidFill>
                <a:latin typeface="MS Reference Serif" pitchFamily="18" charset="0"/>
              </a:rPr>
              <a:t>μ</a:t>
            </a:r>
            <a:r>
              <a:rPr lang="en-US" altLang="en-US" sz="2000" i="1" baseline="-25000" dirty="0">
                <a:solidFill>
                  <a:schemeClr val="accent1"/>
                </a:solidFill>
              </a:rPr>
              <a:t>1</a:t>
            </a:r>
            <a:r>
              <a:rPr lang="en-US" altLang="en-US" sz="2000" dirty="0">
                <a:solidFill>
                  <a:schemeClr val="accent1"/>
                </a:solidFill>
              </a:rPr>
              <a:t>, </a:t>
            </a:r>
            <a:r>
              <a:rPr lang="el-GR" altLang="en-US" sz="2000" i="1" dirty="0">
                <a:solidFill>
                  <a:schemeClr val="accent1"/>
                </a:solidFill>
                <a:latin typeface="MS Reference Serif" pitchFamily="18" charset="0"/>
              </a:rPr>
              <a:t>μ</a:t>
            </a:r>
            <a:r>
              <a:rPr lang="en-US" altLang="en-US" sz="2000" i="1" baseline="-25000" dirty="0">
                <a:solidFill>
                  <a:schemeClr val="accent1"/>
                </a:solidFill>
              </a:rPr>
              <a:t>2</a:t>
            </a:r>
            <a:r>
              <a:rPr lang="en-US" altLang="en-US" sz="2000" dirty="0">
                <a:solidFill>
                  <a:schemeClr val="accent1"/>
                </a:solidFill>
              </a:rPr>
              <a:t> )</a:t>
            </a:r>
          </a:p>
          <a:p>
            <a:pPr>
              <a:buFontTx/>
              <a:buNone/>
            </a:pPr>
            <a:r>
              <a:rPr lang="en-US" altLang="en-US" sz="2000" dirty="0">
                <a:solidFill>
                  <a:schemeClr val="accent1"/>
                </a:solidFill>
              </a:rPr>
              <a:t>	against </a:t>
            </a:r>
            <a:r>
              <a:rPr lang="el-GR" altLang="en-US" sz="2000" i="1" dirty="0">
                <a:solidFill>
                  <a:schemeClr val="accent1"/>
                </a:solidFill>
                <a:latin typeface="MS Reference Serif" pitchFamily="18" charset="0"/>
              </a:rPr>
              <a:t>μ</a:t>
            </a:r>
            <a:r>
              <a:rPr lang="en-US" altLang="en-US" sz="2000" i="1" baseline="-25000" dirty="0">
                <a:solidFill>
                  <a:schemeClr val="accent1"/>
                </a:solidFill>
              </a:rPr>
              <a:t>1 </a:t>
            </a:r>
            <a:r>
              <a:rPr lang="en-US" altLang="en-US" sz="2000" dirty="0">
                <a:solidFill>
                  <a:schemeClr val="accent1"/>
                </a:solidFill>
              </a:rPr>
              <a:t>(</a:t>
            </a:r>
            <a:r>
              <a:rPr lang="en-US" altLang="en-US" sz="2000" dirty="0">
                <a:solidFill>
                  <a:schemeClr val="accent1"/>
                </a:solidFill>
                <a:sym typeface="Symbol" panose="05050102010706020507" pitchFamily="18" charset="2"/>
              </a:rPr>
              <a:t></a:t>
            </a:r>
            <a:r>
              <a:rPr lang="en-US" altLang="en-US" sz="2000" dirty="0">
                <a:solidFill>
                  <a:schemeClr val="accent1"/>
                </a:solidFill>
              </a:rPr>
              <a:t>) and </a:t>
            </a:r>
            <a:r>
              <a:rPr lang="el-GR" altLang="en-US" sz="2000" i="1" dirty="0">
                <a:solidFill>
                  <a:schemeClr val="accent1"/>
                </a:solidFill>
                <a:latin typeface="MS Reference Serif" pitchFamily="18" charset="0"/>
              </a:rPr>
              <a:t>μ</a:t>
            </a:r>
            <a:r>
              <a:rPr lang="en-US" altLang="en-US" sz="2000" i="1" baseline="-25000" dirty="0">
                <a:solidFill>
                  <a:schemeClr val="accent1"/>
                </a:solidFill>
              </a:rPr>
              <a:t>2 </a:t>
            </a:r>
            <a:r>
              <a:rPr lang="en-US" altLang="en-US" sz="2000" dirty="0">
                <a:solidFill>
                  <a:schemeClr val="accent1"/>
                </a:solidFill>
              </a:rPr>
              <a:t>(</a:t>
            </a:r>
            <a:r>
              <a:rPr lang="en-US" altLang="en-US" sz="2000" dirty="0">
                <a:solidFill>
                  <a:schemeClr val="accent1"/>
                </a:solidFill>
                <a:sym typeface="Symbol" panose="05050102010706020507" pitchFamily="18" charset="2"/>
              </a:rPr>
              <a:t></a:t>
            </a:r>
            <a:r>
              <a:rPr lang="en-US" altLang="en-US" sz="2000" dirty="0">
                <a:solidFill>
                  <a:schemeClr val="accent1"/>
                </a:solidFill>
              </a:rPr>
              <a:t>)</a:t>
            </a:r>
          </a:p>
        </p:txBody>
      </p:sp>
      <p:sp>
        <p:nvSpPr>
          <p:cNvPr id="531463" name="Text Box 7"/>
          <p:cNvSpPr txBox="1">
            <a:spLocks noChangeArrowheads="1"/>
          </p:cNvSpPr>
          <p:nvPr/>
        </p:nvSpPr>
        <p:spPr bwMode="auto">
          <a:xfrm>
            <a:off x="1143000" y="4876800"/>
            <a:ext cx="8686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dirty="0"/>
              <a:t>Max likelihood = (</a:t>
            </a:r>
            <a:r>
              <a:rPr lang="el-GR" altLang="en-US" sz="2000" i="1" dirty="0"/>
              <a:t>μ</a:t>
            </a:r>
            <a:r>
              <a:rPr lang="en-US" altLang="en-US" sz="2000" i="1" baseline="-25000" dirty="0"/>
              <a:t>1</a:t>
            </a:r>
            <a:r>
              <a:rPr lang="en-US" altLang="en-US" sz="2000" b="1" dirty="0"/>
              <a:t> </a:t>
            </a:r>
            <a:r>
              <a:rPr lang="en-US" altLang="en-US" sz="2000" dirty="0"/>
              <a:t>=-2.13, </a:t>
            </a:r>
            <a:r>
              <a:rPr lang="el-GR" altLang="en-US" sz="2000" i="1" dirty="0">
                <a:latin typeface="MS Reference Serif" pitchFamily="18" charset="0"/>
              </a:rPr>
              <a:t>μ</a:t>
            </a:r>
            <a:r>
              <a:rPr lang="en-US" altLang="en-US" sz="2000" i="1" baseline="-25000" dirty="0"/>
              <a:t>2</a:t>
            </a:r>
            <a:r>
              <a:rPr lang="en-US" altLang="en-US" sz="2000" dirty="0"/>
              <a:t> =1.668)</a:t>
            </a:r>
          </a:p>
          <a:p>
            <a:pPr>
              <a:spcBef>
                <a:spcPct val="50000"/>
              </a:spcBef>
            </a:pPr>
            <a:r>
              <a:rPr lang="en-US" altLang="en-US" sz="2000" dirty="0"/>
              <a:t>Local minimum, but very close to global at (</a:t>
            </a:r>
            <a:r>
              <a:rPr lang="el-GR" altLang="en-US" sz="2000" i="1" dirty="0"/>
              <a:t>μ</a:t>
            </a:r>
            <a:r>
              <a:rPr lang="en-US" altLang="en-US" sz="2000" i="1" baseline="-25000" dirty="0"/>
              <a:t>1</a:t>
            </a:r>
            <a:r>
              <a:rPr lang="en-US" altLang="en-US" sz="2000" b="1" dirty="0"/>
              <a:t> </a:t>
            </a:r>
            <a:r>
              <a:rPr lang="en-US" altLang="en-US" sz="2000" dirty="0"/>
              <a:t>=2.085, </a:t>
            </a:r>
            <a:r>
              <a:rPr lang="el-GR" altLang="en-US" sz="2000" i="1" dirty="0">
                <a:latin typeface="MS Reference Serif" pitchFamily="18" charset="0"/>
              </a:rPr>
              <a:t>μ</a:t>
            </a:r>
            <a:r>
              <a:rPr lang="en-US" altLang="en-US" sz="2000" i="1" baseline="-25000" dirty="0"/>
              <a:t>2</a:t>
            </a:r>
            <a:r>
              <a:rPr lang="en-US" altLang="en-US" sz="2000" dirty="0"/>
              <a:t> =-1.257)*</a:t>
            </a:r>
          </a:p>
          <a:p>
            <a:pPr>
              <a:spcBef>
                <a:spcPct val="50000"/>
              </a:spcBef>
            </a:pPr>
            <a:r>
              <a:rPr lang="en-US" altLang="en-US" sz="2000" dirty="0"/>
              <a:t>     * </a:t>
            </a:r>
            <a:r>
              <a:rPr lang="en-US" altLang="en-US" sz="1800" dirty="0"/>
              <a:t>corresponds to switching w</a:t>
            </a:r>
            <a:r>
              <a:rPr lang="en-US" altLang="en-US" sz="1800" baseline="-25000" dirty="0"/>
              <a:t>1</a:t>
            </a:r>
            <a:r>
              <a:rPr lang="en-US" altLang="en-US" sz="1800" dirty="0"/>
              <a:t> + w</a:t>
            </a:r>
            <a:r>
              <a:rPr lang="en-US" altLang="en-US" sz="1800" baseline="-25000" dirty="0"/>
              <a:t>2</a:t>
            </a:r>
            <a:r>
              <a:rPr lang="en-US" altLang="en-US" sz="1800" dirty="0"/>
              <a:t>.</a:t>
            </a:r>
            <a:endParaRPr lang="en-US" altLang="en-US" sz="2000" dirty="0"/>
          </a:p>
        </p:txBody>
      </p:sp>
      <p:pic>
        <p:nvPicPr>
          <p:cNvPr id="531464" name="Picture 8" descr="cont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990600"/>
            <a:ext cx="4837113" cy="399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2804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err="1"/>
              <a:t>Duda</a:t>
            </a:r>
            <a:r>
              <a:rPr lang="en-US" altLang="en-US" dirty="0"/>
              <a:t> &amp; Hart’s Example</a:t>
            </a:r>
          </a:p>
        </p:txBody>
      </p:sp>
      <p:sp>
        <p:nvSpPr>
          <p:cNvPr id="533509" name="Text Box 5"/>
          <p:cNvSpPr txBox="1">
            <a:spLocks noChangeArrowheads="1"/>
          </p:cNvSpPr>
          <p:nvPr/>
        </p:nvSpPr>
        <p:spPr bwMode="auto">
          <a:xfrm>
            <a:off x="1905000" y="5334001"/>
            <a:ext cx="876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2000" b="1"/>
          </a:p>
        </p:txBody>
      </p:sp>
      <p:sp>
        <p:nvSpPr>
          <p:cNvPr id="533512" name="Rectangle 8"/>
          <p:cNvSpPr>
            <a:spLocks noChangeArrowheads="1"/>
          </p:cNvSpPr>
          <p:nvPr/>
        </p:nvSpPr>
        <p:spPr bwMode="auto">
          <a:xfrm>
            <a:off x="1676400" y="914400"/>
            <a:ext cx="2438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0"/>
              </a:spcBef>
              <a:defRPr sz="2400">
                <a:solidFill>
                  <a:schemeClr val="tx1"/>
                </a:solidFill>
                <a:latin typeface="Tahoma" panose="020B0604030504040204" pitchFamily="34" charset="0"/>
              </a:defRPr>
            </a:lvl1pPr>
            <a:lvl2pPr marL="742950" indent="-285750" algn="l">
              <a:spcBef>
                <a:spcPct val="0"/>
              </a:spcBef>
              <a:defRPr sz="2400">
                <a:solidFill>
                  <a:schemeClr val="tx1"/>
                </a:solidFill>
                <a:latin typeface="Tahoma" panose="020B0604030504040204" pitchFamily="34" charset="0"/>
              </a:defRPr>
            </a:lvl2pPr>
            <a:lvl3pPr marL="1143000" indent="-228600" algn="l">
              <a:spcBef>
                <a:spcPct val="0"/>
              </a:spcBef>
              <a:defRPr sz="2400">
                <a:solidFill>
                  <a:schemeClr val="tx1"/>
                </a:solidFill>
                <a:latin typeface="Tahoma" panose="020B0604030504040204" pitchFamily="34" charset="0"/>
              </a:defRPr>
            </a:lvl3pPr>
            <a:lvl4pPr marL="1600200" indent="-228600" algn="l">
              <a:spcBef>
                <a:spcPct val="0"/>
              </a:spcBef>
              <a:defRPr sz="2400">
                <a:solidFill>
                  <a:schemeClr val="tx1"/>
                </a:solidFill>
                <a:latin typeface="Tahoma" panose="020B0604030504040204" pitchFamily="34" charset="0"/>
              </a:defRPr>
            </a:lvl4pPr>
            <a:lvl5pPr marL="2057400" indent="-228600" algn="l">
              <a:spcBef>
                <a:spcPct val="0"/>
              </a:spcBef>
              <a:defRPr sz="2400">
                <a:solidFill>
                  <a:schemeClr val="tx1"/>
                </a:solidFill>
                <a:latin typeface="Tahoma" panose="020B0604030504040204" pitchFamily="34" charset="0"/>
              </a:defRPr>
            </a:lvl5pPr>
            <a:lvl6pPr marL="2514600" indent="-228600" fontAlgn="base">
              <a:spcBef>
                <a:spcPct val="0"/>
              </a:spcBef>
              <a:spcAft>
                <a:spcPct val="0"/>
              </a:spcAft>
              <a:defRPr sz="2400">
                <a:solidFill>
                  <a:schemeClr val="tx1"/>
                </a:solidFill>
                <a:latin typeface="Tahoma" panose="020B0604030504040204" pitchFamily="34" charset="0"/>
              </a:defRPr>
            </a:lvl6pPr>
            <a:lvl7pPr marL="2971800" indent="-228600" fontAlgn="base">
              <a:spcBef>
                <a:spcPct val="0"/>
              </a:spcBef>
              <a:spcAft>
                <a:spcPct val="0"/>
              </a:spcAft>
              <a:defRPr sz="2400">
                <a:solidFill>
                  <a:schemeClr val="tx1"/>
                </a:solidFill>
                <a:latin typeface="Tahoma" panose="020B0604030504040204" pitchFamily="34" charset="0"/>
              </a:defRPr>
            </a:lvl7pPr>
            <a:lvl8pPr marL="3429000" indent="-228600" fontAlgn="base">
              <a:spcBef>
                <a:spcPct val="0"/>
              </a:spcBef>
              <a:spcAft>
                <a:spcPct val="0"/>
              </a:spcAft>
              <a:defRPr sz="2400">
                <a:solidFill>
                  <a:schemeClr val="tx1"/>
                </a:solidFill>
                <a:latin typeface="Tahoma" panose="020B0604030504040204" pitchFamily="34" charset="0"/>
              </a:defRPr>
            </a:lvl8pPr>
            <a:lvl9pPr marL="3886200" indent="-228600" fontAlgn="base">
              <a:spcBef>
                <a:spcPct val="0"/>
              </a:spcBef>
              <a:spcAft>
                <a:spcPct val="0"/>
              </a:spcAft>
              <a:defRPr sz="2400">
                <a:solidFill>
                  <a:schemeClr val="tx1"/>
                </a:solidFill>
                <a:latin typeface="Tahoma" panose="020B0604030504040204" pitchFamily="34" charset="0"/>
              </a:defRPr>
            </a:lvl9pPr>
          </a:lstStyle>
          <a:p>
            <a:pPr>
              <a:spcBef>
                <a:spcPct val="20000"/>
              </a:spcBef>
            </a:pPr>
            <a:r>
              <a:rPr lang="en-US" altLang="en-US" sz="1800" dirty="0">
                <a:solidFill>
                  <a:schemeClr val="hlink"/>
                </a:solidFill>
              </a:rPr>
              <a:t>We can graph the prob. dist. function of data given our </a:t>
            </a:r>
            <a:r>
              <a:rPr lang="el-GR" altLang="en-US" sz="1800" i="1" dirty="0">
                <a:solidFill>
                  <a:schemeClr val="hlink"/>
                </a:solidFill>
                <a:latin typeface="MS Reference Serif" pitchFamily="18" charset="0"/>
              </a:rPr>
              <a:t>μ</a:t>
            </a:r>
            <a:r>
              <a:rPr lang="en-US" altLang="en-US" sz="1800" i="1" baseline="-25000" dirty="0">
                <a:solidFill>
                  <a:schemeClr val="hlink"/>
                </a:solidFill>
              </a:rPr>
              <a:t>1</a:t>
            </a:r>
            <a:r>
              <a:rPr lang="en-US" altLang="en-US" sz="1800" dirty="0">
                <a:solidFill>
                  <a:schemeClr val="hlink"/>
                </a:solidFill>
              </a:rPr>
              <a:t> and </a:t>
            </a:r>
            <a:r>
              <a:rPr lang="el-GR" altLang="en-US" sz="2000" i="1" dirty="0">
                <a:solidFill>
                  <a:schemeClr val="hlink"/>
                </a:solidFill>
                <a:latin typeface="MS Reference Serif" pitchFamily="18" charset="0"/>
              </a:rPr>
              <a:t>μ</a:t>
            </a:r>
            <a:r>
              <a:rPr lang="en-US" altLang="en-US" sz="2000" i="1" baseline="-25000" dirty="0">
                <a:solidFill>
                  <a:schemeClr val="hlink"/>
                </a:solidFill>
              </a:rPr>
              <a:t>2</a:t>
            </a:r>
            <a:r>
              <a:rPr lang="en-US" altLang="en-US" sz="1800" dirty="0">
                <a:solidFill>
                  <a:schemeClr val="hlink"/>
                </a:solidFill>
              </a:rPr>
              <a:t> estimates.</a:t>
            </a:r>
          </a:p>
        </p:txBody>
      </p:sp>
      <p:sp>
        <p:nvSpPr>
          <p:cNvPr id="533513" name="Rectangle 9"/>
          <p:cNvSpPr>
            <a:spLocks noChangeArrowheads="1"/>
          </p:cNvSpPr>
          <p:nvPr/>
        </p:nvSpPr>
        <p:spPr bwMode="auto">
          <a:xfrm>
            <a:off x="1600200" y="2590800"/>
            <a:ext cx="26670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0"/>
              </a:spcBef>
              <a:defRPr sz="2400">
                <a:solidFill>
                  <a:schemeClr val="tx1"/>
                </a:solidFill>
                <a:latin typeface="Tahoma" panose="020B0604030504040204" pitchFamily="34" charset="0"/>
              </a:defRPr>
            </a:lvl1pPr>
            <a:lvl2pPr marL="742950" indent="-285750" algn="l">
              <a:spcBef>
                <a:spcPct val="0"/>
              </a:spcBef>
              <a:defRPr sz="2400">
                <a:solidFill>
                  <a:schemeClr val="tx1"/>
                </a:solidFill>
                <a:latin typeface="Tahoma" panose="020B0604030504040204" pitchFamily="34" charset="0"/>
              </a:defRPr>
            </a:lvl2pPr>
            <a:lvl3pPr marL="1143000" indent="-228600" algn="l">
              <a:spcBef>
                <a:spcPct val="0"/>
              </a:spcBef>
              <a:defRPr sz="2400">
                <a:solidFill>
                  <a:schemeClr val="tx1"/>
                </a:solidFill>
                <a:latin typeface="Tahoma" panose="020B0604030504040204" pitchFamily="34" charset="0"/>
              </a:defRPr>
            </a:lvl3pPr>
            <a:lvl4pPr marL="1600200" indent="-228600" algn="l">
              <a:spcBef>
                <a:spcPct val="0"/>
              </a:spcBef>
              <a:defRPr sz="2400">
                <a:solidFill>
                  <a:schemeClr val="tx1"/>
                </a:solidFill>
                <a:latin typeface="Tahoma" panose="020B0604030504040204" pitchFamily="34" charset="0"/>
              </a:defRPr>
            </a:lvl4pPr>
            <a:lvl5pPr marL="2057400" indent="-228600" algn="l">
              <a:spcBef>
                <a:spcPct val="0"/>
              </a:spcBef>
              <a:defRPr sz="2400">
                <a:solidFill>
                  <a:schemeClr val="tx1"/>
                </a:solidFill>
                <a:latin typeface="Tahoma" panose="020B0604030504040204" pitchFamily="34" charset="0"/>
              </a:defRPr>
            </a:lvl5pPr>
            <a:lvl6pPr marL="2514600" indent="-228600" fontAlgn="base">
              <a:spcBef>
                <a:spcPct val="0"/>
              </a:spcBef>
              <a:spcAft>
                <a:spcPct val="0"/>
              </a:spcAft>
              <a:defRPr sz="2400">
                <a:solidFill>
                  <a:schemeClr val="tx1"/>
                </a:solidFill>
                <a:latin typeface="Tahoma" panose="020B0604030504040204" pitchFamily="34" charset="0"/>
              </a:defRPr>
            </a:lvl6pPr>
            <a:lvl7pPr marL="2971800" indent="-228600" fontAlgn="base">
              <a:spcBef>
                <a:spcPct val="0"/>
              </a:spcBef>
              <a:spcAft>
                <a:spcPct val="0"/>
              </a:spcAft>
              <a:defRPr sz="2400">
                <a:solidFill>
                  <a:schemeClr val="tx1"/>
                </a:solidFill>
                <a:latin typeface="Tahoma" panose="020B0604030504040204" pitchFamily="34" charset="0"/>
              </a:defRPr>
            </a:lvl7pPr>
            <a:lvl8pPr marL="3429000" indent="-228600" fontAlgn="base">
              <a:spcBef>
                <a:spcPct val="0"/>
              </a:spcBef>
              <a:spcAft>
                <a:spcPct val="0"/>
              </a:spcAft>
              <a:defRPr sz="2400">
                <a:solidFill>
                  <a:schemeClr val="tx1"/>
                </a:solidFill>
                <a:latin typeface="Tahoma" panose="020B0604030504040204" pitchFamily="34" charset="0"/>
              </a:defRPr>
            </a:lvl8pPr>
            <a:lvl9pPr marL="3886200" indent="-228600" fontAlgn="base">
              <a:spcBef>
                <a:spcPct val="0"/>
              </a:spcBef>
              <a:spcAft>
                <a:spcPct val="0"/>
              </a:spcAft>
              <a:defRPr sz="2400">
                <a:solidFill>
                  <a:schemeClr val="tx1"/>
                </a:solidFill>
                <a:latin typeface="Tahoma" panose="020B0604030504040204" pitchFamily="34" charset="0"/>
              </a:defRPr>
            </a:lvl9pPr>
          </a:lstStyle>
          <a:p>
            <a:pPr>
              <a:spcBef>
                <a:spcPct val="20000"/>
              </a:spcBef>
            </a:pPr>
            <a:r>
              <a:rPr lang="en-US" altLang="en-US" sz="1800" dirty="0">
                <a:solidFill>
                  <a:schemeClr val="folHlink"/>
                </a:solidFill>
              </a:rPr>
              <a:t>We can also graph the true function from which the data was randomly generated.</a:t>
            </a:r>
          </a:p>
        </p:txBody>
      </p:sp>
      <p:pic>
        <p:nvPicPr>
          <p:cNvPr id="533516" name="Picture 12" descr="dens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425" y="914400"/>
            <a:ext cx="6327775" cy="3663950"/>
          </a:xfrm>
          <a:prstGeom prst="rect">
            <a:avLst/>
          </a:prstGeom>
          <a:noFill/>
          <a:extLst>
            <a:ext uri="{909E8E84-426E-40DD-AFC4-6F175D3DCCD1}">
              <a14:hiddenFill xmlns:a14="http://schemas.microsoft.com/office/drawing/2010/main">
                <a:solidFill>
                  <a:srgbClr val="FFFFFF"/>
                </a:solidFill>
              </a14:hiddenFill>
            </a:ext>
          </a:extLst>
        </p:spPr>
      </p:pic>
      <p:sp>
        <p:nvSpPr>
          <p:cNvPr id="533519" name="Freeform 15"/>
          <p:cNvSpPr>
            <a:spLocks/>
          </p:cNvSpPr>
          <p:nvPr/>
        </p:nvSpPr>
        <p:spPr bwMode="auto">
          <a:xfrm>
            <a:off x="4114800" y="1524000"/>
            <a:ext cx="4191000" cy="990600"/>
          </a:xfrm>
          <a:custGeom>
            <a:avLst/>
            <a:gdLst>
              <a:gd name="T0" fmla="*/ 0 w 2640"/>
              <a:gd name="T1" fmla="*/ 0 h 624"/>
              <a:gd name="T2" fmla="*/ 1920 w 2640"/>
              <a:gd name="T3" fmla="*/ 0 h 624"/>
              <a:gd name="T4" fmla="*/ 2640 w 2640"/>
              <a:gd name="T5" fmla="*/ 624 h 624"/>
            </a:gdLst>
            <a:ahLst/>
            <a:cxnLst>
              <a:cxn ang="0">
                <a:pos x="T0" y="T1"/>
              </a:cxn>
              <a:cxn ang="0">
                <a:pos x="T2" y="T3"/>
              </a:cxn>
              <a:cxn ang="0">
                <a:pos x="T4" y="T5"/>
              </a:cxn>
            </a:cxnLst>
            <a:rect l="0" t="0" r="r" b="b"/>
            <a:pathLst>
              <a:path w="2640" h="624">
                <a:moveTo>
                  <a:pt x="0" y="0"/>
                </a:moveTo>
                <a:lnTo>
                  <a:pt x="1920" y="0"/>
                </a:lnTo>
                <a:lnTo>
                  <a:pt x="2640" y="624"/>
                </a:lnTo>
              </a:path>
            </a:pathLst>
          </a:custGeom>
          <a:noFill/>
          <a:ln w="381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3520" name="Freeform 16"/>
          <p:cNvSpPr>
            <a:spLocks/>
          </p:cNvSpPr>
          <p:nvPr/>
        </p:nvSpPr>
        <p:spPr bwMode="auto">
          <a:xfrm>
            <a:off x="4114800" y="1905000"/>
            <a:ext cx="4114800" cy="1143000"/>
          </a:xfrm>
          <a:custGeom>
            <a:avLst/>
            <a:gdLst>
              <a:gd name="T0" fmla="*/ 0 w 2592"/>
              <a:gd name="T1" fmla="*/ 720 h 720"/>
              <a:gd name="T2" fmla="*/ 1392 w 2592"/>
              <a:gd name="T3" fmla="*/ 0 h 720"/>
              <a:gd name="T4" fmla="*/ 1872 w 2592"/>
              <a:gd name="T5" fmla="*/ 96 h 720"/>
              <a:gd name="T6" fmla="*/ 2592 w 2592"/>
              <a:gd name="T7" fmla="*/ 720 h 720"/>
            </a:gdLst>
            <a:ahLst/>
            <a:cxnLst>
              <a:cxn ang="0">
                <a:pos x="T0" y="T1"/>
              </a:cxn>
              <a:cxn ang="0">
                <a:pos x="T2" y="T3"/>
              </a:cxn>
              <a:cxn ang="0">
                <a:pos x="T4" y="T5"/>
              </a:cxn>
              <a:cxn ang="0">
                <a:pos x="T6" y="T7"/>
              </a:cxn>
            </a:cxnLst>
            <a:rect l="0" t="0" r="r" b="b"/>
            <a:pathLst>
              <a:path w="2592" h="720">
                <a:moveTo>
                  <a:pt x="0" y="720"/>
                </a:moveTo>
                <a:lnTo>
                  <a:pt x="1392" y="0"/>
                </a:lnTo>
                <a:lnTo>
                  <a:pt x="1872" y="96"/>
                </a:lnTo>
                <a:lnTo>
                  <a:pt x="2592" y="720"/>
                </a:lnTo>
              </a:path>
            </a:pathLst>
          </a:custGeom>
          <a:noFill/>
          <a:ln w="38100" cap="flat" cmpd="sng">
            <a:solidFill>
              <a:schemeClr val="fo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3521" name="Line 17"/>
          <p:cNvSpPr>
            <a:spLocks noChangeShapeType="1"/>
          </p:cNvSpPr>
          <p:nvPr/>
        </p:nvSpPr>
        <p:spPr bwMode="auto">
          <a:xfrm flipV="1">
            <a:off x="4343400" y="2667000"/>
            <a:ext cx="2895600" cy="2209800"/>
          </a:xfrm>
          <a:prstGeom prst="line">
            <a:avLst/>
          </a:prstGeom>
          <a:noFill/>
          <a:ln w="38100">
            <a:solidFill>
              <a:srgbClr val="048C0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3510" name="Text Box 6"/>
          <p:cNvSpPr txBox="1">
            <a:spLocks noChangeArrowheads="1"/>
          </p:cNvSpPr>
          <p:nvPr/>
        </p:nvSpPr>
        <p:spPr bwMode="auto">
          <a:xfrm>
            <a:off x="1524000" y="4343401"/>
            <a:ext cx="90678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30000"/>
              </a:spcBef>
              <a:buFontTx/>
              <a:buChar char="•"/>
            </a:pPr>
            <a:r>
              <a:rPr lang="en-US" altLang="en-US" sz="2000"/>
              <a:t>They are close.  Good.</a:t>
            </a:r>
          </a:p>
          <a:p>
            <a:pPr>
              <a:spcBef>
                <a:spcPct val="30000"/>
              </a:spcBef>
              <a:buFontTx/>
              <a:buChar char="•"/>
            </a:pPr>
            <a:r>
              <a:rPr lang="en-US" altLang="en-US" sz="2000">
                <a:solidFill>
                  <a:srgbClr val="048C0A"/>
                </a:solidFill>
              </a:rPr>
              <a:t>The 2</a:t>
            </a:r>
            <a:r>
              <a:rPr lang="en-US" altLang="en-US" sz="2000" baseline="30000">
                <a:solidFill>
                  <a:srgbClr val="048C0A"/>
                </a:solidFill>
              </a:rPr>
              <a:t>nd</a:t>
            </a:r>
            <a:r>
              <a:rPr lang="en-US" altLang="en-US" sz="2000">
                <a:solidFill>
                  <a:srgbClr val="048C0A"/>
                </a:solidFill>
              </a:rPr>
              <a:t> solution tries to put the “2/3” hump where the “1/3” hump should go, and vice versa.</a:t>
            </a:r>
          </a:p>
          <a:p>
            <a:pPr>
              <a:spcBef>
                <a:spcPct val="30000"/>
              </a:spcBef>
              <a:buFontTx/>
              <a:buChar char="•"/>
            </a:pPr>
            <a:r>
              <a:rPr lang="en-US" altLang="en-US" sz="2000"/>
              <a:t>In this example unsupervised is almost as good as supervised.  If the </a:t>
            </a:r>
            <a:r>
              <a:rPr lang="en-US" altLang="en-US" sz="2000" i="1"/>
              <a:t>x</a:t>
            </a:r>
            <a:r>
              <a:rPr lang="en-US" altLang="en-US" sz="2000" i="1" baseline="-25000"/>
              <a:t>1</a:t>
            </a:r>
            <a:r>
              <a:rPr lang="en-US" altLang="en-US" sz="2000" i="1"/>
              <a:t> .. x</a:t>
            </a:r>
            <a:r>
              <a:rPr lang="en-US" altLang="en-US" sz="2000" i="1" baseline="-25000"/>
              <a:t>25</a:t>
            </a:r>
            <a:r>
              <a:rPr lang="en-US" altLang="en-US" sz="2000"/>
              <a:t> are given the class which was used to learn them, then the results are (</a:t>
            </a:r>
            <a:r>
              <a:rPr lang="el-GR" altLang="en-US" sz="2000" i="1"/>
              <a:t>μ</a:t>
            </a:r>
            <a:r>
              <a:rPr lang="en-US" altLang="en-US" sz="2000" i="1" baseline="-25000"/>
              <a:t>1</a:t>
            </a:r>
            <a:r>
              <a:rPr lang="en-US" altLang="en-US" sz="2000"/>
              <a:t>=-2.176, </a:t>
            </a:r>
            <a:r>
              <a:rPr lang="el-GR" altLang="en-US" sz="2000" i="1"/>
              <a:t>μ</a:t>
            </a:r>
            <a:r>
              <a:rPr lang="en-US" altLang="en-US" sz="2000" i="1" baseline="-25000"/>
              <a:t>2</a:t>
            </a:r>
            <a:r>
              <a:rPr lang="en-US" altLang="en-US" sz="2000"/>
              <a:t>=1.684).  Unsupervised got (</a:t>
            </a:r>
            <a:r>
              <a:rPr lang="el-GR" altLang="en-US" sz="2000" i="1"/>
              <a:t>μ</a:t>
            </a:r>
            <a:r>
              <a:rPr lang="en-US" altLang="en-US" sz="2000" i="1" baseline="-25000"/>
              <a:t>1</a:t>
            </a:r>
            <a:r>
              <a:rPr lang="en-US" altLang="en-US" sz="2000"/>
              <a:t>=-2.13, </a:t>
            </a:r>
            <a:r>
              <a:rPr lang="el-GR" altLang="en-US" sz="2000" i="1"/>
              <a:t>μ</a:t>
            </a:r>
            <a:r>
              <a:rPr lang="en-US" altLang="en-US" sz="2000" i="1" baseline="-25000"/>
              <a:t>2</a:t>
            </a:r>
            <a:r>
              <a:rPr lang="en-US" altLang="en-US" sz="2000"/>
              <a:t>=1.668). </a:t>
            </a:r>
          </a:p>
        </p:txBody>
      </p:sp>
    </p:spTree>
    <p:extLst>
      <p:ext uri="{BB962C8B-B14F-4D97-AF65-F5344CB8AC3E}">
        <p14:creationId xmlns:p14="http://schemas.microsoft.com/office/powerpoint/2010/main" val="4195486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2A618-305B-3FCE-C551-026299790910}"/>
            </a:ext>
          </a:extLst>
        </p:cNvPr>
        <p:cNvGrpSpPr/>
        <p:nvPr/>
      </p:nvGrpSpPr>
      <p:grpSpPr>
        <a:xfrm>
          <a:off x="0" y="0"/>
          <a:ext cx="0" cy="0"/>
          <a:chOff x="0" y="0"/>
          <a:chExt cx="0" cy="0"/>
        </a:xfrm>
      </p:grpSpPr>
      <p:sp>
        <p:nvSpPr>
          <p:cNvPr id="534530" name="Rectangle 2">
            <a:extLst>
              <a:ext uri="{FF2B5EF4-FFF2-40B4-BE49-F238E27FC236}">
                <a16:creationId xmlns:a16="http://schemas.microsoft.com/office/drawing/2014/main" id="{D520D0BF-11E1-1644-F10D-DDF2A228A47E}"/>
              </a:ext>
            </a:extLst>
          </p:cNvPr>
          <p:cNvSpPr>
            <a:spLocks noGrp="1" noChangeArrowheads="1"/>
          </p:cNvSpPr>
          <p:nvPr>
            <p:ph type="title"/>
          </p:nvPr>
        </p:nvSpPr>
        <p:spPr/>
        <p:txBody>
          <a:bodyPr/>
          <a:lstStyle/>
          <a:p>
            <a:r>
              <a:rPr lang="en-US" altLang="en-US" sz="4000" dirty="0"/>
              <a:t>Finding the max likelihood </a:t>
            </a:r>
            <a:r>
              <a:rPr lang="el-GR" altLang="en-US" sz="4000" dirty="0"/>
              <a:t>μ</a:t>
            </a:r>
            <a:r>
              <a:rPr lang="en-US" altLang="en-US" sz="4000" baseline="-25000" dirty="0"/>
              <a:t>1</a:t>
            </a:r>
            <a:r>
              <a:rPr lang="en-US" altLang="en-US" sz="4000" dirty="0"/>
              <a:t>,</a:t>
            </a:r>
            <a:r>
              <a:rPr lang="el-GR" altLang="en-US" sz="4000" dirty="0"/>
              <a:t>μ</a:t>
            </a:r>
            <a:r>
              <a:rPr lang="en-US" altLang="en-US" sz="4000" baseline="-25000" dirty="0"/>
              <a:t>2</a:t>
            </a:r>
            <a:r>
              <a:rPr lang="en-US" altLang="en-US" sz="4000" dirty="0"/>
              <a:t> ,... , </a:t>
            </a:r>
            <a:r>
              <a:rPr lang="el-GR" altLang="en-US" sz="4000" dirty="0"/>
              <a:t>μ</a:t>
            </a:r>
            <a:r>
              <a:rPr lang="en-US" altLang="en-US" sz="4000" baseline="-25000" dirty="0"/>
              <a:t>K</a:t>
            </a:r>
          </a:p>
        </p:txBody>
      </p:sp>
      <mc:AlternateContent xmlns:mc="http://schemas.openxmlformats.org/markup-compatibility/2006" xmlns:a14="http://schemas.microsoft.com/office/drawing/2010/main">
        <mc:Choice Requires="a14">
          <p:sp>
            <p:nvSpPr>
              <p:cNvPr id="534531" name="Rectangle 3">
                <a:extLst>
                  <a:ext uri="{FF2B5EF4-FFF2-40B4-BE49-F238E27FC236}">
                    <a16:creationId xmlns:a16="http://schemas.microsoft.com/office/drawing/2014/main" id="{D4123255-2400-7A8D-F0C6-209B25B90B81}"/>
                  </a:ext>
                </a:extLst>
              </p:cNvPr>
              <p:cNvSpPr>
                <a:spLocks noGrp="1" noChangeArrowheads="1"/>
              </p:cNvSpPr>
              <p:nvPr>
                <p:ph idx="4294967295"/>
              </p:nvPr>
            </p:nvSpPr>
            <p:spPr>
              <a:xfrm>
                <a:off x="1808956" y="1143000"/>
                <a:ext cx="8574088" cy="4953000"/>
              </a:xfrm>
            </p:spPr>
            <p:txBody>
              <a:bodyPr/>
              <a:lstStyle/>
              <a:p>
                <a:pPr>
                  <a:buFontTx/>
                  <a:buNone/>
                </a:pPr>
                <a:r>
                  <a:rPr lang="en-US" altLang="en-US" sz="2400" dirty="0">
                    <a:solidFill>
                      <a:schemeClr val="accent1"/>
                    </a:solidFill>
                  </a:rPr>
                  <a:t>We can compute  P( data | </a:t>
                </a:r>
                <a:r>
                  <a:rPr lang="el-GR" altLang="en-US" sz="2400" b="1" i="1" dirty="0">
                    <a:solidFill>
                      <a:schemeClr val="accent1"/>
                    </a:solidFill>
                    <a:latin typeface="MS Reference Serif" pitchFamily="18" charset="0"/>
                  </a:rPr>
                  <a:t>μ</a:t>
                </a:r>
                <a:r>
                  <a:rPr lang="en-US" altLang="en-US" sz="2400" i="1" baseline="-25000" dirty="0">
                    <a:solidFill>
                      <a:schemeClr val="accent1"/>
                    </a:solidFill>
                  </a:rPr>
                  <a:t>1</a:t>
                </a:r>
                <a:r>
                  <a:rPr lang="en-US" altLang="en-US" sz="2400" dirty="0">
                    <a:solidFill>
                      <a:schemeClr val="accent1"/>
                    </a:solidFill>
                  </a:rPr>
                  <a:t>,</a:t>
                </a:r>
                <a:r>
                  <a:rPr lang="el-GR" altLang="en-US" sz="2400" b="1" i="1" dirty="0">
                    <a:solidFill>
                      <a:schemeClr val="accent1"/>
                    </a:solidFill>
                    <a:latin typeface="MS Reference Serif" pitchFamily="18" charset="0"/>
                  </a:rPr>
                  <a:t>μ</a:t>
                </a:r>
                <a:r>
                  <a:rPr lang="en-US" altLang="en-US" sz="2400" i="1" baseline="-25000" dirty="0">
                    <a:solidFill>
                      <a:schemeClr val="accent1"/>
                    </a:solidFill>
                  </a:rPr>
                  <a:t>2</a:t>
                </a:r>
                <a:r>
                  <a:rPr lang="en-US" altLang="en-US" sz="2400" dirty="0">
                    <a:solidFill>
                      <a:schemeClr val="accent1"/>
                    </a:solidFill>
                  </a:rPr>
                  <a:t>…</a:t>
                </a:r>
                <a:r>
                  <a:rPr lang="el-GR" altLang="en-US" sz="2400" b="1" i="1" dirty="0">
                    <a:solidFill>
                      <a:schemeClr val="accent1"/>
                    </a:solidFill>
                    <a:latin typeface="MS Reference Serif" pitchFamily="18" charset="0"/>
                  </a:rPr>
                  <a:t>μ</a:t>
                </a:r>
                <a:r>
                  <a:rPr lang="en-US" altLang="en-US" sz="2400" b="1" i="1" baseline="-25000" dirty="0">
                    <a:solidFill>
                      <a:schemeClr val="accent1"/>
                    </a:solidFill>
                    <a:latin typeface="MS Reference Serif" pitchFamily="18" charset="0"/>
                  </a:rPr>
                  <a:t>K</a:t>
                </a:r>
                <a:r>
                  <a:rPr lang="en-US" altLang="en-US" sz="2400" dirty="0">
                    <a:solidFill>
                      <a:schemeClr val="accent1"/>
                    </a:solidFill>
                  </a:rPr>
                  <a:t>)</a:t>
                </a:r>
              </a:p>
              <a:p>
                <a:pPr>
                  <a:buFontTx/>
                  <a:buNone/>
                </a:pPr>
                <a:r>
                  <a:rPr lang="en-US" altLang="en-US" sz="2400" dirty="0">
                    <a:solidFill>
                      <a:schemeClr val="accent1"/>
                    </a:solidFill>
                  </a:rPr>
                  <a:t>How do we find the </a:t>
                </a:r>
                <a:r>
                  <a:rPr lang="el-GR" altLang="en-US" sz="2400" b="1" i="1" dirty="0">
                    <a:solidFill>
                      <a:schemeClr val="accent1"/>
                    </a:solidFill>
                    <a:latin typeface="MS Reference Serif" pitchFamily="18" charset="0"/>
                  </a:rPr>
                  <a:t>μ</a:t>
                </a:r>
                <a:r>
                  <a:rPr lang="en-US" altLang="en-US" sz="2400" i="1" baseline="-25000" dirty="0">
                    <a:solidFill>
                      <a:schemeClr val="accent1"/>
                    </a:solidFill>
                  </a:rPr>
                  <a:t>i</a:t>
                </a:r>
                <a:r>
                  <a:rPr lang="en-US" altLang="en-US" sz="2400" dirty="0">
                    <a:solidFill>
                      <a:schemeClr val="accent1"/>
                    </a:solidFill>
                  </a:rPr>
                  <a:t>‘s which give max. likelihood?</a:t>
                </a:r>
              </a:p>
              <a:p>
                <a:pPr>
                  <a:buFontTx/>
                  <a:buNone/>
                </a:pPr>
                <a:endParaRPr lang="en-US" altLang="en-US" sz="2400" dirty="0">
                  <a:solidFill>
                    <a:schemeClr val="accent1"/>
                  </a:solidFill>
                </a:endParaRPr>
              </a:p>
              <a:p>
                <a:r>
                  <a:rPr lang="en-US" altLang="en-US" sz="2400" dirty="0">
                    <a:solidFill>
                      <a:schemeClr val="accent1"/>
                    </a:solidFill>
                  </a:rPr>
                  <a:t>The normal max likelihood trick:</a:t>
                </a:r>
              </a:p>
              <a:p>
                <a:pPr>
                  <a:lnSpc>
                    <a:spcPct val="70000"/>
                  </a:lnSpc>
                  <a:buFontTx/>
                  <a:buNone/>
                </a:pPr>
                <a:r>
                  <a:rPr lang="en-US" altLang="en-US" sz="2400" dirty="0">
                    <a:solidFill>
                      <a:schemeClr val="accent1"/>
                    </a:solidFill>
                  </a:rPr>
                  <a:t>		Set </a:t>
                </a:r>
                <a14:m>
                  <m:oMath xmlns:m="http://schemas.openxmlformats.org/officeDocument/2006/math">
                    <m:f>
                      <m:fPr>
                        <m:ctrlPr>
                          <a:rPr lang="en-US" altLang="en-US" sz="2400" i="1" smtClean="0">
                            <a:solidFill>
                              <a:schemeClr val="accent1"/>
                            </a:solidFill>
                            <a:latin typeface="Cambria Math" panose="02040503050406030204" pitchFamily="18" charset="0"/>
                          </a:rPr>
                        </m:ctrlPr>
                      </m:fPr>
                      <m:num>
                        <m:r>
                          <a:rPr lang="en-US" altLang="en-US" sz="2400" b="0" i="1" smtClean="0">
                            <a:solidFill>
                              <a:schemeClr val="accent1"/>
                            </a:solidFill>
                            <a:latin typeface="Cambria Math" panose="02040503050406030204" pitchFamily="18" charset="0"/>
                          </a:rPr>
                          <m:t>𝜕</m:t>
                        </m:r>
                      </m:num>
                      <m:den>
                        <m:r>
                          <a:rPr lang="en-US" altLang="en-US" sz="2400" b="0" i="1" smtClean="0">
                            <a:solidFill>
                              <a:schemeClr val="accent1"/>
                            </a:solidFill>
                            <a:latin typeface="Cambria Math" panose="02040503050406030204" pitchFamily="18" charset="0"/>
                          </a:rPr>
                          <m:t>𝜕</m:t>
                        </m:r>
                        <m:sSub>
                          <m:sSubPr>
                            <m:ctrlPr>
                              <a:rPr lang="en-US" altLang="en-US" sz="2400" b="0" i="1" smtClean="0">
                                <a:solidFill>
                                  <a:schemeClr val="accent1"/>
                                </a:solidFill>
                                <a:latin typeface="Cambria Math" panose="02040503050406030204" pitchFamily="18" charset="0"/>
                              </a:rPr>
                            </m:ctrlPr>
                          </m:sSubPr>
                          <m:e>
                            <m:r>
                              <a:rPr lang="en-US" altLang="en-US" sz="2400" b="0" i="1" smtClean="0">
                                <a:solidFill>
                                  <a:schemeClr val="accent1"/>
                                </a:solidFill>
                                <a:latin typeface="Cambria Math" panose="02040503050406030204" pitchFamily="18" charset="0"/>
                              </a:rPr>
                              <m:t>𝜇</m:t>
                            </m:r>
                          </m:e>
                          <m:sub>
                            <m:r>
                              <a:rPr lang="en-US" altLang="en-US" sz="2400" b="0" i="1" smtClean="0">
                                <a:solidFill>
                                  <a:schemeClr val="accent1"/>
                                </a:solidFill>
                                <a:latin typeface="Cambria Math" panose="02040503050406030204" pitchFamily="18" charset="0"/>
                              </a:rPr>
                              <m:t>𝑖</m:t>
                            </m:r>
                          </m:sub>
                        </m:sSub>
                      </m:den>
                    </m:f>
                    <m:func>
                      <m:funcPr>
                        <m:ctrlPr>
                          <a:rPr lang="en-US" altLang="en-US" sz="2400" b="0" i="1" smtClean="0">
                            <a:solidFill>
                              <a:schemeClr val="accent1"/>
                            </a:solidFill>
                            <a:latin typeface="Cambria Math" panose="02040503050406030204" pitchFamily="18" charset="0"/>
                          </a:rPr>
                        </m:ctrlPr>
                      </m:funcPr>
                      <m:fName>
                        <m:r>
                          <m:rPr>
                            <m:sty m:val="p"/>
                          </m:rPr>
                          <a:rPr lang="en-US" altLang="en-US" sz="2400" b="0" i="0" smtClean="0">
                            <a:solidFill>
                              <a:schemeClr val="accent1"/>
                            </a:solidFill>
                            <a:latin typeface="Cambria Math" panose="02040503050406030204" pitchFamily="18" charset="0"/>
                          </a:rPr>
                          <m:t>log</m:t>
                        </m:r>
                      </m:fName>
                      <m:e>
                        <m:r>
                          <m:rPr>
                            <m:nor/>
                          </m:rPr>
                          <a:rPr lang="en-US" altLang="en-US" sz="2400" dirty="0">
                            <a:solidFill>
                              <a:schemeClr val="accent1"/>
                            </a:solidFill>
                          </a:rPr>
                          <m:t>Prob</m:t>
                        </m:r>
                        <m:r>
                          <m:rPr>
                            <m:nor/>
                          </m:rPr>
                          <a:rPr lang="en-US" altLang="en-US" sz="2400" dirty="0">
                            <a:solidFill>
                              <a:schemeClr val="accent1"/>
                            </a:solidFill>
                          </a:rPr>
                          <m:t> (….)</m:t>
                        </m:r>
                      </m:e>
                    </m:func>
                  </m:oMath>
                </a14:m>
                <a:endParaRPr lang="en-US" altLang="en-US" sz="2400" i="1" baseline="-25000" dirty="0">
                  <a:solidFill>
                    <a:schemeClr val="accent1"/>
                  </a:solidFill>
                </a:endParaRPr>
              </a:p>
              <a:p>
                <a:pPr>
                  <a:buFontTx/>
                  <a:buNone/>
                </a:pPr>
                <a:r>
                  <a:rPr lang="en-US" altLang="en-US" sz="2400" i="1" baseline="-25000" dirty="0">
                    <a:solidFill>
                      <a:schemeClr val="accent1"/>
                    </a:solidFill>
                  </a:rPr>
                  <a:t>	</a:t>
                </a:r>
                <a:r>
                  <a:rPr lang="en-US" altLang="en-US" sz="2400" dirty="0">
                    <a:solidFill>
                      <a:schemeClr val="accent1"/>
                    </a:solidFill>
                  </a:rPr>
                  <a:t>and solve for </a:t>
                </a:r>
                <a:r>
                  <a:rPr lang="el-GR" altLang="en-US" sz="2400" i="1" dirty="0">
                    <a:solidFill>
                      <a:schemeClr val="accent1"/>
                    </a:solidFill>
                    <a:latin typeface="MS Reference Serif" pitchFamily="18" charset="0"/>
                  </a:rPr>
                  <a:t>μ</a:t>
                </a:r>
                <a:r>
                  <a:rPr lang="en-US" altLang="en-US" sz="2400" i="1" baseline="-25000" dirty="0">
                    <a:solidFill>
                      <a:schemeClr val="accent1"/>
                    </a:solidFill>
                  </a:rPr>
                  <a:t>i</a:t>
                </a:r>
                <a:r>
                  <a:rPr lang="en-US" altLang="en-US" sz="2400" dirty="0">
                    <a:solidFill>
                      <a:schemeClr val="accent1"/>
                    </a:solidFill>
                  </a:rPr>
                  <a:t>‘s.</a:t>
                </a:r>
              </a:p>
              <a:p>
                <a:pPr>
                  <a:buFontTx/>
                  <a:buNone/>
                </a:pPr>
                <a:r>
                  <a:rPr lang="en-US" altLang="en-US" sz="2400" dirty="0">
                    <a:solidFill>
                      <a:schemeClr val="accent1"/>
                    </a:solidFill>
                  </a:rPr>
                  <a:t>		</a:t>
                </a:r>
                <a:r>
                  <a:rPr lang="en-US" altLang="en-US" sz="2400" dirty="0">
                    <a:solidFill>
                      <a:schemeClr val="accent1"/>
                    </a:solidFill>
                    <a:latin typeface="Mini Pics Classic" pitchFamily="2" charset="0"/>
                  </a:rPr>
                  <a:t># </a:t>
                </a:r>
                <a:r>
                  <a:rPr lang="en-US" altLang="en-US" sz="2400" dirty="0">
                    <a:solidFill>
                      <a:schemeClr val="accent1"/>
                    </a:solidFill>
                  </a:rPr>
                  <a:t>Here you get non-linear non-analytically-solvable equations</a:t>
                </a:r>
                <a:endParaRPr lang="en-US" altLang="en-US" sz="2400" dirty="0">
                  <a:solidFill>
                    <a:schemeClr val="accent1"/>
                  </a:solidFill>
                  <a:latin typeface="Mini Pics Classic" pitchFamily="2" charset="0"/>
                </a:endParaRPr>
              </a:p>
              <a:p>
                <a:r>
                  <a:rPr lang="en-US" altLang="en-US" sz="2400" dirty="0">
                    <a:solidFill>
                      <a:schemeClr val="accent1"/>
                    </a:solidFill>
                  </a:rPr>
                  <a:t>Use gradient descent</a:t>
                </a:r>
              </a:p>
              <a:p>
                <a:pPr>
                  <a:buFontTx/>
                  <a:buNone/>
                </a:pPr>
                <a:r>
                  <a:rPr lang="en-US" altLang="en-US" sz="2400" dirty="0">
                    <a:solidFill>
                      <a:schemeClr val="accent1"/>
                    </a:solidFill>
                  </a:rPr>
                  <a:t>		Slow but doable</a:t>
                </a:r>
              </a:p>
              <a:p>
                <a:r>
                  <a:rPr lang="en-US" altLang="en-US" sz="2400" dirty="0">
                    <a:solidFill>
                      <a:schemeClr val="accent1"/>
                    </a:solidFill>
                  </a:rPr>
                  <a:t>Use a much faster, cuter, and recently very popular method…</a:t>
                </a:r>
                <a:endParaRPr lang="el-GR" altLang="en-US" sz="2400" dirty="0">
                  <a:solidFill>
                    <a:schemeClr val="accent1"/>
                  </a:solidFill>
                </a:endParaRPr>
              </a:p>
            </p:txBody>
          </p:sp>
        </mc:Choice>
        <mc:Fallback xmlns="">
          <p:sp>
            <p:nvSpPr>
              <p:cNvPr id="534531" name="Rectangle 3">
                <a:extLst>
                  <a:ext uri="{FF2B5EF4-FFF2-40B4-BE49-F238E27FC236}">
                    <a16:creationId xmlns:a16="http://schemas.microsoft.com/office/drawing/2014/main" id="{D4123255-2400-7A8D-F0C6-209B25B90B81}"/>
                  </a:ext>
                </a:extLst>
              </p:cNvPr>
              <p:cNvSpPr>
                <a:spLocks noGrp="1" noRot="1" noChangeAspect="1" noMove="1" noResize="1" noEditPoints="1" noAdjustHandles="1" noChangeArrowheads="1" noChangeShapeType="1" noTextEdit="1"/>
              </p:cNvSpPr>
              <p:nvPr>
                <p:ph idx="4294967295"/>
              </p:nvPr>
            </p:nvSpPr>
            <p:spPr>
              <a:xfrm>
                <a:off x="1808956" y="1143000"/>
                <a:ext cx="8574088" cy="4953000"/>
              </a:xfrm>
              <a:blipFill>
                <a:blip r:embed="rId2"/>
                <a:stretch>
                  <a:fillRect l="-1183" t="-1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01839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052AB-0273-D348-0CB8-419D4524F9F8}"/>
            </a:ext>
          </a:extLst>
        </p:cNvPr>
        <p:cNvGrpSpPr/>
        <p:nvPr/>
      </p:nvGrpSpPr>
      <p:grpSpPr>
        <a:xfrm>
          <a:off x="0" y="0"/>
          <a:ext cx="0" cy="0"/>
          <a:chOff x="0" y="0"/>
          <a:chExt cx="0" cy="0"/>
        </a:xfrm>
      </p:grpSpPr>
      <p:sp>
        <p:nvSpPr>
          <p:cNvPr id="543746" name="Rectangle 2">
            <a:extLst>
              <a:ext uri="{FF2B5EF4-FFF2-40B4-BE49-F238E27FC236}">
                <a16:creationId xmlns:a16="http://schemas.microsoft.com/office/drawing/2014/main" id="{155E1E6E-3A28-345D-9C8C-0CAB20D9B986}"/>
              </a:ext>
            </a:extLst>
          </p:cNvPr>
          <p:cNvSpPr>
            <a:spLocks noGrp="1" noChangeArrowheads="1"/>
          </p:cNvSpPr>
          <p:nvPr>
            <p:ph type="title"/>
          </p:nvPr>
        </p:nvSpPr>
        <p:spPr/>
        <p:txBody>
          <a:bodyPr/>
          <a:lstStyle/>
          <a:p>
            <a:r>
              <a:rPr lang="en-US" altLang="en-US" sz="4000" dirty="0"/>
              <a:t>Unsupervised Learning of GMMs</a:t>
            </a:r>
          </a:p>
        </p:txBody>
      </p:sp>
      <p:sp>
        <p:nvSpPr>
          <p:cNvPr id="2" name="Rectangle 3">
            <a:extLst>
              <a:ext uri="{FF2B5EF4-FFF2-40B4-BE49-F238E27FC236}">
                <a16:creationId xmlns:a16="http://schemas.microsoft.com/office/drawing/2014/main" id="{F59850C7-CE3E-3159-317E-E7329B80474D}"/>
              </a:ext>
            </a:extLst>
          </p:cNvPr>
          <p:cNvSpPr txBox="1">
            <a:spLocks noChangeArrowheads="1"/>
          </p:cNvSpPr>
          <p:nvPr/>
        </p:nvSpPr>
        <p:spPr>
          <a:xfrm>
            <a:off x="1752600" y="1219200"/>
            <a:ext cx="8610600" cy="2286000"/>
          </a:xfrm>
          <a:prstGeom prst="rect">
            <a:avLst/>
          </a:prstGeom>
        </p:spPr>
        <p:txBody>
          <a:bodyPr/>
          <a:lst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9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a:lstStyle>
          <a:p>
            <a:pPr>
              <a:lnSpc>
                <a:spcPct val="90000"/>
              </a:lnSpc>
              <a:buFontTx/>
              <a:buNone/>
            </a:pPr>
            <a:r>
              <a:rPr lang="en" altLang="en-US" sz="1800" dirty="0">
                <a:solidFill>
                  <a:schemeClr val="accent1"/>
                </a:solidFill>
              </a:rPr>
              <a:t>Remember:</a:t>
            </a:r>
          </a:p>
          <a:p>
            <a:pPr>
              <a:lnSpc>
                <a:spcPct val="90000"/>
              </a:lnSpc>
              <a:buFontTx/>
              <a:buNone/>
            </a:pPr>
            <a:r>
              <a:rPr lang="en" altLang="en-US" sz="1800" dirty="0">
                <a:solidFill>
                  <a:schemeClr val="accent1"/>
                </a:solidFill>
              </a:rPr>
              <a:t>	We have unlabeled data </a:t>
            </a:r>
            <a:r>
              <a:rPr lang="en" altLang="en-US" sz="1800" b="1" i="1" dirty="0">
                <a:solidFill>
                  <a:schemeClr val="accent1"/>
                </a:solidFill>
                <a:latin typeface="MS Reference Serif" pitchFamily="18" charset="0"/>
              </a:rPr>
              <a:t>x</a:t>
            </a:r>
            <a:r>
              <a:rPr lang="en" altLang="en-US" sz="1800" baseline="-25000" dirty="0">
                <a:solidFill>
                  <a:schemeClr val="accent1"/>
                </a:solidFill>
              </a:rPr>
              <a:t>1</a:t>
            </a:r>
            <a:r>
              <a:rPr lang="en" altLang="en-US" sz="1800" dirty="0">
                <a:solidFill>
                  <a:schemeClr val="accent1"/>
                </a:solidFill>
              </a:rPr>
              <a:t> </a:t>
            </a:r>
            <a:r>
              <a:rPr lang="en" altLang="en-US" sz="1800" b="1" i="1" dirty="0">
                <a:solidFill>
                  <a:schemeClr val="accent1"/>
                </a:solidFill>
                <a:latin typeface="MS Reference Serif" pitchFamily="18" charset="0"/>
              </a:rPr>
              <a:t>x</a:t>
            </a:r>
            <a:r>
              <a:rPr lang="en" altLang="en-US" sz="1800" baseline="-25000" dirty="0">
                <a:solidFill>
                  <a:schemeClr val="accent1"/>
                </a:solidFill>
              </a:rPr>
              <a:t>2</a:t>
            </a:r>
            <a:r>
              <a:rPr lang="en" altLang="en-US" sz="1800" dirty="0">
                <a:solidFill>
                  <a:schemeClr val="accent1"/>
                </a:solidFill>
              </a:rPr>
              <a:t> … </a:t>
            </a:r>
            <a:r>
              <a:rPr lang="en" altLang="en-US" sz="1800" b="1" i="1" dirty="0" err="1">
                <a:solidFill>
                  <a:schemeClr val="accent1"/>
                </a:solidFill>
                <a:latin typeface="MS Reference Serif" pitchFamily="18" charset="0"/>
              </a:rPr>
              <a:t>x</a:t>
            </a:r>
            <a:r>
              <a:rPr lang="en" altLang="en-US" sz="1800" baseline="-25000" dirty="0" err="1">
                <a:solidFill>
                  <a:schemeClr val="accent1"/>
                </a:solidFill>
              </a:rPr>
              <a:t>N</a:t>
            </a:r>
            <a:endParaRPr lang="en" altLang="en-US" sz="1800" dirty="0">
              <a:solidFill>
                <a:schemeClr val="accent1"/>
              </a:solidFill>
            </a:endParaRPr>
          </a:p>
          <a:p>
            <a:pPr>
              <a:lnSpc>
                <a:spcPct val="90000"/>
              </a:lnSpc>
              <a:buFontTx/>
              <a:buNone/>
            </a:pPr>
            <a:r>
              <a:rPr lang="en" altLang="en-US" sz="1800" dirty="0">
                <a:solidFill>
                  <a:schemeClr val="accent1"/>
                </a:solidFill>
              </a:rPr>
              <a:t>	We know there are K classes</a:t>
            </a:r>
          </a:p>
          <a:p>
            <a:pPr>
              <a:lnSpc>
                <a:spcPct val="90000"/>
              </a:lnSpc>
              <a:buFontTx/>
              <a:buNone/>
            </a:pPr>
            <a:r>
              <a:rPr lang="en" altLang="en-US" sz="1800" dirty="0">
                <a:solidFill>
                  <a:schemeClr val="accent1"/>
                </a:solidFill>
              </a:rPr>
              <a:t>	We know P(w</a:t>
            </a:r>
            <a:r>
              <a:rPr lang="en" altLang="en-US" sz="1800" baseline="-25000" dirty="0">
                <a:solidFill>
                  <a:schemeClr val="accent1"/>
                </a:solidFill>
              </a:rPr>
              <a:t>1</a:t>
            </a:r>
            <a:r>
              <a:rPr lang="en" altLang="en-US" sz="1800" dirty="0">
                <a:solidFill>
                  <a:schemeClr val="accent1"/>
                </a:solidFill>
              </a:rPr>
              <a:t>) P(w</a:t>
            </a:r>
            <a:r>
              <a:rPr lang="en" altLang="en-US" sz="1800" baseline="-25000" dirty="0">
                <a:solidFill>
                  <a:schemeClr val="accent1"/>
                </a:solidFill>
              </a:rPr>
              <a:t>2</a:t>
            </a:r>
            <a:r>
              <a:rPr lang="en" altLang="en-US" sz="1800" dirty="0">
                <a:solidFill>
                  <a:schemeClr val="accent1"/>
                </a:solidFill>
              </a:rPr>
              <a:t>) P(w</a:t>
            </a:r>
            <a:r>
              <a:rPr lang="en" altLang="en-US" sz="1800" baseline="-25000" dirty="0">
                <a:solidFill>
                  <a:schemeClr val="accent1"/>
                </a:solidFill>
              </a:rPr>
              <a:t>3</a:t>
            </a:r>
            <a:r>
              <a:rPr lang="en" altLang="en-US" sz="1800" dirty="0">
                <a:solidFill>
                  <a:schemeClr val="accent1"/>
                </a:solidFill>
              </a:rPr>
              <a:t>) … P(</a:t>
            </a:r>
            <a:r>
              <a:rPr lang="en" altLang="en-US" sz="1800" dirty="0" err="1">
                <a:solidFill>
                  <a:schemeClr val="accent1"/>
                </a:solidFill>
              </a:rPr>
              <a:t>w</a:t>
            </a:r>
            <a:r>
              <a:rPr lang="en" altLang="en-US" sz="1800" baseline="-25000" dirty="0" err="1">
                <a:solidFill>
                  <a:schemeClr val="accent1"/>
                </a:solidFill>
              </a:rPr>
              <a:t>K</a:t>
            </a:r>
            <a:r>
              <a:rPr lang="en" altLang="en-US" sz="1800" dirty="0">
                <a:solidFill>
                  <a:schemeClr val="accent1"/>
                </a:solidFill>
              </a:rPr>
              <a:t>)</a:t>
            </a:r>
            <a:endParaRPr lang="en" altLang="en-US" sz="1800" baseline="-25000" dirty="0">
              <a:solidFill>
                <a:schemeClr val="accent1"/>
              </a:solidFill>
            </a:endParaRPr>
          </a:p>
          <a:p>
            <a:pPr>
              <a:lnSpc>
                <a:spcPct val="90000"/>
              </a:lnSpc>
              <a:buFontTx/>
              <a:buNone/>
            </a:pPr>
            <a:r>
              <a:rPr lang="en" altLang="en-US" sz="1800" dirty="0">
                <a:solidFill>
                  <a:schemeClr val="accent1"/>
                </a:solidFill>
              </a:rPr>
              <a:t>	We </a:t>
            </a:r>
            <a:r>
              <a:rPr lang="en" altLang="en-US" sz="1800" u="sng" dirty="0">
                <a:solidFill>
                  <a:schemeClr val="accent1"/>
                </a:solidFill>
              </a:rPr>
              <a:t>don’t</a:t>
            </a:r>
            <a:r>
              <a:rPr lang="en" altLang="en-US" sz="1800" dirty="0">
                <a:solidFill>
                  <a:schemeClr val="accent1"/>
                </a:solidFill>
              </a:rPr>
              <a:t> know </a:t>
            </a:r>
            <a:r>
              <a:rPr lang="el-GR" altLang="en-US" sz="1800" b="1" dirty="0">
                <a:solidFill>
                  <a:schemeClr val="accent1"/>
                </a:solidFill>
              </a:rPr>
              <a:t>μ</a:t>
            </a:r>
            <a:r>
              <a:rPr lang="el-GR" altLang="en-US" sz="1800" baseline="-25000" dirty="0">
                <a:solidFill>
                  <a:schemeClr val="accent1"/>
                </a:solidFill>
              </a:rPr>
              <a:t>1</a:t>
            </a:r>
            <a:r>
              <a:rPr lang="el-GR" altLang="en-US" sz="1800" dirty="0">
                <a:solidFill>
                  <a:schemeClr val="accent1"/>
                </a:solidFill>
              </a:rPr>
              <a:t> </a:t>
            </a:r>
            <a:r>
              <a:rPr lang="el-GR" altLang="en-US" sz="1800" b="1" dirty="0">
                <a:solidFill>
                  <a:schemeClr val="accent1"/>
                </a:solidFill>
              </a:rPr>
              <a:t>μ</a:t>
            </a:r>
            <a:r>
              <a:rPr lang="el-GR" altLang="en-US" sz="1800" baseline="-25000" dirty="0">
                <a:solidFill>
                  <a:schemeClr val="accent1"/>
                </a:solidFill>
              </a:rPr>
              <a:t>2</a:t>
            </a:r>
            <a:r>
              <a:rPr lang="el-GR" altLang="en-US" sz="1800" dirty="0">
                <a:solidFill>
                  <a:schemeClr val="accent1"/>
                </a:solidFill>
              </a:rPr>
              <a:t> … </a:t>
            </a:r>
            <a:r>
              <a:rPr lang="el-GR" altLang="en-US" sz="1800" b="1" dirty="0">
                <a:solidFill>
                  <a:schemeClr val="accent1"/>
                </a:solidFill>
              </a:rPr>
              <a:t>μ</a:t>
            </a:r>
            <a:r>
              <a:rPr lang="en" altLang="en-US" sz="1800" baseline="-25000" dirty="0">
                <a:solidFill>
                  <a:schemeClr val="accent1"/>
                </a:solidFill>
              </a:rPr>
              <a:t>K</a:t>
            </a:r>
            <a:r>
              <a:rPr lang="en" altLang="en-US" sz="1800" dirty="0">
                <a:solidFill>
                  <a:schemeClr val="accent1"/>
                </a:solidFill>
              </a:rPr>
              <a:t>        </a:t>
            </a:r>
          </a:p>
          <a:p>
            <a:pPr>
              <a:lnSpc>
                <a:spcPct val="90000"/>
              </a:lnSpc>
              <a:buFontTx/>
              <a:buNone/>
            </a:pPr>
            <a:endParaRPr lang="en" altLang="en-US" sz="1800" dirty="0">
              <a:solidFill>
                <a:schemeClr val="accent1"/>
              </a:solidFill>
            </a:endParaRPr>
          </a:p>
          <a:p>
            <a:pPr>
              <a:lnSpc>
                <a:spcPct val="90000"/>
              </a:lnSpc>
              <a:buFontTx/>
              <a:buNone/>
            </a:pPr>
            <a:r>
              <a:rPr lang="en" altLang="en-US" sz="1800" dirty="0">
                <a:solidFill>
                  <a:schemeClr val="accent1"/>
                </a:solidFill>
              </a:rPr>
              <a:t>We can write P( data | </a:t>
            </a:r>
            <a:r>
              <a:rPr lang="el-GR" altLang="en-US" sz="1800" b="1" dirty="0">
                <a:solidFill>
                  <a:schemeClr val="accent1"/>
                </a:solidFill>
              </a:rPr>
              <a:t>μ</a:t>
            </a:r>
            <a:r>
              <a:rPr lang="el-GR" altLang="en-US" sz="1800" baseline="-25000" dirty="0">
                <a:solidFill>
                  <a:schemeClr val="accent1"/>
                </a:solidFill>
              </a:rPr>
              <a:t>1</a:t>
            </a:r>
            <a:r>
              <a:rPr lang="el-GR" altLang="en-US" sz="1800" dirty="0">
                <a:solidFill>
                  <a:schemeClr val="accent1"/>
                </a:solidFill>
              </a:rPr>
              <a:t>…. </a:t>
            </a:r>
            <a:r>
              <a:rPr lang="el-GR" altLang="en-US" sz="1800" b="1" dirty="0">
                <a:solidFill>
                  <a:schemeClr val="accent1"/>
                </a:solidFill>
              </a:rPr>
              <a:t>μ</a:t>
            </a:r>
            <a:r>
              <a:rPr lang="en" altLang="en-US" sz="1800" baseline="-25000" dirty="0">
                <a:solidFill>
                  <a:schemeClr val="accent1"/>
                </a:solidFill>
              </a:rPr>
              <a:t>K</a:t>
            </a:r>
            <a:r>
              <a:rPr lang="en" altLang="en-US" sz="1800" dirty="0">
                <a:solidFill>
                  <a:schemeClr val="accent1"/>
                </a:solidFill>
              </a:rPr>
              <a:t>)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AD9FAA-3587-57E8-B776-F05F586E9FAA}"/>
                  </a:ext>
                </a:extLst>
              </p:cNvPr>
              <p:cNvSpPr txBox="1"/>
              <p:nvPr/>
            </p:nvSpPr>
            <p:spPr>
              <a:xfrm>
                <a:off x="1524000" y="3429000"/>
                <a:ext cx="6097836" cy="257448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m>
                        <m:mPr>
                          <m:plcHide m:val="on"/>
                          <m:mcs>
                            <m:mc>
                              <m:mcPr>
                                <m:count m:val="2"/>
                                <m:mcJc m:val="center"/>
                              </m:mcPr>
                            </m:mc>
                          </m:mcs>
                          <m:ctrlPr>
                            <a:rPr lang="zh-CN" altLang="en-US" i="1" smtClean="0">
                              <a:solidFill>
                                <a:srgbClr val="836967"/>
                              </a:solidFill>
                              <a:latin typeface="Cambria Math" panose="02040503050406030204" pitchFamily="18" charset="0"/>
                            </a:rPr>
                          </m:ctrlPr>
                        </m:mPr>
                        <m:mr>
                          <m:e/>
                          <m:e>
                            <m:r>
                              <a:rPr lang="zh-CN" altLang="en-US" i="0">
                                <a:latin typeface="Cambria Math" panose="02040503050406030204" pitchFamily="18" charset="0"/>
                              </a:rPr>
                              <m:t>=</m:t>
                            </m:r>
                            <m:r>
                              <m:rPr>
                                <m:sty m:val="p"/>
                              </m:rPr>
                              <a:rPr lang="zh-CN" altLang="en-US" i="0">
                                <a:latin typeface="Cambria Math" panose="02040503050406030204" pitchFamily="18" charset="0"/>
                              </a:rPr>
                              <m:t>p</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𝐾</m:t>
                                    </m:r>
                                  </m:sub>
                                </m:sSub>
                              </m:e>
                            </m:d>
                          </m:e>
                        </m:mr>
                        <m:mr>
                          <m:e/>
                          <m:e>
                            <m:eqArr>
                              <m:eqArrPr>
                                <m:ctrlPr>
                                  <a:rPr lang="zh-CN" altLang="en-US" i="1">
                                    <a:latin typeface="Cambria Math" panose="02040503050406030204" pitchFamily="18" charset="0"/>
                                  </a:rPr>
                                </m:ctrlPr>
                              </m:eqArrPr>
                              <m:e>
                                <m:r>
                                  <a:rPr lang="zh-CN" altLang="en-US" i="0">
                                    <a:latin typeface="Cambria Math" panose="02040503050406030204" pitchFamily="18" charset="0"/>
                                  </a:rPr>
                                  <m:t>=</m:t>
                                </m:r>
                                <m:nary>
                                  <m:naryPr>
                                    <m:chr m:val="∏"/>
                                    <m:limLoc m:val="subSup"/>
                                    <m:ctrlPr>
                                      <a:rPr lang="zh-CN" altLang="en-US"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m:rPr>
                                        <m:sty m:val="p"/>
                                      </m:rPr>
                                      <a:rPr lang="zh-CN" altLang="en-US">
                                        <a:latin typeface="Cambria Math" panose="02040503050406030204" pitchFamily="18" charset="0"/>
                                      </a:rPr>
                                      <m:t>p</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𝐾</m:t>
                                            </m:r>
                                          </m:sub>
                                        </m:sSub>
                                      </m:e>
                                    </m:d>
                                  </m:e>
                                </m:nary>
                              </m:e>
                              <m:e>
                                <m:eqArr>
                                  <m:eqArrPr>
                                    <m:ctrlPr>
                                      <a:rPr lang="zh-CN" altLang="en-US" i="1">
                                        <a:latin typeface="Cambria Math" panose="02040503050406030204" pitchFamily="18" charset="0"/>
                                      </a:rPr>
                                    </m:ctrlPr>
                                  </m:eqArrPr>
                                  <m:e>
                                    <m:r>
                                      <a:rPr lang="zh-CN" altLang="en-US">
                                        <a:latin typeface="Cambria Math" panose="02040503050406030204" pitchFamily="18" charset="0"/>
                                      </a:rPr>
                                      <m:t>=</m:t>
                                    </m:r>
                                    <m:nary>
                                      <m:naryPr>
                                        <m:chr m:val="∏"/>
                                        <m:limLoc m:val="subSup"/>
                                        <m:ctrlPr>
                                          <a:rPr lang="zh-CN" altLang="en-US" i="1">
                                            <a:latin typeface="Cambria Math" panose="02040503050406030204" pitchFamily="18" charset="0"/>
                                          </a:rPr>
                                        </m:ctrlPr>
                                      </m:naryPr>
                                      <m:sub>
                                        <m:r>
                                          <m:rPr>
                                            <m:sty m:val="p"/>
                                            <m:brk m:alnAt="25"/>
                                          </m:rPr>
                                          <a:rPr lang="en-US" altLang="zh-CN" i="1">
                                            <a:latin typeface="Cambria Math" panose="02040503050406030204" pitchFamily="18" charset="0"/>
                                          </a:rPr>
                                          <m:t>i</m:t>
                                        </m:r>
                                        <m:r>
                                          <a:rPr lang="en-US" altLang="zh-CN" i="1">
                                            <a:latin typeface="Cambria Math" panose="02040503050406030204" pitchFamily="18" charset="0"/>
                                          </a:rPr>
                                          <m:t>=1</m:t>
                                        </m:r>
                                      </m:sub>
                                      <m:sup>
                                        <m:r>
                                          <a:rPr lang="en-US" altLang="zh-CN" i="1">
                                            <a:latin typeface="Cambria Math" panose="02040503050406030204" pitchFamily="18" charset="0"/>
                                          </a:rPr>
                                          <m:t>𝑁</m:t>
                                        </m:r>
                                      </m:sup>
                                      <m:e>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𝐾</m:t>
                                            </m:r>
                                          </m:sup>
                                          <m:e>
                                            <m:r>
                                              <m:rPr>
                                                <m:sty m:val="p"/>
                                              </m:rPr>
                                              <a:rPr lang="zh-CN" altLang="en-US">
                                                <a:latin typeface="Cambria Math" panose="02040503050406030204" pitchFamily="18" charset="0"/>
                                              </a:rPr>
                                              <m:t>p</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𝐾</m:t>
                                                    </m:r>
                                                  </m:sub>
                                                </m:sSub>
                                              </m:e>
                                            </m:d>
                                            <m:r>
                                              <m:rPr>
                                                <m:sty m:val="p"/>
                                              </m:rPr>
                                              <a:rPr lang="zh-CN" altLang="en-US">
                                                <a:latin typeface="Cambria Math" panose="02040503050406030204" pitchFamily="18" charset="0"/>
                                              </a:rPr>
                                              <m:t>P</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m:t>
                                                    </m:r>
                                                  </m:sub>
                                                </m:sSub>
                                              </m:e>
                                            </m:d>
                                          </m:e>
                                        </m:nary>
                                      </m:e>
                                    </m:nary>
                                  </m:e>
                                  <m:e>
                                    <m:r>
                                      <a:rPr lang="zh-CN" altLang="en-US">
                                        <a:latin typeface="Cambria Math" panose="02040503050406030204" pitchFamily="18" charset="0"/>
                                      </a:rPr>
                                      <m:t>∝</m:t>
                                    </m:r>
                                    <m:nary>
                                      <m:naryPr>
                                        <m:chr m:val="∏"/>
                                        <m:limLoc m:val="subSup"/>
                                        <m:ctrlPr>
                                          <a:rPr lang="zh-CN" altLang="en-US" i="1">
                                            <a:latin typeface="Cambria Math" panose="02040503050406030204" pitchFamily="18" charset="0"/>
                                          </a:rPr>
                                        </m:ctrlPr>
                                      </m:naryPr>
                                      <m:sub>
                                        <m:r>
                                          <m:rPr>
                                            <m:sty m:val="p"/>
                                            <m:brk m:alnAt="25"/>
                                          </m:rPr>
                                          <a:rPr lang="en-US" altLang="zh-CN" i="1">
                                            <a:latin typeface="Cambria Math" panose="02040503050406030204" pitchFamily="18" charset="0"/>
                                          </a:rPr>
                                          <m:t>i</m:t>
                                        </m:r>
                                        <m:r>
                                          <a:rPr lang="en-US" altLang="zh-CN" i="1">
                                            <a:latin typeface="Cambria Math" panose="02040503050406030204" pitchFamily="18" charset="0"/>
                                          </a:rPr>
                                          <m:t>=1</m:t>
                                        </m:r>
                                      </m:sub>
                                      <m:sup>
                                        <m:r>
                                          <a:rPr lang="en-US" altLang="zh-CN" i="1">
                                            <a:latin typeface="Cambria Math" panose="02040503050406030204" pitchFamily="18" charset="0"/>
                                          </a:rPr>
                                          <m:t>𝑁</m:t>
                                        </m:r>
                                      </m:sup>
                                      <m:e>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𝐾</m:t>
                                            </m:r>
                                          </m:sup>
                                          <m:e>
                                            <m:r>
                                              <m:rPr>
                                                <m:sty m:val="p"/>
                                              </m:rPr>
                                              <a:rPr lang="zh-CN" altLang="en-US">
                                                <a:latin typeface="Cambria Math" panose="02040503050406030204" pitchFamily="18" charset="0"/>
                                              </a:rPr>
                                              <m:t>ex</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p</m:t>
                                                </m:r>
                                              </m:fName>
                                              <m:e>
                                                <m:d>
                                                  <m:dPr>
                                                    <m:ctrlPr>
                                                      <a:rPr lang="zh-CN" altLang="en-US" i="1">
                                                        <a:solidFill>
                                                          <a:srgbClr val="836967"/>
                                                        </a:solidFill>
                                                        <a:latin typeface="Cambria Math" panose="02040503050406030204" pitchFamily="18" charset="0"/>
                                                      </a:rPr>
                                                    </m:ctrlPr>
                                                  </m:dPr>
                                                  <m:e>
                                                    <m:r>
                                                      <a:rPr lang="zh-CN" altLang="en-US">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𝜎</m:t>
                                                            </m:r>
                                                          </m:e>
                                                          <m:sup>
                                                            <m:r>
                                                              <a:rPr lang="zh-CN" altLang="en-US">
                                                                <a:latin typeface="Cambria Math" panose="02040503050406030204" pitchFamily="18" charset="0"/>
                                                              </a:rPr>
                                                              <m:t>2</m:t>
                                                            </m:r>
                                                          </m:sup>
                                                        </m:sSup>
                                                      </m:den>
                                                    </m:f>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𝑗</m:t>
                                                                </m:r>
                                                              </m:sub>
                                                            </m:sSub>
                                                          </m:e>
                                                        </m:d>
                                                      </m:e>
                                                      <m:sup>
                                                        <m:r>
                                                          <a:rPr lang="zh-CN" altLang="en-US">
                                                            <a:latin typeface="Cambria Math" panose="02040503050406030204" pitchFamily="18" charset="0"/>
                                                          </a:rPr>
                                                          <m:t>2</m:t>
                                                        </m:r>
                                                      </m:sup>
                                                    </m:sSup>
                                                  </m:e>
                                                </m:d>
                                              </m:e>
                                            </m:func>
                                            <m:r>
                                              <m:rPr>
                                                <m:sty m:val="p"/>
                                              </m:rPr>
                                              <a:rPr lang="zh-CN" altLang="en-US">
                                                <a:latin typeface="Cambria Math" panose="02040503050406030204" pitchFamily="18" charset="0"/>
                                              </a:rPr>
                                              <m:t>P</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m:t>
                                                    </m:r>
                                                  </m:sub>
                                                </m:sSub>
                                              </m:e>
                                            </m:d>
                                          </m:e>
                                        </m:nary>
                                      </m:e>
                                    </m:nary>
                                  </m:e>
                                </m:eqArr>
                              </m:e>
                            </m:eqArr>
                          </m:e>
                        </m:mr>
                        <m:mr>
                          <m:e/>
                          <m:e/>
                        </m:mr>
                        <m:mr>
                          <m:e/>
                          <m:e/>
                        </m:mr>
                      </m:m>
                    </m:oMath>
                  </m:oMathPara>
                </a14:m>
                <a:endParaRPr lang="zh-CN" altLang="en-US" dirty="0"/>
              </a:p>
            </p:txBody>
          </p:sp>
        </mc:Choice>
        <mc:Fallback xmlns="">
          <p:sp>
            <p:nvSpPr>
              <p:cNvPr id="10" name="文本框 9">
                <a:extLst>
                  <a:ext uri="{FF2B5EF4-FFF2-40B4-BE49-F238E27FC236}">
                    <a16:creationId xmlns:a16="http://schemas.microsoft.com/office/drawing/2014/main" id="{BCAD9FAA-3587-57E8-B776-F05F586E9FAA}"/>
                  </a:ext>
                </a:extLst>
              </p:cNvPr>
              <p:cNvSpPr txBox="1">
                <a:spLocks noRot="1" noChangeAspect="1" noMove="1" noResize="1" noEditPoints="1" noAdjustHandles="1" noChangeArrowheads="1" noChangeShapeType="1" noTextEdit="1"/>
              </p:cNvSpPr>
              <p:nvPr/>
            </p:nvSpPr>
            <p:spPr>
              <a:xfrm>
                <a:off x="1524000" y="3429000"/>
                <a:ext cx="6097836" cy="2574487"/>
              </a:xfrm>
              <a:prstGeom prst="rect">
                <a:avLst/>
              </a:prstGeom>
              <a:blipFill>
                <a:blip r:embed="rId2"/>
                <a:stretch>
                  <a:fillRect t="-25616" b="-399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824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8B0EF-2FEB-244B-5C72-BF19A22CF4AB}"/>
            </a:ext>
          </a:extLst>
        </p:cNvPr>
        <p:cNvGrpSpPr/>
        <p:nvPr/>
      </p:nvGrpSpPr>
      <p:grpSpPr>
        <a:xfrm>
          <a:off x="0" y="0"/>
          <a:ext cx="0" cy="0"/>
          <a:chOff x="0" y="0"/>
          <a:chExt cx="0" cy="0"/>
        </a:xfrm>
      </p:grpSpPr>
      <p:sp>
        <p:nvSpPr>
          <p:cNvPr id="544770" name="Rectangle 2">
            <a:extLst>
              <a:ext uri="{FF2B5EF4-FFF2-40B4-BE49-F238E27FC236}">
                <a16:creationId xmlns:a16="http://schemas.microsoft.com/office/drawing/2014/main" id="{CE64D0CA-1FF9-8E59-DA38-2223B24D068E}"/>
              </a:ext>
            </a:extLst>
          </p:cNvPr>
          <p:cNvSpPr>
            <a:spLocks noGrp="1" noChangeArrowheads="1"/>
          </p:cNvSpPr>
          <p:nvPr>
            <p:ph type="title"/>
          </p:nvPr>
        </p:nvSpPr>
        <p:spPr/>
        <p:txBody>
          <a:bodyPr/>
          <a:lstStyle/>
          <a:p>
            <a:r>
              <a:rPr lang="en-US" altLang="en-US" dirty="0"/>
              <a:t>E.M. for GMMs</a:t>
            </a:r>
          </a:p>
        </p:txBody>
      </p:sp>
      <p:sp>
        <p:nvSpPr>
          <p:cNvPr id="544774" name="Text Box 6">
            <a:extLst>
              <a:ext uri="{FF2B5EF4-FFF2-40B4-BE49-F238E27FC236}">
                <a16:creationId xmlns:a16="http://schemas.microsoft.com/office/drawing/2014/main" id="{4E832DE1-C8D4-8E1C-77F1-16E6938CF79C}"/>
              </a:ext>
            </a:extLst>
          </p:cNvPr>
          <p:cNvSpPr txBox="1">
            <a:spLocks noChangeArrowheads="1"/>
          </p:cNvSpPr>
          <p:nvPr/>
        </p:nvSpPr>
        <p:spPr bwMode="auto">
          <a:xfrm>
            <a:off x="1828800" y="3962401"/>
            <a:ext cx="845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dirty="0"/>
              <a:t>This is K nonlinear equations in </a:t>
            </a:r>
            <a:r>
              <a:rPr lang="el-GR" altLang="en-US" sz="2000" b="1" dirty="0"/>
              <a:t>μ</a:t>
            </a:r>
            <a:r>
              <a:rPr lang="en-US" altLang="en-US" sz="2000" baseline="-25000" dirty="0"/>
              <a:t>j</a:t>
            </a:r>
            <a:r>
              <a:rPr lang="en-US" altLang="en-US" sz="2000" dirty="0"/>
              <a:t>’s.”</a:t>
            </a:r>
            <a:endParaRPr lang="el-GR" altLang="en-US" sz="2000" dirty="0"/>
          </a:p>
        </p:txBody>
      </p:sp>
      <p:sp>
        <p:nvSpPr>
          <p:cNvPr id="544775" name="Text Box 7">
            <a:extLst>
              <a:ext uri="{FF2B5EF4-FFF2-40B4-BE49-F238E27FC236}">
                <a16:creationId xmlns:a16="http://schemas.microsoft.com/office/drawing/2014/main" id="{25B6F876-569C-1B10-AAAB-2C0EAC7D05B5}"/>
              </a:ext>
            </a:extLst>
          </p:cNvPr>
          <p:cNvSpPr txBox="1">
            <a:spLocks noChangeArrowheads="1"/>
          </p:cNvSpPr>
          <p:nvPr/>
        </p:nvSpPr>
        <p:spPr bwMode="auto">
          <a:xfrm>
            <a:off x="5562600" y="6019801"/>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a:t>…I feel an EM experience coming on!!</a:t>
            </a:r>
          </a:p>
        </p:txBody>
      </p:sp>
      <p:sp>
        <p:nvSpPr>
          <p:cNvPr id="544776" name="Text Box 8">
            <a:extLst>
              <a:ext uri="{FF2B5EF4-FFF2-40B4-BE49-F238E27FC236}">
                <a16:creationId xmlns:a16="http://schemas.microsoft.com/office/drawing/2014/main" id="{DFF0958B-F238-B965-B58B-F396997A2507}"/>
              </a:ext>
            </a:extLst>
          </p:cNvPr>
          <p:cNvSpPr txBox="1">
            <a:spLocks noChangeArrowheads="1"/>
          </p:cNvSpPr>
          <p:nvPr/>
        </p:nvSpPr>
        <p:spPr bwMode="auto">
          <a:xfrm>
            <a:off x="2438400" y="4495801"/>
            <a:ext cx="80010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en-US" dirty="0"/>
              <a:t>If, for each </a:t>
            </a:r>
            <a:r>
              <a:rPr lang="en-US" altLang="en-US" b="1" dirty="0"/>
              <a:t>x</a:t>
            </a:r>
            <a:r>
              <a:rPr lang="en-US" altLang="en-US" baseline="-25000" dirty="0"/>
              <a:t>i</a:t>
            </a:r>
            <a:r>
              <a:rPr lang="en-US" altLang="en-US" dirty="0"/>
              <a:t> we knew that for each w</a:t>
            </a:r>
            <a:r>
              <a:rPr lang="en-US" altLang="en-US" baseline="-25000" dirty="0"/>
              <a:t>j</a:t>
            </a:r>
            <a:r>
              <a:rPr lang="en-US" altLang="en-US" dirty="0"/>
              <a:t> the </a:t>
            </a:r>
            <a:r>
              <a:rPr lang="en-US" altLang="en-US" dirty="0" err="1"/>
              <a:t>prob</a:t>
            </a:r>
            <a:r>
              <a:rPr lang="en-US" altLang="en-US" dirty="0"/>
              <a:t> that </a:t>
            </a:r>
            <a:r>
              <a:rPr lang="el-GR" altLang="en-US" b="1" dirty="0"/>
              <a:t>μ</a:t>
            </a:r>
            <a:r>
              <a:rPr lang="en-US" altLang="en-US" baseline="-25000" dirty="0"/>
              <a:t>j</a:t>
            </a:r>
            <a:r>
              <a:rPr lang="en-US" altLang="en-US" dirty="0"/>
              <a:t> was in class w</a:t>
            </a:r>
            <a:r>
              <a:rPr lang="en-US" altLang="en-US" baseline="-25000" dirty="0"/>
              <a:t>j</a:t>
            </a:r>
            <a:r>
              <a:rPr lang="en-US" altLang="en-US" dirty="0"/>
              <a:t> is</a:t>
            </a:r>
            <a:r>
              <a:rPr lang="en-US" altLang="en-US" b="1" dirty="0"/>
              <a:t> </a:t>
            </a:r>
            <a:r>
              <a:rPr lang="en-US" altLang="en-US" dirty="0"/>
              <a:t>P(</a:t>
            </a:r>
            <a:r>
              <a:rPr lang="en-US" altLang="en-US" dirty="0" err="1"/>
              <a:t>w</a:t>
            </a:r>
            <a:r>
              <a:rPr lang="en-US" altLang="en-US" baseline="-25000" dirty="0" err="1"/>
              <a:t>j</a:t>
            </a:r>
            <a:r>
              <a:rPr lang="en-US" altLang="en-US" dirty="0" err="1"/>
              <a:t>|x</a:t>
            </a:r>
            <a:r>
              <a:rPr lang="en-US" altLang="en-US" baseline="-25000" dirty="0" err="1"/>
              <a:t>i</a:t>
            </a:r>
            <a:r>
              <a:rPr lang="en-US" altLang="en-US" dirty="0"/>
              <a:t>,</a:t>
            </a:r>
            <a:r>
              <a:rPr lang="el-GR" altLang="en-US" dirty="0"/>
              <a:t>μ</a:t>
            </a:r>
            <a:r>
              <a:rPr lang="en-US" altLang="en-US" baseline="-25000" dirty="0"/>
              <a:t>1</a:t>
            </a:r>
            <a:r>
              <a:rPr lang="en-US" altLang="en-US" dirty="0"/>
              <a:t>…</a:t>
            </a:r>
            <a:r>
              <a:rPr lang="el-GR" altLang="en-US" dirty="0"/>
              <a:t>μ</a:t>
            </a:r>
            <a:r>
              <a:rPr lang="en-US" altLang="en-US" baseline="-25000" dirty="0"/>
              <a:t>K</a:t>
            </a:r>
            <a:r>
              <a:rPr lang="en-US" altLang="en-US" dirty="0"/>
              <a:t>)   Then… we would easily compute </a:t>
            </a:r>
            <a:r>
              <a:rPr lang="el-GR" altLang="en-US" dirty="0"/>
              <a:t>μ</a:t>
            </a:r>
            <a:r>
              <a:rPr lang="en-US" altLang="en-US" baseline="-25000" dirty="0"/>
              <a:t>j</a:t>
            </a:r>
            <a:r>
              <a:rPr lang="en-US" altLang="en-US" dirty="0"/>
              <a:t>.</a:t>
            </a:r>
          </a:p>
          <a:p>
            <a:pPr algn="l">
              <a:spcBef>
                <a:spcPct val="0"/>
              </a:spcBef>
            </a:pPr>
            <a:endParaRPr lang="en-US" altLang="en-US" dirty="0"/>
          </a:p>
          <a:p>
            <a:pPr algn="l">
              <a:spcBef>
                <a:spcPct val="0"/>
              </a:spcBef>
            </a:pPr>
            <a:r>
              <a:rPr lang="en-US" altLang="en-US" dirty="0"/>
              <a:t>If we knew each </a:t>
            </a:r>
            <a:r>
              <a:rPr lang="el-GR" altLang="en-US" dirty="0"/>
              <a:t>μ</a:t>
            </a:r>
            <a:r>
              <a:rPr lang="en-US" altLang="en-US" baseline="-25000" dirty="0"/>
              <a:t>j</a:t>
            </a:r>
            <a:r>
              <a:rPr lang="en-US" altLang="en-US" dirty="0"/>
              <a:t> then we could easily compute P(</a:t>
            </a:r>
            <a:r>
              <a:rPr lang="en-US" altLang="en-US" dirty="0" err="1"/>
              <a:t>w</a:t>
            </a:r>
            <a:r>
              <a:rPr lang="en-US" altLang="en-US" baseline="-25000" dirty="0" err="1"/>
              <a:t>j</a:t>
            </a:r>
            <a:r>
              <a:rPr lang="en-US" altLang="en-US" dirty="0" err="1"/>
              <a:t>|x</a:t>
            </a:r>
            <a:r>
              <a:rPr lang="en-US" altLang="en-US" baseline="-25000" dirty="0" err="1"/>
              <a:t>i</a:t>
            </a:r>
            <a:r>
              <a:rPr lang="en-US" altLang="en-US" dirty="0"/>
              <a:t>,</a:t>
            </a:r>
            <a:r>
              <a:rPr lang="el-GR" altLang="en-US" dirty="0"/>
              <a:t>μ</a:t>
            </a:r>
            <a:r>
              <a:rPr lang="en-US" altLang="en-US" baseline="-25000" dirty="0"/>
              <a:t>1</a:t>
            </a:r>
            <a:r>
              <a:rPr lang="en-US" altLang="en-US" dirty="0"/>
              <a:t>…</a:t>
            </a:r>
            <a:r>
              <a:rPr lang="el-GR" altLang="en-US" dirty="0"/>
              <a:t>μ</a:t>
            </a:r>
            <a:r>
              <a:rPr lang="en-US" altLang="en-US" baseline="-25000" dirty="0"/>
              <a:t>K</a:t>
            </a:r>
            <a:r>
              <a:rPr lang="en-US" altLang="en-US" dirty="0"/>
              <a:t>) for each w</a:t>
            </a:r>
            <a:r>
              <a:rPr lang="en-US" altLang="en-US" baseline="-25000" dirty="0"/>
              <a:t>j</a:t>
            </a:r>
            <a:r>
              <a:rPr lang="en-US" altLang="en-US" dirty="0"/>
              <a:t> and x</a:t>
            </a:r>
            <a:r>
              <a:rPr lang="en-US" altLang="en-US" baseline="-25000" dirty="0"/>
              <a:t>i</a:t>
            </a:r>
            <a:r>
              <a:rPr lang="en-US" altLang="en-US" dirty="0"/>
              <a:t>.</a:t>
            </a:r>
          </a:p>
        </p:txBody>
      </p:sp>
      <p:sp>
        <p:nvSpPr>
          <p:cNvPr id="544778" name="Freeform 10">
            <a:extLst>
              <a:ext uri="{FF2B5EF4-FFF2-40B4-BE49-F238E27FC236}">
                <a16:creationId xmlns:a16="http://schemas.microsoft.com/office/drawing/2014/main" id="{1746243F-C104-F92C-F6C3-F8F27ABAF69A}"/>
              </a:ext>
            </a:extLst>
          </p:cNvPr>
          <p:cNvSpPr>
            <a:spLocks/>
          </p:cNvSpPr>
          <p:nvPr/>
        </p:nvSpPr>
        <p:spPr bwMode="auto">
          <a:xfrm>
            <a:off x="2187576" y="4348164"/>
            <a:ext cx="8137525" cy="909637"/>
          </a:xfrm>
          <a:custGeom>
            <a:avLst/>
            <a:gdLst>
              <a:gd name="T0" fmla="*/ 146 w 5126"/>
              <a:gd name="T1" fmla="*/ 33 h 573"/>
              <a:gd name="T2" fmla="*/ 1970 w 5126"/>
              <a:gd name="T3" fmla="*/ 93 h 573"/>
              <a:gd name="T4" fmla="*/ 3818 w 5126"/>
              <a:gd name="T5" fmla="*/ 21 h 573"/>
              <a:gd name="T6" fmla="*/ 4682 w 5126"/>
              <a:gd name="T7" fmla="*/ 33 h 573"/>
              <a:gd name="T8" fmla="*/ 4910 w 5126"/>
              <a:gd name="T9" fmla="*/ 69 h 573"/>
              <a:gd name="T10" fmla="*/ 5006 w 5126"/>
              <a:gd name="T11" fmla="*/ 93 h 573"/>
              <a:gd name="T12" fmla="*/ 5126 w 5126"/>
              <a:gd name="T13" fmla="*/ 141 h 573"/>
              <a:gd name="T14" fmla="*/ 5102 w 5126"/>
              <a:gd name="T15" fmla="*/ 261 h 573"/>
              <a:gd name="T16" fmla="*/ 4994 w 5126"/>
              <a:gd name="T17" fmla="*/ 393 h 573"/>
              <a:gd name="T18" fmla="*/ 4358 w 5126"/>
              <a:gd name="T19" fmla="*/ 477 h 573"/>
              <a:gd name="T20" fmla="*/ 2906 w 5126"/>
              <a:gd name="T21" fmla="*/ 573 h 573"/>
              <a:gd name="T22" fmla="*/ 1202 w 5126"/>
              <a:gd name="T23" fmla="*/ 561 h 573"/>
              <a:gd name="T24" fmla="*/ 854 w 5126"/>
              <a:gd name="T25" fmla="*/ 513 h 573"/>
              <a:gd name="T26" fmla="*/ 686 w 5126"/>
              <a:gd name="T27" fmla="*/ 489 h 573"/>
              <a:gd name="T28" fmla="*/ 338 w 5126"/>
              <a:gd name="T29" fmla="*/ 501 h 573"/>
              <a:gd name="T30" fmla="*/ 194 w 5126"/>
              <a:gd name="T31" fmla="*/ 549 h 573"/>
              <a:gd name="T32" fmla="*/ 74 w 5126"/>
              <a:gd name="T33" fmla="*/ 537 h 573"/>
              <a:gd name="T34" fmla="*/ 38 w 5126"/>
              <a:gd name="T35" fmla="*/ 441 h 573"/>
              <a:gd name="T36" fmla="*/ 14 w 5126"/>
              <a:gd name="T37" fmla="*/ 369 h 573"/>
              <a:gd name="T38" fmla="*/ 2 w 5126"/>
              <a:gd name="T39" fmla="*/ 333 h 573"/>
              <a:gd name="T40" fmla="*/ 14 w 5126"/>
              <a:gd name="T41" fmla="*/ 141 h 573"/>
              <a:gd name="T42" fmla="*/ 50 w 5126"/>
              <a:gd name="T43" fmla="*/ 117 h 573"/>
              <a:gd name="T44" fmla="*/ 74 w 5126"/>
              <a:gd name="T45" fmla="*/ 81 h 573"/>
              <a:gd name="T46" fmla="*/ 110 w 5126"/>
              <a:gd name="T47" fmla="*/ 69 h 573"/>
              <a:gd name="T48" fmla="*/ 146 w 5126"/>
              <a:gd name="T49" fmla="*/ 3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6" h="573">
                <a:moveTo>
                  <a:pt x="146" y="33"/>
                </a:moveTo>
                <a:cubicBezTo>
                  <a:pt x="747" y="0"/>
                  <a:pt x="1368" y="38"/>
                  <a:pt x="1970" y="93"/>
                </a:cubicBezTo>
                <a:cubicBezTo>
                  <a:pt x="2644" y="87"/>
                  <a:pt x="3189" y="100"/>
                  <a:pt x="3818" y="21"/>
                </a:cubicBezTo>
                <a:cubicBezTo>
                  <a:pt x="4106" y="25"/>
                  <a:pt x="4394" y="26"/>
                  <a:pt x="4682" y="33"/>
                </a:cubicBezTo>
                <a:cubicBezTo>
                  <a:pt x="4798" y="36"/>
                  <a:pt x="4808" y="43"/>
                  <a:pt x="4910" y="69"/>
                </a:cubicBezTo>
                <a:cubicBezTo>
                  <a:pt x="4942" y="77"/>
                  <a:pt x="5006" y="93"/>
                  <a:pt x="5006" y="93"/>
                </a:cubicBezTo>
                <a:cubicBezTo>
                  <a:pt x="5045" y="119"/>
                  <a:pt x="5082" y="126"/>
                  <a:pt x="5126" y="141"/>
                </a:cubicBezTo>
                <a:cubicBezTo>
                  <a:pt x="5118" y="181"/>
                  <a:pt x="5110" y="221"/>
                  <a:pt x="5102" y="261"/>
                </a:cubicBezTo>
                <a:cubicBezTo>
                  <a:pt x="5091" y="316"/>
                  <a:pt x="5038" y="364"/>
                  <a:pt x="4994" y="393"/>
                </a:cubicBezTo>
                <a:cubicBezTo>
                  <a:pt x="4779" y="536"/>
                  <a:pt x="4725" y="468"/>
                  <a:pt x="4358" y="477"/>
                </a:cubicBezTo>
                <a:cubicBezTo>
                  <a:pt x="3878" y="546"/>
                  <a:pt x="3389" y="529"/>
                  <a:pt x="2906" y="573"/>
                </a:cubicBezTo>
                <a:cubicBezTo>
                  <a:pt x="2338" y="569"/>
                  <a:pt x="1770" y="568"/>
                  <a:pt x="1202" y="561"/>
                </a:cubicBezTo>
                <a:cubicBezTo>
                  <a:pt x="1087" y="559"/>
                  <a:pt x="967" y="530"/>
                  <a:pt x="854" y="513"/>
                </a:cubicBezTo>
                <a:cubicBezTo>
                  <a:pt x="798" y="505"/>
                  <a:pt x="686" y="489"/>
                  <a:pt x="686" y="489"/>
                </a:cubicBezTo>
                <a:cubicBezTo>
                  <a:pt x="570" y="493"/>
                  <a:pt x="454" y="494"/>
                  <a:pt x="338" y="501"/>
                </a:cubicBezTo>
                <a:cubicBezTo>
                  <a:pt x="291" y="504"/>
                  <a:pt x="240" y="537"/>
                  <a:pt x="194" y="549"/>
                </a:cubicBezTo>
                <a:cubicBezTo>
                  <a:pt x="154" y="545"/>
                  <a:pt x="111" y="552"/>
                  <a:pt x="74" y="537"/>
                </a:cubicBezTo>
                <a:cubicBezTo>
                  <a:pt x="56" y="529"/>
                  <a:pt x="42" y="456"/>
                  <a:pt x="38" y="441"/>
                </a:cubicBezTo>
                <a:cubicBezTo>
                  <a:pt x="31" y="417"/>
                  <a:pt x="22" y="393"/>
                  <a:pt x="14" y="369"/>
                </a:cubicBezTo>
                <a:cubicBezTo>
                  <a:pt x="10" y="357"/>
                  <a:pt x="2" y="333"/>
                  <a:pt x="2" y="333"/>
                </a:cubicBezTo>
                <a:cubicBezTo>
                  <a:pt x="6" y="269"/>
                  <a:pt x="0" y="204"/>
                  <a:pt x="14" y="141"/>
                </a:cubicBezTo>
                <a:cubicBezTo>
                  <a:pt x="17" y="127"/>
                  <a:pt x="40" y="127"/>
                  <a:pt x="50" y="117"/>
                </a:cubicBezTo>
                <a:cubicBezTo>
                  <a:pt x="60" y="107"/>
                  <a:pt x="63" y="90"/>
                  <a:pt x="74" y="81"/>
                </a:cubicBezTo>
                <a:cubicBezTo>
                  <a:pt x="84" y="73"/>
                  <a:pt x="99" y="76"/>
                  <a:pt x="110" y="69"/>
                </a:cubicBezTo>
                <a:cubicBezTo>
                  <a:pt x="124" y="60"/>
                  <a:pt x="134" y="45"/>
                  <a:pt x="146" y="33"/>
                </a:cubicBezTo>
                <a:close/>
              </a:path>
            </a:pathLst>
          </a:custGeom>
          <a:noFill/>
          <a:ln w="2857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4779" name="Freeform 11">
            <a:extLst>
              <a:ext uri="{FF2B5EF4-FFF2-40B4-BE49-F238E27FC236}">
                <a16:creationId xmlns:a16="http://schemas.microsoft.com/office/drawing/2014/main" id="{F51420E0-76C9-91B3-4487-3E99ED13ED8B}"/>
              </a:ext>
            </a:extLst>
          </p:cNvPr>
          <p:cNvSpPr>
            <a:spLocks/>
          </p:cNvSpPr>
          <p:nvPr/>
        </p:nvSpPr>
        <p:spPr bwMode="auto">
          <a:xfrm>
            <a:off x="2084389" y="5232401"/>
            <a:ext cx="8226425" cy="842963"/>
          </a:xfrm>
          <a:custGeom>
            <a:avLst/>
            <a:gdLst>
              <a:gd name="T0" fmla="*/ 151 w 5182"/>
              <a:gd name="T1" fmla="*/ 64 h 531"/>
              <a:gd name="T2" fmla="*/ 379 w 5182"/>
              <a:gd name="T3" fmla="*/ 52 h 531"/>
              <a:gd name="T4" fmla="*/ 1051 w 5182"/>
              <a:gd name="T5" fmla="*/ 40 h 531"/>
              <a:gd name="T6" fmla="*/ 1195 w 5182"/>
              <a:gd name="T7" fmla="*/ 64 h 531"/>
              <a:gd name="T8" fmla="*/ 1723 w 5182"/>
              <a:gd name="T9" fmla="*/ 52 h 531"/>
              <a:gd name="T10" fmla="*/ 2923 w 5182"/>
              <a:gd name="T11" fmla="*/ 52 h 531"/>
              <a:gd name="T12" fmla="*/ 3223 w 5182"/>
              <a:gd name="T13" fmla="*/ 64 h 531"/>
              <a:gd name="T14" fmla="*/ 3763 w 5182"/>
              <a:gd name="T15" fmla="*/ 52 h 531"/>
              <a:gd name="T16" fmla="*/ 4783 w 5182"/>
              <a:gd name="T17" fmla="*/ 40 h 531"/>
              <a:gd name="T18" fmla="*/ 5047 w 5182"/>
              <a:gd name="T19" fmla="*/ 100 h 531"/>
              <a:gd name="T20" fmla="*/ 5119 w 5182"/>
              <a:gd name="T21" fmla="*/ 124 h 531"/>
              <a:gd name="T22" fmla="*/ 5155 w 5182"/>
              <a:gd name="T23" fmla="*/ 136 h 531"/>
              <a:gd name="T24" fmla="*/ 5179 w 5182"/>
              <a:gd name="T25" fmla="*/ 184 h 531"/>
              <a:gd name="T26" fmla="*/ 5167 w 5182"/>
              <a:gd name="T27" fmla="*/ 304 h 531"/>
              <a:gd name="T28" fmla="*/ 5095 w 5182"/>
              <a:gd name="T29" fmla="*/ 340 h 531"/>
              <a:gd name="T30" fmla="*/ 4807 w 5182"/>
              <a:gd name="T31" fmla="*/ 400 h 531"/>
              <a:gd name="T32" fmla="*/ 3115 w 5182"/>
              <a:gd name="T33" fmla="*/ 388 h 531"/>
              <a:gd name="T34" fmla="*/ 1675 w 5182"/>
              <a:gd name="T35" fmla="*/ 412 h 531"/>
              <a:gd name="T36" fmla="*/ 1327 w 5182"/>
              <a:gd name="T37" fmla="*/ 436 h 531"/>
              <a:gd name="T38" fmla="*/ 715 w 5182"/>
              <a:gd name="T39" fmla="*/ 472 h 531"/>
              <a:gd name="T40" fmla="*/ 7 w 5182"/>
              <a:gd name="T41" fmla="*/ 400 h 531"/>
              <a:gd name="T42" fmla="*/ 79 w 5182"/>
              <a:gd name="T43" fmla="*/ 148 h 531"/>
              <a:gd name="T44" fmla="*/ 103 w 5182"/>
              <a:gd name="T45" fmla="*/ 112 h 531"/>
              <a:gd name="T46" fmla="*/ 151 w 5182"/>
              <a:gd name="T47" fmla="*/ 6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82" h="531">
                <a:moveTo>
                  <a:pt x="151" y="64"/>
                </a:moveTo>
                <a:cubicBezTo>
                  <a:pt x="232" y="84"/>
                  <a:pt x="295" y="42"/>
                  <a:pt x="379" y="52"/>
                </a:cubicBezTo>
                <a:cubicBezTo>
                  <a:pt x="611" y="48"/>
                  <a:pt x="819" y="47"/>
                  <a:pt x="1051" y="40"/>
                </a:cubicBezTo>
                <a:cubicBezTo>
                  <a:pt x="1093" y="39"/>
                  <a:pt x="1195" y="64"/>
                  <a:pt x="1195" y="64"/>
                </a:cubicBezTo>
                <a:cubicBezTo>
                  <a:pt x="1371" y="81"/>
                  <a:pt x="1547" y="38"/>
                  <a:pt x="1723" y="52"/>
                </a:cubicBezTo>
                <a:cubicBezTo>
                  <a:pt x="2131" y="48"/>
                  <a:pt x="2515" y="63"/>
                  <a:pt x="2923" y="52"/>
                </a:cubicBezTo>
                <a:cubicBezTo>
                  <a:pt x="3016" y="50"/>
                  <a:pt x="3130" y="67"/>
                  <a:pt x="3223" y="64"/>
                </a:cubicBezTo>
                <a:cubicBezTo>
                  <a:pt x="3403" y="57"/>
                  <a:pt x="3583" y="56"/>
                  <a:pt x="3763" y="52"/>
                </a:cubicBezTo>
                <a:cubicBezTo>
                  <a:pt x="4254" y="0"/>
                  <a:pt x="3915" y="27"/>
                  <a:pt x="4783" y="40"/>
                </a:cubicBezTo>
                <a:cubicBezTo>
                  <a:pt x="4872" y="55"/>
                  <a:pt x="4959" y="78"/>
                  <a:pt x="5047" y="100"/>
                </a:cubicBezTo>
                <a:cubicBezTo>
                  <a:pt x="5072" y="106"/>
                  <a:pt x="5095" y="116"/>
                  <a:pt x="5119" y="124"/>
                </a:cubicBezTo>
                <a:cubicBezTo>
                  <a:pt x="5131" y="128"/>
                  <a:pt x="5155" y="136"/>
                  <a:pt x="5155" y="136"/>
                </a:cubicBezTo>
                <a:cubicBezTo>
                  <a:pt x="5163" y="152"/>
                  <a:pt x="5178" y="166"/>
                  <a:pt x="5179" y="184"/>
                </a:cubicBezTo>
                <a:cubicBezTo>
                  <a:pt x="5182" y="224"/>
                  <a:pt x="5180" y="266"/>
                  <a:pt x="5167" y="304"/>
                </a:cubicBezTo>
                <a:cubicBezTo>
                  <a:pt x="5162" y="320"/>
                  <a:pt x="5109" y="336"/>
                  <a:pt x="5095" y="340"/>
                </a:cubicBezTo>
                <a:cubicBezTo>
                  <a:pt x="4998" y="366"/>
                  <a:pt x="4906" y="388"/>
                  <a:pt x="4807" y="400"/>
                </a:cubicBezTo>
                <a:cubicBezTo>
                  <a:pt x="4243" y="396"/>
                  <a:pt x="3679" y="386"/>
                  <a:pt x="3115" y="388"/>
                </a:cubicBezTo>
                <a:cubicBezTo>
                  <a:pt x="2635" y="390"/>
                  <a:pt x="2155" y="399"/>
                  <a:pt x="1675" y="412"/>
                </a:cubicBezTo>
                <a:cubicBezTo>
                  <a:pt x="1559" y="415"/>
                  <a:pt x="1327" y="436"/>
                  <a:pt x="1327" y="436"/>
                </a:cubicBezTo>
                <a:cubicBezTo>
                  <a:pt x="1128" y="469"/>
                  <a:pt x="916" y="464"/>
                  <a:pt x="715" y="472"/>
                </a:cubicBezTo>
                <a:cubicBezTo>
                  <a:pt x="528" y="468"/>
                  <a:pt x="204" y="531"/>
                  <a:pt x="7" y="400"/>
                </a:cubicBezTo>
                <a:cubicBezTo>
                  <a:pt x="14" y="315"/>
                  <a:pt x="0" y="200"/>
                  <a:pt x="79" y="148"/>
                </a:cubicBezTo>
                <a:cubicBezTo>
                  <a:pt x="87" y="136"/>
                  <a:pt x="92" y="121"/>
                  <a:pt x="103" y="112"/>
                </a:cubicBezTo>
                <a:cubicBezTo>
                  <a:pt x="161" y="65"/>
                  <a:pt x="125" y="143"/>
                  <a:pt x="151" y="64"/>
                </a:cubicBezTo>
                <a:close/>
              </a:path>
            </a:pathLst>
          </a:custGeom>
          <a:noFill/>
          <a:ln w="28575"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A0DA39D-EA66-F125-D75B-1DDEB8F2E8E9}"/>
                  </a:ext>
                </a:extLst>
              </p:cNvPr>
              <p:cNvSpPr txBox="1"/>
              <p:nvPr/>
            </p:nvSpPr>
            <p:spPr>
              <a:xfrm>
                <a:off x="1828800" y="1295400"/>
                <a:ext cx="8458200" cy="1862561"/>
              </a:xfrm>
              <a:prstGeom prst="rect">
                <a:avLst/>
              </a:prstGeom>
              <a:noFill/>
            </p:spPr>
            <p:txBody>
              <a:bodyPr wrap="square" rtlCol="0">
                <a:spAutoFit/>
              </a:bodyPr>
              <a:lstStyle/>
              <a:p>
                <a:r>
                  <a:rPr kumimoji="1" lang="en-US" altLang="zh-CN" sz="2200" dirty="0"/>
                  <a:t>For maximum likelihood, we have </a:t>
                </a:r>
                <a14:m>
                  <m:oMath xmlns:m="http://schemas.openxmlformats.org/officeDocument/2006/math">
                    <m:f>
                      <m:fPr>
                        <m:ctrlPr>
                          <a:rPr kumimoji="1" lang="en-US" altLang="zh-CN" sz="2200" i="1" smtClean="0">
                            <a:latin typeface="Cambria Math" panose="02040503050406030204" pitchFamily="18" charset="0"/>
                          </a:rPr>
                        </m:ctrlPr>
                      </m:fPr>
                      <m:num>
                        <m:r>
                          <a:rPr kumimoji="1" lang="en-US" altLang="zh-CN" sz="2200" b="0" i="1" smtClean="0">
                            <a:latin typeface="Cambria Math" panose="02040503050406030204" pitchFamily="18" charset="0"/>
                          </a:rPr>
                          <m:t>𝜕</m:t>
                        </m:r>
                      </m:num>
                      <m:den>
                        <m:r>
                          <a:rPr kumimoji="1" lang="en-US" altLang="zh-CN" sz="2200" b="0" i="1" smtClean="0">
                            <a:latin typeface="Cambria Math" panose="02040503050406030204" pitchFamily="18" charset="0"/>
                          </a:rPr>
                          <m:t>𝜕</m:t>
                        </m:r>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𝜇</m:t>
                            </m:r>
                          </m:e>
                          <m:sub>
                            <m:r>
                              <a:rPr kumimoji="1" lang="en-US" altLang="zh-CN" sz="2200" b="0" i="1" smtClean="0">
                                <a:latin typeface="Cambria Math" panose="02040503050406030204" pitchFamily="18" charset="0"/>
                              </a:rPr>
                              <m:t>𝑗</m:t>
                            </m:r>
                          </m:sub>
                        </m:sSub>
                      </m:den>
                    </m:f>
                    <m:r>
                      <m:rPr>
                        <m:sty m:val="p"/>
                      </m:rPr>
                      <a:rPr kumimoji="1" lang="en-US" altLang="zh-CN" sz="2200" b="0" i="0" smtClean="0">
                        <a:latin typeface="Cambria Math" panose="02040503050406030204" pitchFamily="18" charset="0"/>
                      </a:rPr>
                      <m:t>Prob</m:t>
                    </m:r>
                    <m:d>
                      <m:dPr>
                        <m:endChr m:val="|"/>
                        <m:ctrlPr>
                          <a:rPr kumimoji="1" lang="en-US" altLang="zh-CN" sz="2200" b="0" i="1" smtClean="0">
                            <a:latin typeface="Cambria Math" panose="02040503050406030204" pitchFamily="18" charset="0"/>
                          </a:rPr>
                        </m:ctrlPr>
                      </m:dPr>
                      <m:e>
                        <m:r>
                          <a:rPr kumimoji="1" lang="en-US" altLang="zh-CN" sz="2200" b="0" i="1" smtClean="0">
                            <a:latin typeface="Cambria Math" panose="02040503050406030204" pitchFamily="18" charset="0"/>
                          </a:rPr>
                          <m:t>𝑑𝑎𝑡𝑎</m:t>
                        </m:r>
                        <m:r>
                          <a:rPr kumimoji="1" lang="en-US" altLang="zh-CN" sz="2200" b="0" i="1" smtClean="0">
                            <a:latin typeface="Cambria Math" panose="02040503050406030204" pitchFamily="18" charset="0"/>
                          </a:rPr>
                          <m:t> </m:t>
                        </m:r>
                      </m:e>
                    </m:d>
                    <m:r>
                      <a:rPr kumimoji="1" lang="en-US" altLang="zh-CN" sz="2200" b="0" i="1" smtClean="0">
                        <a:latin typeface="Cambria Math" panose="02040503050406030204" pitchFamily="18" charset="0"/>
                      </a:rPr>
                      <m:t> </m:t>
                    </m:r>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𝜇</m:t>
                        </m:r>
                      </m:e>
                      <m:sub>
                        <m:r>
                          <a:rPr kumimoji="1" lang="en-US" altLang="zh-CN" sz="2200" b="0" i="1" smtClean="0">
                            <a:latin typeface="Cambria Math" panose="02040503050406030204" pitchFamily="18" charset="0"/>
                          </a:rPr>
                          <m:t>1</m:t>
                        </m:r>
                      </m:sub>
                    </m:sSub>
                    <m:r>
                      <a:rPr kumimoji="1" lang="en-US" altLang="zh-CN" sz="2200" b="0" i="1" smtClean="0">
                        <a:latin typeface="Cambria Math" panose="02040503050406030204" pitchFamily="18" charset="0"/>
                      </a:rPr>
                      <m:t>…</m:t>
                    </m:r>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𝜇</m:t>
                        </m:r>
                      </m:e>
                      <m:sub>
                        <m:r>
                          <a:rPr kumimoji="1" lang="en-US" altLang="zh-CN" sz="2200" b="0" i="1" smtClean="0">
                            <a:latin typeface="Cambria Math" panose="02040503050406030204" pitchFamily="18" charset="0"/>
                          </a:rPr>
                          <m:t>𝐾</m:t>
                        </m:r>
                      </m:sub>
                    </m:sSub>
                    <m:r>
                      <a:rPr kumimoji="1" lang="en-US" altLang="zh-CN" sz="2200" b="0" i="1" smtClean="0">
                        <a:latin typeface="Cambria Math" panose="02040503050406030204" pitchFamily="18" charset="0"/>
                      </a:rPr>
                      <m:t>)=0</m:t>
                    </m:r>
                  </m:oMath>
                </a14:m>
                <a:endParaRPr kumimoji="1" lang="en-US" altLang="zh-CN" sz="2200" dirty="0"/>
              </a:p>
              <a:p>
                <a:r>
                  <a:rPr kumimoji="1" lang="en-US" altLang="zh-CN" sz="2200" dirty="0"/>
                  <a:t>Thus, for each class </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𝑤</m:t>
                        </m:r>
                      </m:e>
                      <m:sub>
                        <m:r>
                          <a:rPr kumimoji="1" lang="en-US" altLang="zh-CN" sz="2200" b="0" i="1" smtClean="0">
                            <a:latin typeface="Cambria Math" panose="02040503050406030204" pitchFamily="18" charset="0"/>
                          </a:rPr>
                          <m:t>𝑗</m:t>
                        </m:r>
                      </m:sub>
                    </m:sSub>
                  </m:oMath>
                </a14:m>
                <a:r>
                  <a:rPr kumimoji="1" lang="en-US" altLang="zh-CN" sz="2200" dirty="0"/>
                  <a:t>:</a:t>
                </a:r>
              </a:p>
              <a:p>
                <a:pPr/>
                <a14:m>
                  <m:oMathPara xmlns:m="http://schemas.openxmlformats.org/officeDocument/2006/math">
                    <m:oMathParaPr>
                      <m:jc m:val="centerGroup"/>
                    </m:oMathParaPr>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𝜇</m:t>
                          </m:r>
                        </m:e>
                        <m:sub>
                          <m:r>
                            <a:rPr kumimoji="1" lang="en-US" altLang="zh-CN" sz="2200" b="0" i="1" smtClean="0">
                              <a:latin typeface="Cambria Math" panose="02040503050406030204" pitchFamily="18" charset="0"/>
                            </a:rPr>
                            <m:t>𝑗</m:t>
                          </m:r>
                        </m:sub>
                      </m:sSub>
                      <m:r>
                        <a:rPr kumimoji="1" lang="en-US" altLang="zh-CN" sz="2200" b="0" i="1" smtClean="0">
                          <a:latin typeface="Cambria Math" panose="02040503050406030204" pitchFamily="18" charset="0"/>
                        </a:rPr>
                        <m:t>=</m:t>
                      </m:r>
                      <m:f>
                        <m:fPr>
                          <m:ctrlPr>
                            <a:rPr kumimoji="1" lang="en-US" altLang="zh-CN" sz="2200" b="0" i="1" smtClean="0">
                              <a:latin typeface="Cambria Math" panose="02040503050406030204" pitchFamily="18" charset="0"/>
                            </a:rPr>
                          </m:ctrlPr>
                        </m:fPr>
                        <m:num>
                          <m:nary>
                            <m:naryPr>
                              <m:chr m:val="∑"/>
                              <m:limLoc m:val="subSup"/>
                              <m:ctrlPr>
                                <a:rPr kumimoji="1" lang="en-US" altLang="zh-CN" sz="2200" b="0" i="1" smtClean="0">
                                  <a:latin typeface="Cambria Math" panose="02040503050406030204" pitchFamily="18" charset="0"/>
                                </a:rPr>
                              </m:ctrlPr>
                            </m:naryPr>
                            <m:sub>
                              <m:r>
                                <m:rPr>
                                  <m:brk m:alnAt="25"/>
                                </m:rPr>
                                <a:rPr kumimoji="1" lang="en-US" altLang="zh-CN" sz="2200" b="0" i="1" smtClean="0">
                                  <a:latin typeface="Cambria Math" panose="02040503050406030204" pitchFamily="18" charset="0"/>
                                </a:rPr>
                                <m:t>𝑖</m:t>
                              </m:r>
                              <m:r>
                                <a:rPr kumimoji="1" lang="en-US" altLang="zh-CN" sz="2200" b="0" i="1" smtClean="0">
                                  <a:latin typeface="Cambria Math" panose="02040503050406030204" pitchFamily="18" charset="0"/>
                                </a:rPr>
                                <m:t>=1</m:t>
                              </m:r>
                            </m:sub>
                            <m:sup>
                              <m:r>
                                <a:rPr kumimoji="1" lang="en-US" altLang="zh-CN" sz="2200" b="0" i="1" smtClean="0">
                                  <a:latin typeface="Cambria Math" panose="02040503050406030204" pitchFamily="18" charset="0"/>
                                </a:rPr>
                                <m:t>𝑁</m:t>
                              </m:r>
                            </m:sup>
                            <m:e>
                              <m:r>
                                <m:rPr>
                                  <m:sty m:val="p"/>
                                </m:rPr>
                                <a:rPr lang="zh-CN" altLang="en-US" sz="2200">
                                  <a:latin typeface="Cambria Math" panose="02040503050406030204" pitchFamily="18" charset="0"/>
                                </a:rPr>
                                <m:t>P</m:t>
                              </m:r>
                              <m:d>
                                <m:dPr>
                                  <m:ctrlPr>
                                    <a:rPr lang="zh-CN" altLang="en-US" sz="2200" i="1">
                                      <a:solidFill>
                                        <a:srgbClr val="836967"/>
                                      </a:solidFill>
                                      <a:latin typeface="Cambria Math" panose="02040503050406030204" pitchFamily="18" charset="0"/>
                                    </a:rPr>
                                  </m:ctrlPr>
                                </m:dPr>
                                <m:e>
                                  <m:sSub>
                                    <m:sSubPr>
                                      <m:ctrlPr>
                                        <a:rPr lang="zh-CN" altLang="en-US" sz="2200" i="1">
                                          <a:solidFill>
                                            <a:srgbClr val="836967"/>
                                          </a:solidFill>
                                          <a:latin typeface="Cambria Math" panose="02040503050406030204" pitchFamily="18" charset="0"/>
                                        </a:rPr>
                                      </m:ctrlPr>
                                    </m:sSubPr>
                                    <m:e>
                                      <m:r>
                                        <a:rPr lang="zh-CN" altLang="en-US" sz="2200" i="1">
                                          <a:latin typeface="Cambria Math" panose="02040503050406030204" pitchFamily="18" charset="0"/>
                                        </a:rPr>
                                        <m:t>𝑤</m:t>
                                      </m:r>
                                    </m:e>
                                    <m:sub>
                                      <m:r>
                                        <a:rPr lang="zh-CN" altLang="en-US" sz="2200" i="1">
                                          <a:latin typeface="Cambria Math" panose="02040503050406030204" pitchFamily="18" charset="0"/>
                                        </a:rPr>
                                        <m:t>𝑗</m:t>
                                      </m:r>
                                    </m:sub>
                                  </m:sSub>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𝑖</m:t>
                                      </m:r>
                                    </m:sub>
                                  </m:sSub>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𝜇</m:t>
                                      </m:r>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𝜇</m:t>
                                      </m:r>
                                    </m:e>
                                    <m:sub>
                                      <m:r>
                                        <a:rPr lang="en-US" altLang="zh-CN" sz="2200" b="0" i="1" smtClean="0">
                                          <a:latin typeface="Cambria Math" panose="02040503050406030204" pitchFamily="18" charset="0"/>
                                        </a:rPr>
                                        <m:t>𝐾</m:t>
                                      </m:r>
                                    </m:sub>
                                  </m:sSub>
                                </m:e>
                              </m:d>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𝑖</m:t>
                                  </m:r>
                                </m:sub>
                              </m:sSub>
                            </m:e>
                          </m:nary>
                        </m:num>
                        <m:den>
                          <m:nary>
                            <m:naryPr>
                              <m:chr m:val="∑"/>
                              <m:limLoc m:val="subSup"/>
                              <m:ctrlPr>
                                <a:rPr kumimoji="1" lang="en-US" altLang="zh-CN" sz="2200" i="1">
                                  <a:latin typeface="Cambria Math" panose="02040503050406030204" pitchFamily="18" charset="0"/>
                                </a:rPr>
                              </m:ctrlPr>
                            </m:naryPr>
                            <m:sub>
                              <m:r>
                                <m:rPr>
                                  <m:brk m:alnAt="25"/>
                                </m:rPr>
                                <a:rPr kumimoji="1" lang="en-US" altLang="zh-CN" sz="2200" i="1">
                                  <a:latin typeface="Cambria Math" panose="02040503050406030204" pitchFamily="18" charset="0"/>
                                </a:rPr>
                                <m:t>𝑖</m:t>
                              </m:r>
                              <m:r>
                                <a:rPr kumimoji="1" lang="en-US" altLang="zh-CN" sz="2200" i="1">
                                  <a:latin typeface="Cambria Math" panose="02040503050406030204" pitchFamily="18" charset="0"/>
                                </a:rPr>
                                <m:t>=1</m:t>
                              </m:r>
                            </m:sub>
                            <m:sup>
                              <m:r>
                                <a:rPr kumimoji="1" lang="en-US" altLang="zh-CN" sz="2200" i="1">
                                  <a:latin typeface="Cambria Math" panose="02040503050406030204" pitchFamily="18" charset="0"/>
                                </a:rPr>
                                <m:t>𝑁</m:t>
                              </m:r>
                            </m:sup>
                            <m:e>
                              <m:r>
                                <m:rPr>
                                  <m:sty m:val="p"/>
                                </m:rPr>
                                <a:rPr lang="zh-CN" altLang="en-US" sz="2200">
                                  <a:latin typeface="Cambria Math" panose="02040503050406030204" pitchFamily="18" charset="0"/>
                                </a:rPr>
                                <m:t>P</m:t>
                              </m:r>
                              <m:d>
                                <m:dPr>
                                  <m:ctrlPr>
                                    <a:rPr lang="zh-CN" altLang="en-US" sz="2200" i="1">
                                      <a:solidFill>
                                        <a:srgbClr val="836967"/>
                                      </a:solidFill>
                                      <a:latin typeface="Cambria Math" panose="02040503050406030204" pitchFamily="18" charset="0"/>
                                    </a:rPr>
                                  </m:ctrlPr>
                                </m:dPr>
                                <m:e>
                                  <m:sSub>
                                    <m:sSubPr>
                                      <m:ctrlPr>
                                        <a:rPr lang="zh-CN" altLang="en-US" sz="2200" i="1">
                                          <a:solidFill>
                                            <a:srgbClr val="836967"/>
                                          </a:solidFill>
                                          <a:latin typeface="Cambria Math" panose="02040503050406030204" pitchFamily="18" charset="0"/>
                                        </a:rPr>
                                      </m:ctrlPr>
                                    </m:sSubPr>
                                    <m:e>
                                      <m:r>
                                        <a:rPr lang="zh-CN" altLang="en-US" sz="2200" i="1">
                                          <a:latin typeface="Cambria Math" panose="02040503050406030204" pitchFamily="18" charset="0"/>
                                        </a:rPr>
                                        <m:t>𝑤</m:t>
                                      </m:r>
                                    </m:e>
                                    <m:sub>
                                      <m:r>
                                        <a:rPr lang="zh-CN" altLang="en-US" sz="2200" i="1">
                                          <a:latin typeface="Cambria Math" panose="02040503050406030204" pitchFamily="18" charset="0"/>
                                        </a:rPr>
                                        <m:t>𝑗</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𝑥</m:t>
                                      </m:r>
                                    </m:e>
                                    <m:sub>
                                      <m:r>
                                        <a:rPr lang="en-US" altLang="zh-CN" sz="2200" i="1">
                                          <a:latin typeface="Cambria Math" panose="02040503050406030204" pitchFamily="18" charset="0"/>
                                        </a:rPr>
                                        <m:t>𝑖</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𝜇</m:t>
                                      </m:r>
                                    </m:e>
                                    <m:sub>
                                      <m:r>
                                        <a:rPr lang="en-US" altLang="zh-CN" sz="2200" i="1">
                                          <a:latin typeface="Cambria Math" panose="02040503050406030204" pitchFamily="18" charset="0"/>
                                        </a:rPr>
                                        <m:t>1</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𝜇</m:t>
                                      </m:r>
                                    </m:e>
                                    <m:sub>
                                      <m:r>
                                        <a:rPr lang="en-US" altLang="zh-CN" sz="2200" i="1">
                                          <a:latin typeface="Cambria Math" panose="02040503050406030204" pitchFamily="18" charset="0"/>
                                        </a:rPr>
                                        <m:t>𝐾</m:t>
                                      </m:r>
                                    </m:sub>
                                  </m:sSub>
                                </m:e>
                              </m:d>
                            </m:e>
                          </m:nary>
                        </m:den>
                      </m:f>
                    </m:oMath>
                  </m:oMathPara>
                </a14:m>
                <a:endParaRPr kumimoji="1" lang="zh-CN" altLang="en-US" sz="2200" dirty="0"/>
              </a:p>
            </p:txBody>
          </p:sp>
        </mc:Choice>
        <mc:Fallback xmlns="">
          <p:sp>
            <p:nvSpPr>
              <p:cNvPr id="4" name="文本框 3">
                <a:extLst>
                  <a:ext uri="{FF2B5EF4-FFF2-40B4-BE49-F238E27FC236}">
                    <a16:creationId xmlns:a16="http://schemas.microsoft.com/office/drawing/2014/main" id="{3A0DA39D-EA66-F125-D75B-1DDEB8F2E8E9}"/>
                  </a:ext>
                </a:extLst>
              </p:cNvPr>
              <p:cNvSpPr txBox="1">
                <a:spLocks noRot="1" noChangeAspect="1" noMove="1" noResize="1" noEditPoints="1" noAdjustHandles="1" noChangeArrowheads="1" noChangeShapeType="1" noTextEdit="1"/>
              </p:cNvSpPr>
              <p:nvPr/>
            </p:nvSpPr>
            <p:spPr>
              <a:xfrm>
                <a:off x="1828800" y="1295400"/>
                <a:ext cx="8458200" cy="1862561"/>
              </a:xfrm>
              <a:prstGeom prst="rect">
                <a:avLst/>
              </a:prstGeom>
              <a:blipFill>
                <a:blip r:embed="rId2"/>
                <a:stretch>
                  <a:fillRect l="-1049" b="-421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91407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98CA1-6241-D8CB-416E-94DF7C20C4F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3AEEC834-2104-FF52-4B27-59E33E366D35}"/>
              </a:ext>
            </a:extLst>
          </p:cNvPr>
          <p:cNvSpPr>
            <a:spLocks noGrp="1"/>
          </p:cNvSpPr>
          <p:nvPr>
            <p:ph type="title"/>
          </p:nvPr>
        </p:nvSpPr>
        <p:spPr/>
        <p:txBody>
          <a:bodyPr/>
          <a:lstStyle/>
          <a:p>
            <a:r>
              <a:rPr lang="en-US" altLang="en-US" dirty="0"/>
              <a:t>E.M. for</a:t>
            </a:r>
            <a:r>
              <a:rPr lang="en-US" altLang="en-US" dirty="0">
                <a:solidFill>
                  <a:schemeClr val="hlink"/>
                </a:solidFill>
              </a:rPr>
              <a:t> </a:t>
            </a:r>
            <a:r>
              <a:rPr lang="en-US" altLang="en-US" dirty="0"/>
              <a:t>GMMs</a:t>
            </a:r>
            <a:endParaRPr lang="zh-CN" altLang="en-US" dirty="0"/>
          </a:p>
        </p:txBody>
      </p:sp>
      <p:sp>
        <p:nvSpPr>
          <p:cNvPr id="5" name="Rectangle 3">
            <a:extLst>
              <a:ext uri="{FF2B5EF4-FFF2-40B4-BE49-F238E27FC236}">
                <a16:creationId xmlns:a16="http://schemas.microsoft.com/office/drawing/2014/main" id="{AF03E1C3-B433-37CA-44EE-8C9E464D6F79}"/>
              </a:ext>
            </a:extLst>
          </p:cNvPr>
          <p:cNvSpPr txBox="1">
            <a:spLocks noChangeArrowheads="1"/>
          </p:cNvSpPr>
          <p:nvPr/>
        </p:nvSpPr>
        <p:spPr>
          <a:xfrm>
            <a:off x="1524000" y="1111250"/>
            <a:ext cx="8458200" cy="1905000"/>
          </a:xfrm>
          <a:prstGeom prst="rect">
            <a:avLst/>
          </a:prstGeom>
        </p:spPr>
        <p:txBody>
          <a:bodyPr/>
          <a:lst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9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a:lstStyle>
          <a:p>
            <a:pPr>
              <a:lnSpc>
                <a:spcPct val="90000"/>
              </a:lnSpc>
              <a:buFontTx/>
              <a:buNone/>
            </a:pPr>
            <a:r>
              <a:rPr lang="en" altLang="en-US" sz="2000" dirty="0"/>
              <a:t>Iterate.  On the </a:t>
            </a:r>
            <a:r>
              <a:rPr lang="en" altLang="en-US" sz="2000" i="1" dirty="0" err="1"/>
              <a:t>t</a:t>
            </a:r>
            <a:r>
              <a:rPr lang="en" altLang="en-US" sz="2000" dirty="0" err="1"/>
              <a:t>’th</a:t>
            </a:r>
            <a:r>
              <a:rPr lang="en" altLang="en-US" sz="2000" dirty="0"/>
              <a:t> iteration let our estimates be</a:t>
            </a:r>
          </a:p>
          <a:p>
            <a:pPr algn="ctr">
              <a:lnSpc>
                <a:spcPct val="90000"/>
              </a:lnSpc>
              <a:buFontTx/>
              <a:buNone/>
            </a:pPr>
            <a:r>
              <a:rPr lang="en" altLang="en-US" sz="2400" dirty="0" err="1">
                <a:latin typeface="Symbol" panose="05050102010706020507" pitchFamily="18" charset="2"/>
              </a:rPr>
              <a:t>l</a:t>
            </a:r>
            <a:r>
              <a:rPr lang="en" altLang="en-US" sz="2000" baseline="-25000" dirty="0" err="1"/>
              <a:t>t</a:t>
            </a:r>
            <a:r>
              <a:rPr lang="en" altLang="en-US" sz="2000" dirty="0"/>
              <a:t> = {</a:t>
            </a:r>
            <a:r>
              <a:rPr lang="el-GR" altLang="en-US" sz="2000" dirty="0"/>
              <a:t>μ</a:t>
            </a:r>
            <a:r>
              <a:rPr lang="el-GR" altLang="en-US" sz="2000" baseline="-25000" dirty="0"/>
              <a:t>1</a:t>
            </a:r>
            <a:r>
              <a:rPr lang="el-GR" altLang="en-US" sz="2000" dirty="0"/>
              <a:t>(</a:t>
            </a:r>
            <a:r>
              <a:rPr lang="en" altLang="en-US" sz="2000" dirty="0"/>
              <a:t>t), </a:t>
            </a:r>
            <a:r>
              <a:rPr lang="el-GR" altLang="en-US" sz="2000" dirty="0"/>
              <a:t>μ</a:t>
            </a:r>
            <a:r>
              <a:rPr lang="el-GR" altLang="en-US" sz="2000" baseline="-25000" dirty="0"/>
              <a:t>2</a:t>
            </a:r>
            <a:r>
              <a:rPr lang="el-GR" altLang="en-US" sz="2000" dirty="0"/>
              <a:t>(</a:t>
            </a:r>
            <a:r>
              <a:rPr lang="en" altLang="en-US" sz="2000" dirty="0"/>
              <a:t>t) … </a:t>
            </a:r>
            <a:r>
              <a:rPr lang="el-GR" altLang="en-US" sz="2000" dirty="0"/>
              <a:t>μ</a:t>
            </a:r>
            <a:r>
              <a:rPr lang="en" altLang="en-US" sz="2000" baseline="-25000" dirty="0"/>
              <a:t>c</a:t>
            </a:r>
            <a:r>
              <a:rPr lang="en" altLang="en-US" sz="2000" dirty="0"/>
              <a:t>(t)}</a:t>
            </a:r>
          </a:p>
          <a:p>
            <a:pPr algn="ctr">
              <a:lnSpc>
                <a:spcPct val="90000"/>
              </a:lnSpc>
              <a:buFontTx/>
              <a:buNone/>
            </a:pPr>
            <a:endParaRPr lang="en" altLang="en-US" sz="2000" i="1" dirty="0"/>
          </a:p>
          <a:p>
            <a:pPr>
              <a:lnSpc>
                <a:spcPct val="90000"/>
              </a:lnSpc>
              <a:buFontTx/>
              <a:buNone/>
            </a:pPr>
            <a:r>
              <a:rPr lang="en" altLang="en-US" sz="2000" dirty="0">
                <a:solidFill>
                  <a:schemeClr val="hlink"/>
                </a:solidFill>
              </a:rPr>
              <a:t>E-step</a:t>
            </a:r>
          </a:p>
          <a:p>
            <a:pPr>
              <a:lnSpc>
                <a:spcPct val="90000"/>
              </a:lnSpc>
              <a:buFontTx/>
              <a:buNone/>
            </a:pPr>
            <a:r>
              <a:rPr lang="en" altLang="en-US" sz="2000" dirty="0">
                <a:solidFill>
                  <a:schemeClr val="hlink"/>
                </a:solidFill>
              </a:rPr>
              <a:t>	Compute “expected” classes of all datapoints for each class</a:t>
            </a:r>
          </a:p>
        </p:txBody>
      </p:sp>
      <p:graphicFrame>
        <p:nvGraphicFramePr>
          <p:cNvPr id="6" name="Object 6">
            <a:extLst>
              <a:ext uri="{FF2B5EF4-FFF2-40B4-BE49-F238E27FC236}">
                <a16:creationId xmlns:a16="http://schemas.microsoft.com/office/drawing/2014/main" id="{1EF69308-4223-16A5-90E9-7BD0E76B94B1}"/>
              </a:ext>
            </a:extLst>
          </p:cNvPr>
          <p:cNvGraphicFramePr>
            <a:graphicFrameLocks noChangeAspect="1"/>
          </p:cNvGraphicFramePr>
          <p:nvPr/>
        </p:nvGraphicFramePr>
        <p:xfrm>
          <a:off x="1792289" y="2903539"/>
          <a:ext cx="7248525" cy="1355725"/>
        </p:xfrm>
        <a:graphic>
          <a:graphicData uri="http://schemas.openxmlformats.org/presentationml/2006/ole">
            <mc:AlternateContent xmlns:mc="http://schemas.openxmlformats.org/markup-compatibility/2006">
              <mc:Choice xmlns:v="urn:schemas-microsoft-com:vml" Requires="v">
                <p:oleObj name="Equation" r:id="rId2" imgW="3809880" imgH="711000" progId="Equation.3">
                  <p:embed/>
                </p:oleObj>
              </mc:Choice>
              <mc:Fallback>
                <p:oleObj name="Equation" r:id="rId2" imgW="3809880" imgH="711000" progId="Equation.3">
                  <p:embed/>
                  <p:pic>
                    <p:nvPicPr>
                      <p:cNvPr id="6" name="Object 6">
                        <a:extLst>
                          <a:ext uri="{FF2B5EF4-FFF2-40B4-BE49-F238E27FC236}">
                            <a16:creationId xmlns:a16="http://schemas.microsoft.com/office/drawing/2014/main" id="{C22A76DE-0DC2-4F37-7EE2-2150CA125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289" y="2903539"/>
                        <a:ext cx="7248525" cy="1355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7">
            <a:extLst>
              <a:ext uri="{FF2B5EF4-FFF2-40B4-BE49-F238E27FC236}">
                <a16:creationId xmlns:a16="http://schemas.microsoft.com/office/drawing/2014/main" id="{83DE4EA6-2B72-FA0A-971B-E47060113A7E}"/>
              </a:ext>
            </a:extLst>
          </p:cNvPr>
          <p:cNvSpPr txBox="1">
            <a:spLocks noChangeArrowheads="1"/>
          </p:cNvSpPr>
          <p:nvPr/>
        </p:nvSpPr>
        <p:spPr bwMode="auto">
          <a:xfrm>
            <a:off x="1524000" y="3870326"/>
            <a:ext cx="83820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25000"/>
              </a:spcBef>
            </a:pPr>
            <a:r>
              <a:rPr lang="en-US" altLang="en-US" sz="2000" dirty="0">
                <a:solidFill>
                  <a:schemeClr val="folHlink"/>
                </a:solidFill>
              </a:rPr>
              <a:t>M-step.  </a:t>
            </a:r>
          </a:p>
          <a:p>
            <a:pPr>
              <a:spcBef>
                <a:spcPct val="25000"/>
              </a:spcBef>
            </a:pPr>
            <a:r>
              <a:rPr lang="en-US" altLang="en-US" sz="2000" dirty="0">
                <a:solidFill>
                  <a:schemeClr val="folHlink"/>
                </a:solidFill>
              </a:rPr>
              <a:t>	Compute Max. like </a:t>
            </a:r>
            <a:r>
              <a:rPr lang="el-GR" altLang="en-US" sz="2000" b="1" dirty="0">
                <a:solidFill>
                  <a:schemeClr val="folHlink"/>
                </a:solidFill>
              </a:rPr>
              <a:t>μ</a:t>
            </a:r>
            <a:r>
              <a:rPr lang="en-US" altLang="en-US" sz="2000" dirty="0">
                <a:solidFill>
                  <a:schemeClr val="folHlink"/>
                </a:solidFill>
              </a:rPr>
              <a:t> given our data’s class membership distributions</a:t>
            </a:r>
            <a:endParaRPr lang="en-US" altLang="en-US" sz="2000" b="1" dirty="0">
              <a:solidFill>
                <a:schemeClr val="folHlink"/>
              </a:solidFill>
            </a:endParaRPr>
          </a:p>
        </p:txBody>
      </p:sp>
      <p:graphicFrame>
        <p:nvGraphicFramePr>
          <p:cNvPr id="8" name="Object 9">
            <a:extLst>
              <a:ext uri="{FF2B5EF4-FFF2-40B4-BE49-F238E27FC236}">
                <a16:creationId xmlns:a16="http://schemas.microsoft.com/office/drawing/2014/main" id="{821F2F40-1F02-B219-A4DF-0D26802FC810}"/>
              </a:ext>
            </a:extLst>
          </p:cNvPr>
          <p:cNvGraphicFramePr>
            <a:graphicFrameLocks noChangeAspect="1"/>
          </p:cNvGraphicFramePr>
          <p:nvPr/>
        </p:nvGraphicFramePr>
        <p:xfrm>
          <a:off x="1828801" y="4768850"/>
          <a:ext cx="2809875" cy="1098550"/>
        </p:xfrm>
        <a:graphic>
          <a:graphicData uri="http://schemas.openxmlformats.org/presentationml/2006/ole">
            <mc:AlternateContent xmlns:mc="http://schemas.openxmlformats.org/markup-compatibility/2006">
              <mc:Choice xmlns:v="urn:schemas-microsoft-com:vml" Requires="v">
                <p:oleObj name="Equation" r:id="rId4" imgW="1688760" imgH="660240" progId="Equation.3">
                  <p:embed/>
                </p:oleObj>
              </mc:Choice>
              <mc:Fallback>
                <p:oleObj name="Equation" r:id="rId4" imgW="1688760" imgH="660240" progId="Equation.3">
                  <p:embed/>
                  <p:pic>
                    <p:nvPicPr>
                      <p:cNvPr id="8" name="Object 9">
                        <a:extLst>
                          <a:ext uri="{FF2B5EF4-FFF2-40B4-BE49-F238E27FC236}">
                            <a16:creationId xmlns:a16="http://schemas.microsoft.com/office/drawing/2014/main" id="{459B3E3E-1C55-18FB-0215-050A41ACA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1" y="4768850"/>
                        <a:ext cx="2809875"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AutoShape 13">
            <a:extLst>
              <a:ext uri="{FF2B5EF4-FFF2-40B4-BE49-F238E27FC236}">
                <a16:creationId xmlns:a16="http://schemas.microsoft.com/office/drawing/2014/main" id="{7B671F09-2801-4438-34E2-C7A75C8626A1}"/>
              </a:ext>
            </a:extLst>
          </p:cNvPr>
          <p:cNvSpPr>
            <a:spLocks noChangeArrowheads="1"/>
          </p:cNvSpPr>
          <p:nvPr/>
        </p:nvSpPr>
        <p:spPr bwMode="auto">
          <a:xfrm>
            <a:off x="9144000" y="2101850"/>
            <a:ext cx="1524000" cy="1066800"/>
          </a:xfrm>
          <a:prstGeom prst="wedgeRectCallout">
            <a:avLst>
              <a:gd name="adj1" fmla="val -106148"/>
              <a:gd name="adj2" fmla="val 31546"/>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en-US" sz="1600" i="1"/>
              <a:t>Just evaluate a Gaussian at x</a:t>
            </a:r>
            <a:r>
              <a:rPr lang="en-US" altLang="en-US" sz="1600" i="1" baseline="-25000"/>
              <a:t>k</a:t>
            </a:r>
          </a:p>
        </p:txBody>
      </p:sp>
    </p:spTree>
    <p:extLst>
      <p:ext uri="{BB962C8B-B14F-4D97-AF65-F5344CB8AC3E}">
        <p14:creationId xmlns:p14="http://schemas.microsoft.com/office/powerpoint/2010/main" val="2866940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50AC4021-BBA0-4BCE-BCE6-48A5A81EFA30}"/>
                  </a:ext>
                </a:extLst>
              </p:cNvPr>
              <p:cNvSpPr>
                <a:spLocks noGrp="1"/>
              </p:cNvSpPr>
              <p:nvPr>
                <p:ph idx="10"/>
              </p:nvPr>
            </p:nvSpPr>
            <p:spPr/>
            <p:txBody>
              <a:bodyPr/>
              <a:lstStyle/>
              <a:p>
                <a:r>
                  <a:rPr lang="en" altLang="zh-CN" sz="2400" dirty="0"/>
                  <a:t>When </a:t>
                </a:r>
                <a:r>
                  <a:rPr lang="en-US" altLang="zh-CN" sz="2400" i="1" dirty="0"/>
                  <a:t>N</a:t>
                </a:r>
                <a:r>
                  <a:rPr lang="en" altLang="zh-CN" sz="2400" dirty="0"/>
                  <a:t> is very large, we can approximately think that</a:t>
                </a:r>
                <a:endParaRPr lang="en-US" altLang="zh-CN" sz="2400" dirty="0"/>
              </a:p>
              <a:p>
                <a:endParaRPr lang="en-US" altLang="zh-CN" sz="2400" dirty="0"/>
              </a:p>
              <a:p>
                <a:endParaRPr lang="en-US" altLang="zh-CN" sz="2400" dirty="0"/>
              </a:p>
              <a:p>
                <a:r>
                  <a:rPr lang="en" altLang="zh-CN" sz="2400" dirty="0"/>
                  <a:t>Assuming that the region </a:t>
                </a:r>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ℛ</m:t>
                    </m:r>
                  </m:oMath>
                </a14:m>
                <a:r>
                  <a:rPr lang="en" altLang="zh-CN" sz="2400" dirty="0"/>
                  <a:t> is small enough and the probability density inside it is the same, there are</a:t>
                </a:r>
                <a:endParaRPr lang="en-US" altLang="zh-CN" sz="2400" dirty="0"/>
              </a:p>
              <a:p>
                <a:endParaRPr lang="en-US" altLang="zh-CN" sz="2400" dirty="0"/>
              </a:p>
              <a:p>
                <a:endParaRPr lang="en-US" altLang="zh-CN" sz="2400" dirty="0"/>
              </a:p>
              <a:p>
                <a:r>
                  <a:rPr lang="en-US" altLang="zh-CN" sz="2400" dirty="0"/>
                  <a:t>Thus, we have</a:t>
                </a:r>
              </a:p>
              <a:p>
                <a:endParaRPr lang="en-US" altLang="zh-CN" sz="2400" dirty="0"/>
              </a:p>
              <a:p>
                <a:endParaRPr lang="en-US" altLang="zh-CN" sz="2400" dirty="0"/>
              </a:p>
              <a:p>
                <a:endParaRPr lang="zh-CN" altLang="en-US" sz="2400" dirty="0"/>
              </a:p>
            </p:txBody>
          </p:sp>
        </mc:Choice>
        <mc:Fallback xmlns="">
          <p:sp>
            <p:nvSpPr>
              <p:cNvPr id="10" name="内容占位符 9">
                <a:extLst>
                  <a:ext uri="{FF2B5EF4-FFF2-40B4-BE49-F238E27FC236}">
                    <a16:creationId xmlns:a16="http://schemas.microsoft.com/office/drawing/2014/main" id="{50AC4021-BBA0-4BCE-BCE6-48A5A81EFA30}"/>
                  </a:ext>
                </a:extLst>
              </p:cNvPr>
              <p:cNvSpPr>
                <a:spLocks noGrp="1" noRot="1" noChangeAspect="1" noMove="1" noResize="1" noEditPoints="1" noAdjustHandles="1" noChangeArrowheads="1" noChangeShapeType="1" noTextEdit="1"/>
              </p:cNvSpPr>
              <p:nvPr>
                <p:ph idx="10"/>
              </p:nvPr>
            </p:nvSpPr>
            <p:spPr>
              <a:blipFill>
                <a:blip r:embed="rId2"/>
                <a:stretch>
                  <a:fillRect l="-950" t="-978"/>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02C12AA-1658-4C0B-832D-8A8A4C8EA2FE}"/>
              </a:ext>
            </a:extLst>
          </p:cNvPr>
          <p:cNvSpPr>
            <a:spLocks noGrp="1"/>
          </p:cNvSpPr>
          <p:nvPr>
            <p:ph type="title"/>
          </p:nvPr>
        </p:nvSpPr>
        <p:spPr/>
        <p:txBody>
          <a:bodyPr/>
          <a:lstStyle/>
          <a:p>
            <a:r>
              <a:rPr lang="en-US" altLang="zh-CN" dirty="0"/>
              <a:t>Nonparametric Density Estimation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DA3E8EE-F23C-4925-9458-88A7EE9FFEBA}"/>
                  </a:ext>
                </a:extLst>
              </p:cNvPr>
              <p:cNvSpPr>
                <a:spLocks noGrp="1"/>
              </p:cNvSpPr>
              <p:nvPr>
                <p:ph idx="1"/>
              </p:nvPr>
            </p:nvSpPr>
            <p:spPr/>
            <p:txBody>
              <a:bodyPr/>
              <a:lstStyle/>
              <a:p>
                <a:r>
                  <a:rPr lang="en-US" altLang="zh-CN" sz="2400" dirty="0"/>
                  <a:t>For a random vector </a:t>
                </a:r>
                <a14:m>
                  <m:oMath xmlns:m="http://schemas.openxmlformats.org/officeDocument/2006/math">
                    <m:r>
                      <a:rPr lang="en-US" altLang="zh-CN" sz="2400" b="1" i="1" dirty="0" smtClean="0">
                        <a:latin typeface="Cambria Math" panose="02040503050406030204" pitchFamily="18" charset="0"/>
                      </a:rPr>
                      <m:t>𝒙</m:t>
                    </m:r>
                  </m:oMath>
                </a14:m>
                <a:r>
                  <a:rPr lang="en-US" altLang="zh-CN" sz="2400" dirty="0"/>
                  <a:t>, assuming that it obeys an unknown distribution </a:t>
                </a:r>
                <a14:m>
                  <m:oMath xmlns:m="http://schemas.openxmlformats.org/officeDocument/2006/math">
                    <m:r>
                      <a:rPr lang="en-US" altLang="zh-CN" sz="2400" i="1" dirty="0">
                        <a:latin typeface="Cambria Math" panose="02040503050406030204" pitchFamily="18" charset="0"/>
                      </a:rPr>
                      <m:t>𝑝</m:t>
                    </m:r>
                    <m:d>
                      <m:dPr>
                        <m:ctrlPr>
                          <a:rPr lang="en-US" altLang="zh-CN" sz="2400" i="1" dirty="0">
                            <a:latin typeface="Cambria Math" panose="02040503050406030204" pitchFamily="18" charset="0"/>
                          </a:rPr>
                        </m:ctrlPr>
                      </m:dPr>
                      <m:e>
                        <m:r>
                          <a:rPr lang="en-US" altLang="zh-CN" sz="2400" b="1" i="1" dirty="0" err="1">
                            <a:latin typeface="Cambria Math" panose="02040503050406030204" pitchFamily="18" charset="0"/>
                          </a:rPr>
                          <m:t>𝒙</m:t>
                        </m:r>
                      </m:e>
                    </m:d>
                  </m:oMath>
                </a14:m>
                <a:r>
                  <a:rPr lang="en-US" altLang="zh-CN" sz="2400" dirty="0"/>
                  <a:t>, the probability of falling into a small area </a:t>
                </a:r>
                <a14:m>
                  <m:oMath xmlns:m="http://schemas.openxmlformats.org/officeDocument/2006/math">
                    <m:r>
                      <a:rPr lang="en-US" altLang="zh-CN" sz="2400" b="1" i="1" dirty="0">
                        <a:latin typeface="Cambria Math" panose="02040503050406030204" pitchFamily="18" charset="0"/>
                        <a:ea typeface="Cambria Math" panose="02040503050406030204" pitchFamily="18" charset="0"/>
                      </a:rPr>
                      <m:t>ℛ</m:t>
                    </m:r>
                  </m:oMath>
                </a14:m>
                <a:r>
                  <a:rPr lang="en-US" altLang="zh-CN" sz="2400" dirty="0"/>
                  <a:t> in the space is</a:t>
                </a:r>
              </a:p>
              <a:p>
                <a:endParaRPr lang="en-US" altLang="zh-CN" sz="2400" dirty="0"/>
              </a:p>
              <a:p>
                <a:endParaRPr lang="en-US" altLang="zh-CN" sz="2400" dirty="0"/>
              </a:p>
              <a:p>
                <a:r>
                  <a:rPr lang="en-US" altLang="zh-CN" sz="2400" dirty="0"/>
                  <a:t>Given </a:t>
                </a:r>
                <a:r>
                  <a:rPr lang="en-US" altLang="zh-CN" sz="2400" i="1" dirty="0"/>
                  <a:t>N</a:t>
                </a:r>
                <a:r>
                  <a:rPr lang="en-US" altLang="zh-CN" sz="2400" dirty="0"/>
                  <a:t> training samples, the number </a:t>
                </a:r>
                <a:r>
                  <a:rPr lang="en-US" altLang="zh-CN" sz="2400" i="1" dirty="0"/>
                  <a:t>K</a:t>
                </a:r>
                <a:r>
                  <a:rPr lang="en-US" altLang="zh-CN" sz="2400" dirty="0"/>
                  <a:t> of samples falling into the region </a:t>
                </a:r>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ℛ</m:t>
                    </m:r>
                  </m:oMath>
                </a14:m>
                <a:r>
                  <a:rPr lang="en-US" altLang="zh-CN" sz="2400" dirty="0"/>
                  <a:t> obeys binomial distribution.</a:t>
                </a:r>
                <a:endParaRPr lang="zh-CN" altLang="en-US" sz="2400" dirty="0"/>
              </a:p>
            </p:txBody>
          </p:sp>
        </mc:Choice>
        <mc:Fallback xmlns="">
          <p:sp>
            <p:nvSpPr>
              <p:cNvPr id="3" name="内容占位符 2">
                <a:extLst>
                  <a:ext uri="{FF2B5EF4-FFF2-40B4-BE49-F238E27FC236}">
                    <a16:creationId xmlns:a16="http://schemas.microsoft.com/office/drawing/2014/main" id="{FDA3E8EE-F23C-4925-9458-88A7EE9FFEBA}"/>
                  </a:ext>
                </a:extLst>
              </p:cNvPr>
              <p:cNvSpPr>
                <a:spLocks noGrp="1" noRot="1" noChangeAspect="1" noMove="1" noResize="1" noEditPoints="1" noAdjustHandles="1" noChangeArrowheads="1" noChangeShapeType="1" noTextEdit="1"/>
              </p:cNvSpPr>
              <p:nvPr>
                <p:ph idx="1"/>
              </p:nvPr>
            </p:nvSpPr>
            <p:spPr>
              <a:blipFill>
                <a:blip r:embed="rId3"/>
                <a:stretch>
                  <a:fillRect l="-924" t="-978" r="-277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CED1E71-D82C-4DBD-9562-7665006D0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3148" y="2624044"/>
            <a:ext cx="1819301" cy="796401"/>
          </a:xfrm>
          <a:prstGeom prst="rect">
            <a:avLst/>
          </a:prstGeom>
        </p:spPr>
      </p:pic>
      <p:pic>
        <p:nvPicPr>
          <p:cNvPr id="9" name="图片 8">
            <a:extLst>
              <a:ext uri="{FF2B5EF4-FFF2-40B4-BE49-F238E27FC236}">
                <a16:creationId xmlns:a16="http://schemas.microsoft.com/office/drawing/2014/main" id="{9D18CBB6-C642-437C-992B-0A4E75F3C9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1820" y="4558590"/>
            <a:ext cx="2581955" cy="838200"/>
          </a:xfrm>
          <a:prstGeom prst="rect">
            <a:avLst/>
          </a:prstGeom>
        </p:spPr>
      </p:pic>
      <p:pic>
        <p:nvPicPr>
          <p:cNvPr id="12" name="图片 11">
            <a:extLst>
              <a:ext uri="{FF2B5EF4-FFF2-40B4-BE49-F238E27FC236}">
                <a16:creationId xmlns:a16="http://schemas.microsoft.com/office/drawing/2014/main" id="{AB9C8233-C443-4BBA-A1A2-DEB58A1FFC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2991" y="1818199"/>
            <a:ext cx="914400" cy="835269"/>
          </a:xfrm>
          <a:prstGeom prst="rect">
            <a:avLst/>
          </a:prstGeom>
        </p:spPr>
      </p:pic>
      <p:pic>
        <p:nvPicPr>
          <p:cNvPr id="14" name="图片 13">
            <a:extLst>
              <a:ext uri="{FF2B5EF4-FFF2-40B4-BE49-F238E27FC236}">
                <a16:creationId xmlns:a16="http://schemas.microsoft.com/office/drawing/2014/main" id="{7FF1F428-CFD9-4E4A-8976-BCEEB05E8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7000" y="3787657"/>
            <a:ext cx="1192007" cy="592003"/>
          </a:xfrm>
          <a:prstGeom prst="rect">
            <a:avLst/>
          </a:prstGeom>
        </p:spPr>
      </p:pic>
      <p:pic>
        <p:nvPicPr>
          <p:cNvPr id="16" name="图片 15">
            <a:extLst>
              <a:ext uri="{FF2B5EF4-FFF2-40B4-BE49-F238E27FC236}">
                <a16:creationId xmlns:a16="http://schemas.microsoft.com/office/drawing/2014/main" id="{032CA76F-BF27-41A1-93E4-223512A617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2991" y="4989429"/>
            <a:ext cx="1383329" cy="814721"/>
          </a:xfrm>
          <a:prstGeom prst="rect">
            <a:avLst/>
          </a:prstGeom>
        </p:spPr>
      </p:pic>
    </p:spTree>
    <p:extLst>
      <p:ext uri="{BB962C8B-B14F-4D97-AF65-F5344CB8AC3E}">
        <p14:creationId xmlns:p14="http://schemas.microsoft.com/office/powerpoint/2010/main" val="1420168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BF48-E45A-AEB4-4B0B-E6B24E990FE0}"/>
            </a:ext>
          </a:extLst>
        </p:cNvPr>
        <p:cNvGrpSpPr/>
        <p:nvPr/>
      </p:nvGrpSpPr>
      <p:grpSpPr>
        <a:xfrm>
          <a:off x="0" y="0"/>
          <a:ext cx="0" cy="0"/>
          <a:chOff x="0" y="0"/>
          <a:chExt cx="0" cy="0"/>
        </a:xfrm>
      </p:grpSpPr>
      <p:pic>
        <p:nvPicPr>
          <p:cNvPr id="546821" name="Picture 5" descr="paths">
            <a:extLst>
              <a:ext uri="{FF2B5EF4-FFF2-40B4-BE49-F238E27FC236}">
                <a16:creationId xmlns:a16="http://schemas.microsoft.com/office/drawing/2014/main" id="{6704DBE3-CF45-2D76-4FBC-0A8130F01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570" y="1295400"/>
            <a:ext cx="4374778" cy="3679826"/>
          </a:xfrm>
          <a:prstGeom prst="rect">
            <a:avLst/>
          </a:prstGeom>
          <a:noFill/>
          <a:extLst>
            <a:ext uri="{909E8E84-426E-40DD-AFC4-6F175D3DCCD1}">
              <a14:hiddenFill xmlns:a14="http://schemas.microsoft.com/office/drawing/2010/main">
                <a:solidFill>
                  <a:srgbClr val="FFFFFF"/>
                </a:solidFill>
              </a14:hiddenFill>
            </a:ext>
          </a:extLst>
        </p:spPr>
      </p:pic>
      <p:sp>
        <p:nvSpPr>
          <p:cNvPr id="546819" name="Rectangle 3">
            <a:extLst>
              <a:ext uri="{FF2B5EF4-FFF2-40B4-BE49-F238E27FC236}">
                <a16:creationId xmlns:a16="http://schemas.microsoft.com/office/drawing/2014/main" id="{5EED9DE6-BF5A-A203-84C3-6779026FF98E}"/>
              </a:ext>
            </a:extLst>
          </p:cNvPr>
          <p:cNvSpPr>
            <a:spLocks noGrp="1" noChangeArrowheads="1"/>
          </p:cNvSpPr>
          <p:nvPr>
            <p:ph type="body" idx="1"/>
          </p:nvPr>
        </p:nvSpPr>
        <p:spPr>
          <a:xfrm>
            <a:off x="1219200" y="3657600"/>
            <a:ext cx="5678488" cy="1600200"/>
          </a:xfrm>
        </p:spPr>
        <p:txBody>
          <a:bodyPr/>
          <a:lstStyle/>
          <a:p>
            <a:r>
              <a:rPr lang="en-US" altLang="en-US" sz="2400" dirty="0">
                <a:solidFill>
                  <a:srgbClr val="048C0A"/>
                </a:solidFill>
              </a:rPr>
              <a:t>This algorithm is REALLY USED.  And in high dimensional state spaces, too.  E.G. Vector Quantization for Speech Data</a:t>
            </a:r>
          </a:p>
        </p:txBody>
      </p:sp>
      <p:sp>
        <p:nvSpPr>
          <p:cNvPr id="2" name="标题 1">
            <a:extLst>
              <a:ext uri="{FF2B5EF4-FFF2-40B4-BE49-F238E27FC236}">
                <a16:creationId xmlns:a16="http://schemas.microsoft.com/office/drawing/2014/main" id="{11B2CF2F-6FB0-DFF7-DBC7-E5A5D2329EB2}"/>
              </a:ext>
            </a:extLst>
          </p:cNvPr>
          <p:cNvSpPr>
            <a:spLocks noGrp="1"/>
          </p:cNvSpPr>
          <p:nvPr>
            <p:ph type="title"/>
          </p:nvPr>
        </p:nvSpPr>
        <p:spPr/>
        <p:txBody>
          <a:bodyPr/>
          <a:lstStyle/>
          <a:p>
            <a:r>
              <a:rPr lang="en-US" altLang="en-US" dirty="0"/>
              <a:t>E.M. Convergence</a:t>
            </a:r>
            <a:endParaRPr kumimoji="1" lang="zh-CN" altLang="en-US" dirty="0"/>
          </a:p>
        </p:txBody>
      </p:sp>
    </p:spTree>
    <p:extLst>
      <p:ext uri="{BB962C8B-B14F-4D97-AF65-F5344CB8AC3E}">
        <p14:creationId xmlns:p14="http://schemas.microsoft.com/office/powerpoint/2010/main" val="73890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66991-925E-20A7-6DD2-3B7B3A7C78F8}"/>
            </a:ext>
          </a:extLst>
        </p:cNvPr>
        <p:cNvGrpSpPr/>
        <p:nvPr/>
      </p:nvGrpSpPr>
      <p:grpSpPr>
        <a:xfrm>
          <a:off x="0" y="0"/>
          <a:ext cx="0" cy="0"/>
          <a:chOff x="0" y="0"/>
          <a:chExt cx="0" cy="0"/>
        </a:xfrm>
      </p:grpSpPr>
      <p:sp>
        <p:nvSpPr>
          <p:cNvPr id="588802" name="Rectangle 2">
            <a:extLst>
              <a:ext uri="{FF2B5EF4-FFF2-40B4-BE49-F238E27FC236}">
                <a16:creationId xmlns:a16="http://schemas.microsoft.com/office/drawing/2014/main" id="{07C00734-743B-516F-B251-E57303C69B2B}"/>
              </a:ext>
            </a:extLst>
          </p:cNvPr>
          <p:cNvSpPr>
            <a:spLocks noGrp="1" noChangeArrowheads="1"/>
          </p:cNvSpPr>
          <p:nvPr>
            <p:ph type="title"/>
          </p:nvPr>
        </p:nvSpPr>
        <p:spPr/>
        <p:txBody>
          <a:bodyPr/>
          <a:lstStyle/>
          <a:p>
            <a:r>
              <a:rPr lang="en-US" altLang="en-US" dirty="0"/>
              <a:t>E.M. for</a:t>
            </a:r>
            <a:r>
              <a:rPr lang="en-US" altLang="en-US" dirty="0">
                <a:solidFill>
                  <a:schemeClr val="hlink"/>
                </a:solidFill>
              </a:rPr>
              <a:t> General </a:t>
            </a:r>
            <a:r>
              <a:rPr lang="en-US" altLang="en-US" dirty="0"/>
              <a:t>GMMs</a:t>
            </a:r>
          </a:p>
        </p:txBody>
      </p:sp>
      <p:sp>
        <p:nvSpPr>
          <p:cNvPr id="2" name="Rectangle 3">
            <a:extLst>
              <a:ext uri="{FF2B5EF4-FFF2-40B4-BE49-F238E27FC236}">
                <a16:creationId xmlns:a16="http://schemas.microsoft.com/office/drawing/2014/main" id="{29A5A264-F5D1-8428-4F56-B0D3A54231D1}"/>
              </a:ext>
            </a:extLst>
          </p:cNvPr>
          <p:cNvSpPr txBox="1">
            <a:spLocks noChangeArrowheads="1"/>
          </p:cNvSpPr>
          <p:nvPr/>
        </p:nvSpPr>
        <p:spPr>
          <a:xfrm>
            <a:off x="1524000" y="1066800"/>
            <a:ext cx="8458200" cy="1905000"/>
          </a:xfrm>
          <a:prstGeom prst="rect">
            <a:avLst/>
          </a:prstGeom>
        </p:spPr>
        <p:txBody>
          <a:bodyPr/>
          <a:lst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9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a:lstStyle>
          <a:p>
            <a:pPr>
              <a:lnSpc>
                <a:spcPct val="90000"/>
              </a:lnSpc>
              <a:buFontTx/>
              <a:buNone/>
            </a:pPr>
            <a:r>
              <a:rPr lang="en" altLang="en-US" sz="2000" dirty="0"/>
              <a:t>Iterate.  On the </a:t>
            </a:r>
            <a:r>
              <a:rPr lang="en" altLang="en-US" sz="2000" i="1" dirty="0" err="1"/>
              <a:t>t</a:t>
            </a:r>
            <a:r>
              <a:rPr lang="en" altLang="en-US" sz="2000" dirty="0" err="1"/>
              <a:t>’th</a:t>
            </a:r>
            <a:r>
              <a:rPr lang="en" altLang="en-US" sz="2000" dirty="0"/>
              <a:t> iteration let our estimates be</a:t>
            </a:r>
          </a:p>
          <a:p>
            <a:pPr algn="ctr">
              <a:lnSpc>
                <a:spcPct val="90000"/>
              </a:lnSpc>
              <a:buFontTx/>
              <a:buNone/>
            </a:pPr>
            <a:r>
              <a:rPr lang="en" altLang="en-US" sz="2400" dirty="0" err="1">
                <a:latin typeface="Symbol" panose="05050102010706020507" pitchFamily="18" charset="2"/>
              </a:rPr>
              <a:t>l</a:t>
            </a:r>
            <a:r>
              <a:rPr lang="en" altLang="en-US" sz="2000" baseline="-25000" dirty="0" err="1"/>
              <a:t>t</a:t>
            </a:r>
            <a:r>
              <a:rPr lang="en" altLang="en-US" sz="2000" dirty="0"/>
              <a:t> = {</a:t>
            </a:r>
            <a:r>
              <a:rPr lang="el-GR" altLang="en-US" sz="2000" dirty="0"/>
              <a:t>μ</a:t>
            </a:r>
            <a:r>
              <a:rPr lang="el-GR" altLang="en-US" sz="2000" baseline="-25000" dirty="0"/>
              <a:t>1</a:t>
            </a:r>
            <a:r>
              <a:rPr lang="el-GR" altLang="en-US" sz="2000" dirty="0"/>
              <a:t>(</a:t>
            </a:r>
            <a:r>
              <a:rPr lang="en" altLang="en-US" sz="2000" dirty="0"/>
              <a:t>t), </a:t>
            </a:r>
            <a:r>
              <a:rPr lang="el-GR" altLang="en-US" sz="2000" dirty="0"/>
              <a:t>μ</a:t>
            </a:r>
            <a:r>
              <a:rPr lang="el-GR" altLang="en-US" sz="2000" baseline="-25000" dirty="0"/>
              <a:t>2</a:t>
            </a:r>
            <a:r>
              <a:rPr lang="el-GR" altLang="en-US" sz="2000" dirty="0"/>
              <a:t>(</a:t>
            </a:r>
            <a:r>
              <a:rPr lang="en" altLang="en-US" sz="2000" dirty="0"/>
              <a:t>t) … </a:t>
            </a:r>
            <a:r>
              <a:rPr lang="el-GR" altLang="en-US" sz="2000" dirty="0"/>
              <a:t>μ</a:t>
            </a:r>
            <a:r>
              <a:rPr lang="en" altLang="en-US" sz="2000" baseline="-25000" dirty="0"/>
              <a:t>c</a:t>
            </a:r>
            <a:r>
              <a:rPr lang="en" altLang="en-US" sz="2000" dirty="0"/>
              <a:t>(t), </a:t>
            </a:r>
            <a:r>
              <a:rPr lang="en" altLang="en-US" sz="2800" dirty="0">
                <a:latin typeface="Symbol" panose="05050102010706020507" pitchFamily="18" charset="2"/>
              </a:rPr>
              <a:t>S</a:t>
            </a:r>
            <a:r>
              <a:rPr lang="en" altLang="en-US" sz="2000" baseline="-25000" dirty="0"/>
              <a:t>1</a:t>
            </a:r>
            <a:r>
              <a:rPr lang="en" altLang="en-US" sz="2000" dirty="0"/>
              <a:t>(t), </a:t>
            </a:r>
            <a:r>
              <a:rPr lang="en" altLang="en-US" sz="2800" dirty="0">
                <a:latin typeface="Symbol" panose="05050102010706020507" pitchFamily="18" charset="2"/>
              </a:rPr>
              <a:t>S</a:t>
            </a:r>
            <a:r>
              <a:rPr lang="en" altLang="en-US" sz="2000" baseline="-25000" dirty="0"/>
              <a:t>2</a:t>
            </a:r>
            <a:r>
              <a:rPr lang="en" altLang="en-US" sz="2000" dirty="0"/>
              <a:t>(t) … </a:t>
            </a:r>
            <a:r>
              <a:rPr lang="en" altLang="en-US" sz="2800" dirty="0">
                <a:latin typeface="Symbol" panose="05050102010706020507" pitchFamily="18" charset="2"/>
              </a:rPr>
              <a:t>S</a:t>
            </a:r>
            <a:r>
              <a:rPr lang="en" altLang="en-US" sz="2000" baseline="-25000" dirty="0"/>
              <a:t>c</a:t>
            </a:r>
            <a:r>
              <a:rPr lang="en" altLang="en-US" sz="2000" dirty="0"/>
              <a:t>(t), p</a:t>
            </a:r>
            <a:r>
              <a:rPr lang="en" altLang="en-US" sz="2000" baseline="-25000" dirty="0"/>
              <a:t>1</a:t>
            </a:r>
            <a:r>
              <a:rPr lang="en" altLang="en-US" sz="2000" dirty="0"/>
              <a:t>(t), p</a:t>
            </a:r>
            <a:r>
              <a:rPr lang="en" altLang="en-US" sz="2000" baseline="-25000" dirty="0"/>
              <a:t>2</a:t>
            </a:r>
            <a:r>
              <a:rPr lang="en" altLang="en-US" sz="2000" dirty="0"/>
              <a:t>(t) … p</a:t>
            </a:r>
            <a:r>
              <a:rPr lang="en" altLang="en-US" sz="2000" baseline="-25000" dirty="0"/>
              <a:t>c</a:t>
            </a:r>
            <a:r>
              <a:rPr lang="en" altLang="en-US" sz="2000" dirty="0"/>
              <a:t>(t)}</a:t>
            </a:r>
          </a:p>
          <a:p>
            <a:pPr>
              <a:lnSpc>
                <a:spcPct val="90000"/>
              </a:lnSpc>
              <a:buFontTx/>
              <a:buNone/>
            </a:pPr>
            <a:r>
              <a:rPr lang="en" altLang="en-US" sz="2000" dirty="0">
                <a:solidFill>
                  <a:schemeClr val="hlink"/>
                </a:solidFill>
              </a:rPr>
              <a:t>E-step</a:t>
            </a:r>
          </a:p>
          <a:p>
            <a:pPr>
              <a:lnSpc>
                <a:spcPct val="90000"/>
              </a:lnSpc>
              <a:buFontTx/>
              <a:buNone/>
            </a:pPr>
            <a:r>
              <a:rPr lang="en" altLang="en-US" sz="2000" dirty="0">
                <a:solidFill>
                  <a:schemeClr val="hlink"/>
                </a:solidFill>
              </a:rPr>
              <a:t>	Compute “expected” classes of all datapoints for each class</a:t>
            </a:r>
          </a:p>
        </p:txBody>
      </p:sp>
      <p:graphicFrame>
        <p:nvGraphicFramePr>
          <p:cNvPr id="3" name="Object 6">
            <a:extLst>
              <a:ext uri="{FF2B5EF4-FFF2-40B4-BE49-F238E27FC236}">
                <a16:creationId xmlns:a16="http://schemas.microsoft.com/office/drawing/2014/main" id="{1BAAD603-E8CA-33F8-3DC1-B01F3D974FD8}"/>
              </a:ext>
            </a:extLst>
          </p:cNvPr>
          <p:cNvGraphicFramePr>
            <a:graphicFrameLocks noChangeAspect="1"/>
          </p:cNvGraphicFramePr>
          <p:nvPr/>
        </p:nvGraphicFramePr>
        <p:xfrm>
          <a:off x="1708150" y="2590800"/>
          <a:ext cx="7416800" cy="1282700"/>
        </p:xfrm>
        <a:graphic>
          <a:graphicData uri="http://schemas.openxmlformats.org/presentationml/2006/ole">
            <mc:AlternateContent xmlns:mc="http://schemas.openxmlformats.org/markup-compatibility/2006">
              <mc:Choice xmlns:v="urn:schemas-microsoft-com:vml" Requires="v">
                <p:oleObj name="Equation" r:id="rId2" imgW="3898800" imgH="672840" progId="Equation.3">
                  <p:embed/>
                </p:oleObj>
              </mc:Choice>
              <mc:Fallback>
                <p:oleObj name="Equation" r:id="rId2" imgW="3898800" imgH="672840" progId="Equation.3">
                  <p:embed/>
                  <p:pic>
                    <p:nvPicPr>
                      <p:cNvPr id="3" name="Object 6">
                        <a:extLst>
                          <a:ext uri="{FF2B5EF4-FFF2-40B4-BE49-F238E27FC236}">
                            <a16:creationId xmlns:a16="http://schemas.microsoft.com/office/drawing/2014/main" id="{61D29546-6AC3-2085-AC20-C1057A840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150" y="2590800"/>
                        <a:ext cx="7416800" cy="128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7">
            <a:extLst>
              <a:ext uri="{FF2B5EF4-FFF2-40B4-BE49-F238E27FC236}">
                <a16:creationId xmlns:a16="http://schemas.microsoft.com/office/drawing/2014/main" id="{04744376-FB84-EF7B-F5E9-4A230AFE2C61}"/>
              </a:ext>
            </a:extLst>
          </p:cNvPr>
          <p:cNvSpPr txBox="1">
            <a:spLocks noChangeArrowheads="1"/>
          </p:cNvSpPr>
          <p:nvPr/>
        </p:nvSpPr>
        <p:spPr bwMode="auto">
          <a:xfrm>
            <a:off x="1524000" y="3496469"/>
            <a:ext cx="83820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ahoma" panose="020B0604030504040204" pitchFamily="34" charset="0"/>
              </a:defRPr>
            </a:lvl1pPr>
            <a:lvl2pPr algn="l">
              <a:spcBef>
                <a:spcPct val="0"/>
              </a:spcBef>
              <a:defRPr sz="2400">
                <a:solidFill>
                  <a:schemeClr val="tx1"/>
                </a:solidFill>
                <a:latin typeface="Tahoma" panose="020B0604030504040204" pitchFamily="34" charset="0"/>
              </a:defRPr>
            </a:lvl2pPr>
            <a:lvl3pPr algn="l">
              <a:spcBef>
                <a:spcPct val="0"/>
              </a:spcBef>
              <a:defRPr sz="2400">
                <a:solidFill>
                  <a:schemeClr val="tx1"/>
                </a:solidFill>
                <a:latin typeface="Tahoma" panose="020B0604030504040204" pitchFamily="34" charset="0"/>
              </a:defRPr>
            </a:lvl3pPr>
            <a:lvl4pPr algn="l">
              <a:spcBef>
                <a:spcPct val="0"/>
              </a:spcBef>
              <a:defRPr sz="2400">
                <a:solidFill>
                  <a:schemeClr val="tx1"/>
                </a:solidFill>
                <a:latin typeface="Tahoma" panose="020B0604030504040204" pitchFamily="34" charset="0"/>
              </a:defRPr>
            </a:lvl4pPr>
            <a:lvl5pPr algn="l">
              <a:spcBef>
                <a:spcPct val="0"/>
              </a:spcBef>
              <a:defRPr sz="2400">
                <a:solidFill>
                  <a:schemeClr val="tx1"/>
                </a:solidFill>
                <a:latin typeface="Tahoma" panose="020B0604030504040204" pitchFamily="34" charset="0"/>
              </a:defRPr>
            </a:lvl5pPr>
            <a:lvl6pPr fontAlgn="base">
              <a:spcBef>
                <a:spcPct val="0"/>
              </a:spcBef>
              <a:spcAft>
                <a:spcPct val="0"/>
              </a:spcAft>
              <a:defRPr sz="2400">
                <a:solidFill>
                  <a:schemeClr val="tx1"/>
                </a:solidFill>
                <a:latin typeface="Tahoma" panose="020B0604030504040204" pitchFamily="34" charset="0"/>
              </a:defRPr>
            </a:lvl6pPr>
            <a:lvl7pPr fontAlgn="base">
              <a:spcBef>
                <a:spcPct val="0"/>
              </a:spcBef>
              <a:spcAft>
                <a:spcPct val="0"/>
              </a:spcAft>
              <a:defRPr sz="2400">
                <a:solidFill>
                  <a:schemeClr val="tx1"/>
                </a:solidFill>
                <a:latin typeface="Tahoma" panose="020B0604030504040204" pitchFamily="34" charset="0"/>
              </a:defRPr>
            </a:lvl7pPr>
            <a:lvl8pPr fontAlgn="base">
              <a:spcBef>
                <a:spcPct val="0"/>
              </a:spcBef>
              <a:spcAft>
                <a:spcPct val="0"/>
              </a:spcAft>
              <a:defRPr sz="2400">
                <a:solidFill>
                  <a:schemeClr val="tx1"/>
                </a:solidFill>
                <a:latin typeface="Tahoma" panose="020B0604030504040204" pitchFamily="34" charset="0"/>
              </a:defRPr>
            </a:lvl8pPr>
            <a:lvl9pPr fontAlgn="base">
              <a:spcBef>
                <a:spcPct val="0"/>
              </a:spcBef>
              <a:spcAft>
                <a:spcPct val="0"/>
              </a:spcAft>
              <a:defRPr sz="2400">
                <a:solidFill>
                  <a:schemeClr val="tx1"/>
                </a:solidFill>
                <a:latin typeface="Tahoma" panose="020B0604030504040204" pitchFamily="34" charset="0"/>
              </a:defRPr>
            </a:lvl9pPr>
          </a:lstStyle>
          <a:p>
            <a:pPr>
              <a:spcBef>
                <a:spcPct val="25000"/>
              </a:spcBef>
            </a:pPr>
            <a:r>
              <a:rPr lang="en-US" altLang="en-US" sz="2000">
                <a:solidFill>
                  <a:schemeClr val="folHlink"/>
                </a:solidFill>
              </a:rPr>
              <a:t>M-step.  </a:t>
            </a:r>
          </a:p>
          <a:p>
            <a:pPr>
              <a:spcBef>
                <a:spcPct val="25000"/>
              </a:spcBef>
            </a:pPr>
            <a:r>
              <a:rPr lang="en-US" altLang="en-US" sz="2000">
                <a:solidFill>
                  <a:schemeClr val="folHlink"/>
                </a:solidFill>
              </a:rPr>
              <a:t>	Compute Max. like </a:t>
            </a:r>
            <a:r>
              <a:rPr lang="el-GR" altLang="en-US" sz="2000" b="1">
                <a:solidFill>
                  <a:schemeClr val="folHlink"/>
                </a:solidFill>
              </a:rPr>
              <a:t>μ</a:t>
            </a:r>
            <a:r>
              <a:rPr lang="en-US" altLang="en-US" sz="2000">
                <a:solidFill>
                  <a:schemeClr val="folHlink"/>
                </a:solidFill>
              </a:rPr>
              <a:t> given our data’s class membership distributions</a:t>
            </a:r>
            <a:endParaRPr lang="en-US" altLang="en-US" sz="2000" b="1">
              <a:solidFill>
                <a:schemeClr val="folHlink"/>
              </a:solidFill>
            </a:endParaRPr>
          </a:p>
        </p:txBody>
      </p:sp>
      <p:sp>
        <p:nvSpPr>
          <p:cNvPr id="5" name="AutoShape 8">
            <a:extLst>
              <a:ext uri="{FF2B5EF4-FFF2-40B4-BE49-F238E27FC236}">
                <a16:creationId xmlns:a16="http://schemas.microsoft.com/office/drawing/2014/main" id="{3676E0A9-2725-1FA8-BF34-79438065D575}"/>
              </a:ext>
            </a:extLst>
          </p:cNvPr>
          <p:cNvSpPr>
            <a:spLocks noChangeArrowheads="1"/>
          </p:cNvSpPr>
          <p:nvPr/>
        </p:nvSpPr>
        <p:spPr bwMode="auto">
          <a:xfrm>
            <a:off x="8305800" y="935588"/>
            <a:ext cx="3352800" cy="533400"/>
          </a:xfrm>
          <a:prstGeom prst="wedgeRectCallout">
            <a:avLst>
              <a:gd name="adj1" fmla="val -70593"/>
              <a:gd name="adj2" fmla="val 51042"/>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en-US" sz="1600" i="1" dirty="0"/>
              <a:t>p</a:t>
            </a:r>
            <a:r>
              <a:rPr lang="en-US" altLang="en-US" sz="1600" i="1" baseline="-25000" dirty="0"/>
              <a:t>i</a:t>
            </a:r>
            <a:r>
              <a:rPr lang="en-US" altLang="en-US" sz="1600" i="1" dirty="0"/>
              <a:t>(t) </a:t>
            </a:r>
            <a:r>
              <a:rPr lang="en-US" altLang="en-US" sz="1600" dirty="0"/>
              <a:t>is shorthand for estimate of </a:t>
            </a:r>
            <a:r>
              <a:rPr lang="en-US" altLang="en-US" sz="1600" i="1" dirty="0"/>
              <a:t>P(</a:t>
            </a:r>
            <a:r>
              <a:rPr lang="en-US" altLang="en-US" sz="1600" i="1" dirty="0">
                <a:latin typeface="Symbol" panose="05050102010706020507" pitchFamily="18" charset="2"/>
              </a:rPr>
              <a:t>w</a:t>
            </a:r>
            <a:r>
              <a:rPr lang="en-US" altLang="en-US" sz="1600" i="1" baseline="-25000" dirty="0"/>
              <a:t>i</a:t>
            </a:r>
            <a:r>
              <a:rPr lang="en-US" altLang="en-US" sz="1600" i="1" dirty="0"/>
              <a:t>)</a:t>
            </a:r>
            <a:r>
              <a:rPr lang="en-US" altLang="en-US" sz="1600" dirty="0"/>
              <a:t> on </a:t>
            </a:r>
            <a:r>
              <a:rPr lang="en-US" altLang="en-US" sz="1600" dirty="0" err="1"/>
              <a:t>t’th</a:t>
            </a:r>
            <a:r>
              <a:rPr lang="en-US" altLang="en-US" sz="1600" dirty="0"/>
              <a:t> iteration</a:t>
            </a:r>
          </a:p>
        </p:txBody>
      </p:sp>
      <p:graphicFrame>
        <p:nvGraphicFramePr>
          <p:cNvPr id="6" name="Object 9">
            <a:extLst>
              <a:ext uri="{FF2B5EF4-FFF2-40B4-BE49-F238E27FC236}">
                <a16:creationId xmlns:a16="http://schemas.microsoft.com/office/drawing/2014/main" id="{A986C5C5-0FFC-33B9-D26B-4A99949062F5}"/>
              </a:ext>
            </a:extLst>
          </p:cNvPr>
          <p:cNvGraphicFramePr>
            <a:graphicFrameLocks noChangeAspect="1"/>
          </p:cNvGraphicFramePr>
          <p:nvPr/>
        </p:nvGraphicFramePr>
        <p:xfrm>
          <a:off x="1828801" y="4419600"/>
          <a:ext cx="2809875" cy="1098550"/>
        </p:xfrm>
        <a:graphic>
          <a:graphicData uri="http://schemas.openxmlformats.org/presentationml/2006/ole">
            <mc:AlternateContent xmlns:mc="http://schemas.openxmlformats.org/markup-compatibility/2006">
              <mc:Choice xmlns:v="urn:schemas-microsoft-com:vml" Requires="v">
                <p:oleObj name="Equation" r:id="rId4" imgW="1688760" imgH="660240" progId="Equation.3">
                  <p:embed/>
                </p:oleObj>
              </mc:Choice>
              <mc:Fallback>
                <p:oleObj name="Equation" r:id="rId4" imgW="1688760" imgH="660240" progId="Equation.3">
                  <p:embed/>
                  <p:pic>
                    <p:nvPicPr>
                      <p:cNvPr id="6" name="Object 9">
                        <a:extLst>
                          <a:ext uri="{FF2B5EF4-FFF2-40B4-BE49-F238E27FC236}">
                            <a16:creationId xmlns:a16="http://schemas.microsoft.com/office/drawing/2014/main" id="{EEEE9DFE-1786-986B-9DC3-6DD9BC2F66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1" y="4419600"/>
                        <a:ext cx="2809875"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0">
            <a:extLst>
              <a:ext uri="{FF2B5EF4-FFF2-40B4-BE49-F238E27FC236}">
                <a16:creationId xmlns:a16="http://schemas.microsoft.com/office/drawing/2014/main" id="{BFC8B32F-B3C7-3B19-3C7E-DC0334E0D7BF}"/>
              </a:ext>
            </a:extLst>
          </p:cNvPr>
          <p:cNvGraphicFramePr>
            <a:graphicFrameLocks noChangeAspect="1"/>
          </p:cNvGraphicFramePr>
          <p:nvPr/>
        </p:nvGraphicFramePr>
        <p:xfrm>
          <a:off x="5029200" y="4343401"/>
          <a:ext cx="5410200" cy="1120775"/>
        </p:xfrm>
        <a:graphic>
          <a:graphicData uri="http://schemas.openxmlformats.org/presentationml/2006/ole">
            <mc:AlternateContent xmlns:mc="http://schemas.openxmlformats.org/markup-compatibility/2006">
              <mc:Choice xmlns:v="urn:schemas-microsoft-com:vml" Requires="v">
                <p:oleObj name="Equation" r:id="rId6" imgW="3251160" imgH="672840" progId="Equation.3">
                  <p:embed/>
                </p:oleObj>
              </mc:Choice>
              <mc:Fallback>
                <p:oleObj name="Equation" r:id="rId6" imgW="3251160" imgH="672840" progId="Equation.3">
                  <p:embed/>
                  <p:pic>
                    <p:nvPicPr>
                      <p:cNvPr id="7" name="Object 10">
                        <a:extLst>
                          <a:ext uri="{FF2B5EF4-FFF2-40B4-BE49-F238E27FC236}">
                            <a16:creationId xmlns:a16="http://schemas.microsoft.com/office/drawing/2014/main" id="{7B781502-7BCD-6BE6-464B-D356B665F6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4343401"/>
                        <a:ext cx="541020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1">
            <a:extLst>
              <a:ext uri="{FF2B5EF4-FFF2-40B4-BE49-F238E27FC236}">
                <a16:creationId xmlns:a16="http://schemas.microsoft.com/office/drawing/2014/main" id="{0E7EFB96-4665-656D-A2A2-43318198CCE0}"/>
              </a:ext>
            </a:extLst>
          </p:cNvPr>
          <p:cNvGraphicFramePr>
            <a:graphicFrameLocks noChangeAspect="1"/>
          </p:cNvGraphicFramePr>
          <p:nvPr>
            <p:extLst>
              <p:ext uri="{D42A27DB-BD31-4B8C-83A1-F6EECF244321}">
                <p14:modId xmlns:p14="http://schemas.microsoft.com/office/powerpoint/2010/main" val="2059755012"/>
              </p:ext>
            </p:extLst>
          </p:nvPr>
        </p:nvGraphicFramePr>
        <p:xfrm>
          <a:off x="4149725" y="5484181"/>
          <a:ext cx="2533650" cy="866775"/>
        </p:xfrm>
        <a:graphic>
          <a:graphicData uri="http://schemas.openxmlformats.org/presentationml/2006/ole">
            <mc:AlternateContent xmlns:mc="http://schemas.openxmlformats.org/markup-compatibility/2006">
              <mc:Choice xmlns:v="urn:schemas-microsoft-com:vml" Requires="v">
                <p:oleObj name="Equation" r:id="rId8" imgW="1523880" imgH="520560" progId="Equation.3">
                  <p:embed/>
                </p:oleObj>
              </mc:Choice>
              <mc:Fallback>
                <p:oleObj name="Equation" r:id="rId8" imgW="1523880" imgH="520560" progId="Equation.3">
                  <p:embed/>
                  <p:pic>
                    <p:nvPicPr>
                      <p:cNvPr id="8" name="Object 11">
                        <a:extLst>
                          <a:ext uri="{FF2B5EF4-FFF2-40B4-BE49-F238E27FC236}">
                            <a16:creationId xmlns:a16="http://schemas.microsoft.com/office/drawing/2014/main" id="{42B36B68-2702-1C06-03D0-8957C854B0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9725" y="5484181"/>
                        <a:ext cx="253365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AutoShape 12">
            <a:extLst>
              <a:ext uri="{FF2B5EF4-FFF2-40B4-BE49-F238E27FC236}">
                <a16:creationId xmlns:a16="http://schemas.microsoft.com/office/drawing/2014/main" id="{64E59AC8-F1B2-7007-019C-EE187DB863A8}"/>
              </a:ext>
            </a:extLst>
          </p:cNvPr>
          <p:cNvSpPr>
            <a:spLocks noChangeArrowheads="1"/>
          </p:cNvSpPr>
          <p:nvPr/>
        </p:nvSpPr>
        <p:spPr bwMode="auto">
          <a:xfrm>
            <a:off x="7162800" y="5922158"/>
            <a:ext cx="1981200" cy="381000"/>
          </a:xfrm>
          <a:prstGeom prst="wedgeRectCallout">
            <a:avLst>
              <a:gd name="adj1" fmla="val -100894"/>
              <a:gd name="adj2" fmla="val 20833"/>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en-US" sz="1600" i="1" dirty="0"/>
              <a:t>R</a:t>
            </a:r>
            <a:r>
              <a:rPr lang="en-US" altLang="en-US" sz="1600" dirty="0"/>
              <a:t> = #records (N)</a:t>
            </a:r>
          </a:p>
        </p:txBody>
      </p:sp>
      <p:sp>
        <p:nvSpPr>
          <p:cNvPr id="10" name="AutoShape 13">
            <a:extLst>
              <a:ext uri="{FF2B5EF4-FFF2-40B4-BE49-F238E27FC236}">
                <a16:creationId xmlns:a16="http://schemas.microsoft.com/office/drawing/2014/main" id="{0F961941-1F7A-0745-BC47-6E0E71E043DA}"/>
              </a:ext>
            </a:extLst>
          </p:cNvPr>
          <p:cNvSpPr>
            <a:spLocks noChangeArrowheads="1"/>
          </p:cNvSpPr>
          <p:nvPr/>
        </p:nvSpPr>
        <p:spPr bwMode="auto">
          <a:xfrm>
            <a:off x="9144000" y="1752600"/>
            <a:ext cx="1524000" cy="1066800"/>
          </a:xfrm>
          <a:prstGeom prst="wedgeRectCallout">
            <a:avLst>
              <a:gd name="adj1" fmla="val -106148"/>
              <a:gd name="adj2" fmla="val 31546"/>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en-US" sz="1600" i="1"/>
              <a:t>Just evaluate a Gaussian at x</a:t>
            </a:r>
            <a:r>
              <a:rPr lang="en-US" altLang="en-US" sz="1600" i="1" baseline="-25000"/>
              <a:t>k</a:t>
            </a:r>
          </a:p>
        </p:txBody>
      </p:sp>
    </p:spTree>
    <p:extLst>
      <p:ext uri="{BB962C8B-B14F-4D97-AF65-F5344CB8AC3E}">
        <p14:creationId xmlns:p14="http://schemas.microsoft.com/office/powerpoint/2010/main" val="34511971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0BB0D-6903-476F-ABFB-7FD93045D13B}"/>
              </a:ext>
            </a:extLst>
          </p:cNvPr>
          <p:cNvSpPr>
            <a:spLocks noGrp="1"/>
          </p:cNvSpPr>
          <p:nvPr>
            <p:ph type="title"/>
          </p:nvPr>
        </p:nvSpPr>
        <p:spPr/>
        <p:txBody>
          <a:bodyPr/>
          <a:lstStyle/>
          <a:p>
            <a:r>
              <a:rPr lang="en-US" altLang="zh-CN" dirty="0"/>
              <a:t>GMM Parameter Learning</a:t>
            </a:r>
            <a:endParaRPr lang="zh-CN" altLang="en-US" dirty="0"/>
          </a:p>
        </p:txBody>
      </p:sp>
      <p:pic>
        <p:nvPicPr>
          <p:cNvPr id="5122" name="Picture 2" descr="https://upload.wikimedia.org/wikipedia/commons/6/69/EM_Clustering_of_Old_Faithful_data.gif">
            <a:extLst>
              <a:ext uri="{FF2B5EF4-FFF2-40B4-BE49-F238E27FC236}">
                <a16:creationId xmlns:a16="http://schemas.microsoft.com/office/drawing/2014/main" id="{934994F5-35FE-46DD-8592-35520F31DC1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14601"/>
            <a:ext cx="34290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a/a7/Em_old_faithful.gif/240px-Em_old_faithful.gif">
            <a:extLst>
              <a:ext uri="{FF2B5EF4-FFF2-40B4-BE49-F238E27FC236}">
                <a16:creationId xmlns:a16="http://schemas.microsoft.com/office/drawing/2014/main" id="{B686B68C-5E63-4AC2-AEDC-98FCEC7D86B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51460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1169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37E3-73C8-B1FF-8885-1F175A146F77}"/>
            </a:ext>
          </a:extLst>
        </p:cNvPr>
        <p:cNvGrpSpPr/>
        <p:nvPr/>
      </p:nvGrpSpPr>
      <p:grpSpPr>
        <a:xfrm>
          <a:off x="0" y="0"/>
          <a:ext cx="0" cy="0"/>
          <a:chOff x="0" y="0"/>
          <a:chExt cx="0" cy="0"/>
        </a:xfrm>
      </p:grpSpPr>
      <p:sp>
        <p:nvSpPr>
          <p:cNvPr id="14338" name="Title 1">
            <a:extLst>
              <a:ext uri="{FF2B5EF4-FFF2-40B4-BE49-F238E27FC236}">
                <a16:creationId xmlns:a16="http://schemas.microsoft.com/office/drawing/2014/main" id="{7F4F223D-A463-EB3C-A142-1422ECF612DA}"/>
              </a:ext>
            </a:extLst>
          </p:cNvPr>
          <p:cNvSpPr>
            <a:spLocks noGrp="1"/>
          </p:cNvSpPr>
          <p:nvPr>
            <p:ph type="ctrTitle"/>
          </p:nvPr>
        </p:nvSpPr>
        <p:spPr>
          <a:xfrm>
            <a:off x="4267200" y="3827780"/>
            <a:ext cx="6457950" cy="1280795"/>
          </a:xfrm>
        </p:spPr>
        <p:txBody>
          <a:bodyPr/>
          <a:lstStyle/>
          <a:p>
            <a:r>
              <a:rPr lang="en-US" altLang="zh-CN" dirty="0"/>
              <a:t>Chapter 7.5: Self-Organized Map</a:t>
            </a:r>
            <a:endParaRPr lang="zh-CN" altLang="en-US" sz="3200" dirty="0">
              <a:solidFill>
                <a:srgbClr val="000000"/>
              </a:solidFill>
            </a:endParaRPr>
          </a:p>
        </p:txBody>
      </p:sp>
    </p:spTree>
    <p:extLst>
      <p:ext uri="{BB962C8B-B14F-4D97-AF65-F5344CB8AC3E}">
        <p14:creationId xmlns:p14="http://schemas.microsoft.com/office/powerpoint/2010/main" val="32976520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000000"/>
                </a:solidFill>
                <a:latin typeface="+mj-lt"/>
                <a:ea typeface="+mj-ea"/>
              </a:rPr>
              <a:t>Self-Organizing Maps</a:t>
            </a:r>
          </a:p>
        </p:txBody>
      </p:sp>
      <p:sp>
        <p:nvSpPr>
          <p:cNvPr id="3" name="内容占位符 2"/>
          <p:cNvSpPr>
            <a:spLocks noGrp="1"/>
          </p:cNvSpPr>
          <p:nvPr>
            <p:ph idx="1"/>
          </p:nvPr>
        </p:nvSpPr>
        <p:spPr/>
        <p:txBody>
          <a:bodyPr/>
          <a:lstStyle/>
          <a:p>
            <a:r>
              <a:rPr lang="en-US" dirty="0"/>
              <a:t>1. What is a Self-Organizing Map?</a:t>
            </a:r>
          </a:p>
          <a:p>
            <a:r>
              <a:rPr lang="en-US" dirty="0"/>
              <a:t>2. Topographic Maps</a:t>
            </a:r>
          </a:p>
          <a:p>
            <a:r>
              <a:rPr lang="en-US" dirty="0"/>
              <a:t>3. Setting up a Self-Organizing Map</a:t>
            </a:r>
          </a:p>
          <a:p>
            <a:r>
              <a:rPr lang="en-US" dirty="0"/>
              <a:t>4. </a:t>
            </a:r>
            <a:r>
              <a:rPr lang="en-US" dirty="0" err="1"/>
              <a:t>Kohonen</a:t>
            </a:r>
            <a:r>
              <a:rPr lang="en-US" dirty="0"/>
              <a:t> Networks</a:t>
            </a:r>
          </a:p>
          <a:p>
            <a:r>
              <a:rPr lang="en-US" dirty="0"/>
              <a:t>5. Components of Self Organization</a:t>
            </a:r>
          </a:p>
          <a:p>
            <a:r>
              <a:rPr lang="en-US" dirty="0"/>
              <a:t>6. Overview of the SOM Algorithm</a:t>
            </a:r>
          </a:p>
        </p:txBody>
      </p:sp>
    </p:spTree>
    <p:extLst>
      <p:ext uri="{BB962C8B-B14F-4D97-AF65-F5344CB8AC3E}">
        <p14:creationId xmlns:p14="http://schemas.microsoft.com/office/powerpoint/2010/main" val="136769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000000"/>
                </a:solidFill>
                <a:latin typeface="+mj-lt"/>
                <a:ea typeface="+mj-ea"/>
              </a:rPr>
              <a:t>What is a self-organizing map</a:t>
            </a:r>
            <a:r>
              <a:rPr lang="zh-CN" altLang="en-US" dirty="0">
                <a:solidFill>
                  <a:srgbClr val="000000"/>
                </a:solidFill>
                <a:latin typeface="+mj-lt"/>
                <a:ea typeface="+mj-ea"/>
              </a:rPr>
              <a:t> </a:t>
            </a:r>
            <a:r>
              <a:rPr lang="en-US" altLang="zh-CN" dirty="0">
                <a:solidFill>
                  <a:srgbClr val="000000"/>
                </a:solidFill>
                <a:latin typeface="+mj-lt"/>
                <a:ea typeface="+mj-ea"/>
              </a:rPr>
              <a:t>(SOM)</a:t>
            </a:r>
            <a:r>
              <a:rPr lang="en-US" dirty="0">
                <a:solidFill>
                  <a:srgbClr val="000000"/>
                </a:solidFill>
                <a:latin typeface="+mj-lt"/>
                <a:ea typeface="+mj-ea"/>
              </a:rPr>
              <a:t>?</a:t>
            </a:r>
          </a:p>
        </p:txBody>
      </p:sp>
      <p:sp>
        <p:nvSpPr>
          <p:cNvPr id="3" name="内容占位符 2"/>
          <p:cNvSpPr>
            <a:spLocks noGrp="1"/>
          </p:cNvSpPr>
          <p:nvPr>
            <p:ph idx="1"/>
          </p:nvPr>
        </p:nvSpPr>
        <p:spPr/>
        <p:txBody>
          <a:bodyPr/>
          <a:lstStyle/>
          <a:p>
            <a:r>
              <a:rPr lang="en-US" dirty="0"/>
              <a:t>One particularly interesting class of unsupervised system is based on competitive learning, in which the output neurons compete amongst themselves to be activated, with the result that only one is activated at any one time.</a:t>
            </a:r>
          </a:p>
          <a:p>
            <a:r>
              <a:rPr lang="en-US" dirty="0"/>
              <a:t>This activated neuron is called a winner-takes all neuron or simply the winning neuron. Such competition can be induced/implemented by having lateral inhibition (</a:t>
            </a:r>
            <a:r>
              <a:rPr lang="en-US" dirty="0" err="1"/>
              <a:t>横向抑制</a:t>
            </a:r>
            <a:r>
              <a:rPr lang="en-US" dirty="0"/>
              <a:t>) connections (negative feedback paths) between the neurons.</a:t>
            </a:r>
          </a:p>
          <a:p>
            <a:r>
              <a:rPr lang="en-US" dirty="0"/>
              <a:t>The result is that the neurons are forced to organize themselves. For obvious reasons, such a network is called a Self-Organizing Map (SOM)</a:t>
            </a:r>
          </a:p>
        </p:txBody>
      </p:sp>
    </p:spTree>
    <p:extLst>
      <p:ext uri="{BB962C8B-B14F-4D97-AF65-F5344CB8AC3E}">
        <p14:creationId xmlns:p14="http://schemas.microsoft.com/office/powerpoint/2010/main" val="42607169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000000"/>
                </a:solidFill>
                <a:latin typeface="+mj-lt"/>
                <a:ea typeface="+mj-ea"/>
              </a:rPr>
              <a:t>Set up SOM</a:t>
            </a:r>
          </a:p>
        </p:txBody>
      </p:sp>
      <p:sp>
        <p:nvSpPr>
          <p:cNvPr id="3" name="内容占位符 2"/>
          <p:cNvSpPr>
            <a:spLocks noGrp="1"/>
          </p:cNvSpPr>
          <p:nvPr>
            <p:ph idx="1"/>
          </p:nvPr>
        </p:nvSpPr>
        <p:spPr/>
        <p:txBody>
          <a:bodyPr/>
          <a:lstStyle/>
          <a:p>
            <a:r>
              <a:rPr lang="en-US" sz="2400" dirty="0"/>
              <a:t>The principal goal of an SOM is to </a:t>
            </a:r>
            <a:r>
              <a:rPr lang="en-US" sz="2400" dirty="0">
                <a:solidFill>
                  <a:srgbClr val="FF0000"/>
                </a:solidFill>
              </a:rPr>
              <a:t>transform an incoming signal pattern of arbitrary dimension into a one or two dimensional discrete map</a:t>
            </a:r>
            <a:r>
              <a:rPr lang="en-US" sz="2400" dirty="0"/>
              <a:t>, and to perform this transformation adaptively in a </a:t>
            </a:r>
            <a:r>
              <a:rPr lang="en-US" sz="2400" dirty="0">
                <a:solidFill>
                  <a:srgbClr val="FF0000"/>
                </a:solidFill>
              </a:rPr>
              <a:t>topologically ordered fashion</a:t>
            </a:r>
            <a:r>
              <a:rPr lang="en-US" sz="2400" dirty="0"/>
              <a:t>.</a:t>
            </a:r>
          </a:p>
          <a:p>
            <a:r>
              <a:rPr lang="en-US" sz="2400" dirty="0"/>
              <a:t>We therefore set up our SOM by placing neurons at the nodes of a one or two dimensional lattice. Higher dimensional maps are also possible, but not so common.</a:t>
            </a:r>
          </a:p>
          <a:p>
            <a:r>
              <a:rPr lang="en-US" sz="2400" dirty="0"/>
              <a:t>The neurons become selectively tuned to various input patterns (stimuli) or classes of input patterns during the course of the competitive learning.</a:t>
            </a:r>
          </a:p>
          <a:p>
            <a:r>
              <a:rPr lang="en-US" sz="2400" dirty="0"/>
              <a:t>The locations of the neurons so tuned (i.e. the winning neurons) become ordered and a meaningful coordinate system for the input features is created on the lattice. The SOM thus forms the required topographic map (</a:t>
            </a:r>
            <a:r>
              <a:rPr lang="en-US" sz="2400" dirty="0" err="1">
                <a:latin typeface="SimSun" panose="02010600030101010101" pitchFamily="2" charset="-122"/>
                <a:ea typeface="SimSun" panose="02010600030101010101" pitchFamily="2" charset="-122"/>
              </a:rPr>
              <a:t>地形图</a:t>
            </a:r>
            <a:r>
              <a:rPr lang="en-US" sz="2400" dirty="0"/>
              <a:t>) of the input patterns.</a:t>
            </a:r>
          </a:p>
        </p:txBody>
      </p:sp>
    </p:spTree>
    <p:extLst>
      <p:ext uri="{BB962C8B-B14F-4D97-AF65-F5344CB8AC3E}">
        <p14:creationId xmlns:p14="http://schemas.microsoft.com/office/powerpoint/2010/main" val="1539490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000000"/>
                </a:solidFill>
                <a:latin typeface="+mj-lt"/>
                <a:ea typeface="+mj-ea"/>
              </a:rPr>
              <a:t>The Architecture a Self-Organizing Map</a:t>
            </a:r>
          </a:p>
        </p:txBody>
      </p:sp>
      <p:sp>
        <p:nvSpPr>
          <p:cNvPr id="3" name="内容占位符 2"/>
          <p:cNvSpPr>
            <a:spLocks noGrp="1"/>
          </p:cNvSpPr>
          <p:nvPr>
            <p:ph idx="1"/>
          </p:nvPr>
        </p:nvSpPr>
        <p:spPr/>
        <p:txBody>
          <a:bodyPr/>
          <a:lstStyle/>
          <a:p>
            <a:r>
              <a:rPr lang="en-US" sz="2400" dirty="0"/>
              <a:t>We shall concentrate on the SOM system known as a </a:t>
            </a:r>
            <a:r>
              <a:rPr lang="en-US" sz="2400" dirty="0" err="1"/>
              <a:t>Kohonen</a:t>
            </a:r>
            <a:r>
              <a:rPr lang="en-US" sz="2400" dirty="0"/>
              <a:t> Network. This has a feed-forward structure with a single computational layer of neurons arranged in rows and columns. Each neuron is fully connected to all the source units in the input layer:</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a:rPr lang="en-US" sz="2400" dirty="0"/>
              <a:t>A one dimensional map will just have a single row or column in the computational layer.</a:t>
            </a:r>
          </a:p>
        </p:txBody>
      </p:sp>
      <p:pic>
        <p:nvPicPr>
          <p:cNvPr id="5" name="图片 4"/>
          <p:cNvPicPr>
            <a:picLocks noChangeAspect="1"/>
          </p:cNvPicPr>
          <p:nvPr/>
        </p:nvPicPr>
        <p:blipFill>
          <a:blip r:embed="rId2"/>
          <a:stretch>
            <a:fillRect/>
          </a:stretch>
        </p:blipFill>
        <p:spPr>
          <a:xfrm>
            <a:off x="2809875" y="2133600"/>
            <a:ext cx="6572250" cy="3314700"/>
          </a:xfrm>
          <a:prstGeom prst="rect">
            <a:avLst/>
          </a:prstGeom>
        </p:spPr>
      </p:pic>
    </p:spTree>
    <p:extLst>
      <p:ext uri="{BB962C8B-B14F-4D97-AF65-F5344CB8AC3E}">
        <p14:creationId xmlns:p14="http://schemas.microsoft.com/office/powerpoint/2010/main" val="28330761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000000"/>
                </a:solidFill>
                <a:latin typeface="+mj-lt"/>
                <a:ea typeface="+mj-ea"/>
              </a:rPr>
              <a:t>Components of Self Organization</a:t>
            </a:r>
          </a:p>
        </p:txBody>
      </p:sp>
      <p:sp>
        <p:nvSpPr>
          <p:cNvPr id="3" name="内容占位符 2"/>
          <p:cNvSpPr>
            <a:spLocks noGrp="1"/>
          </p:cNvSpPr>
          <p:nvPr>
            <p:ph idx="1"/>
          </p:nvPr>
        </p:nvSpPr>
        <p:spPr/>
        <p:txBody>
          <a:bodyPr/>
          <a:lstStyle/>
          <a:p>
            <a:r>
              <a:rPr lang="en-US" sz="2400" dirty="0"/>
              <a:t>The self-organization process involves four major components:</a:t>
            </a:r>
          </a:p>
          <a:p>
            <a:r>
              <a:rPr lang="en-US" sz="2400" dirty="0">
                <a:solidFill>
                  <a:srgbClr val="FF0000"/>
                </a:solidFill>
              </a:rPr>
              <a:t>Initialization</a:t>
            </a:r>
            <a:r>
              <a:rPr lang="en-US" sz="2400" dirty="0"/>
              <a:t>: All the connection weights are initialized with small random values.</a:t>
            </a:r>
          </a:p>
          <a:p>
            <a:r>
              <a:rPr lang="en-US" sz="2400" dirty="0">
                <a:solidFill>
                  <a:srgbClr val="FF0000"/>
                </a:solidFill>
              </a:rPr>
              <a:t>Competition</a:t>
            </a:r>
            <a:r>
              <a:rPr lang="en-US" sz="2400" dirty="0"/>
              <a:t>: For each input pattern, the neurons compute their respective values of a discriminant function which provides the basis for competition. The particular neuron with the smallest value of the discriminant function is declared the winner.</a:t>
            </a:r>
          </a:p>
          <a:p>
            <a:r>
              <a:rPr lang="en-US" sz="2400" dirty="0">
                <a:solidFill>
                  <a:srgbClr val="FF0000"/>
                </a:solidFill>
              </a:rPr>
              <a:t>Cooperation</a:t>
            </a:r>
            <a:r>
              <a:rPr lang="en-US" sz="2400" dirty="0"/>
              <a:t>: The winning neuron determines the spatial location of a topological neighborhood of excited neurons, thereby providing the basis for cooperation among neighboring neurons.</a:t>
            </a:r>
          </a:p>
          <a:p>
            <a:r>
              <a:rPr lang="en-US" sz="2400" dirty="0">
                <a:solidFill>
                  <a:srgbClr val="FF0000"/>
                </a:solidFill>
              </a:rPr>
              <a:t>Adaptation</a:t>
            </a:r>
            <a:r>
              <a:rPr lang="en-US" sz="2400" dirty="0"/>
              <a:t>: The excited neurons decrease their individual values of the discriminant function in relation to the input pattern through suitable adjustment of the associated connection weights, such that the response of the winning neuron to the subsequent application of a similar input pattern is enhanced.</a:t>
            </a:r>
          </a:p>
        </p:txBody>
      </p:sp>
    </p:spTree>
    <p:extLst>
      <p:ext uri="{BB962C8B-B14F-4D97-AF65-F5344CB8AC3E}">
        <p14:creationId xmlns:p14="http://schemas.microsoft.com/office/powerpoint/2010/main" val="37927946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000000"/>
                </a:solidFill>
                <a:latin typeface="+mj-lt"/>
                <a:ea typeface="+mj-ea"/>
              </a:rPr>
              <a:t>The Competitive Process</a:t>
            </a:r>
          </a:p>
        </p:txBody>
      </p:sp>
      <p:sp>
        <p:nvSpPr>
          <p:cNvPr id="3" name="内容占位符 2"/>
          <p:cNvSpPr>
            <a:spLocks noGrp="1"/>
          </p:cNvSpPr>
          <p:nvPr>
            <p:ph idx="1"/>
          </p:nvPr>
        </p:nvSpPr>
        <p:spPr/>
        <p:txBody>
          <a:bodyPr/>
          <a:lstStyle/>
          <a:p>
            <a:r>
              <a:rPr lang="en-US" sz="2000" dirty="0"/>
              <a:t>If the input space is D dimensional (i.e. there are D input units) we can write the input patterns as x = {x</a:t>
            </a:r>
            <a:r>
              <a:rPr lang="en-US" sz="2000" baseline="-25000" dirty="0"/>
              <a:t>i</a:t>
            </a:r>
            <a:r>
              <a:rPr lang="en-US" sz="2000" dirty="0"/>
              <a:t> : </a:t>
            </a:r>
            <a:r>
              <a:rPr lang="en-US" sz="2000" i="1" dirty="0" err="1"/>
              <a:t>i</a:t>
            </a:r>
            <a:r>
              <a:rPr lang="en-US" sz="2000" i="1" dirty="0"/>
              <a:t> </a:t>
            </a:r>
            <a:r>
              <a:rPr lang="en-US" sz="2000" dirty="0"/>
              <a:t>= 1, …, D} and the connection weights between the input units </a:t>
            </a:r>
            <a:r>
              <a:rPr lang="en-US" sz="2000" dirty="0" err="1"/>
              <a:t>i</a:t>
            </a:r>
            <a:r>
              <a:rPr lang="en-US" sz="2000" dirty="0"/>
              <a:t> and the neurons j in the computation layer can be written w</a:t>
            </a:r>
            <a:r>
              <a:rPr lang="en-US" sz="2000" baseline="-25000" dirty="0"/>
              <a:t>j</a:t>
            </a:r>
            <a:r>
              <a:rPr lang="en-US" sz="2000" dirty="0"/>
              <a:t> = {w</a:t>
            </a:r>
            <a:r>
              <a:rPr lang="en-US" sz="2000" baseline="-25000" dirty="0"/>
              <a:t>ji</a:t>
            </a:r>
            <a:r>
              <a:rPr lang="en-US" sz="2000" dirty="0"/>
              <a:t> : </a:t>
            </a:r>
            <a:r>
              <a:rPr lang="en-US" sz="2000" i="1" dirty="0"/>
              <a:t>j</a:t>
            </a:r>
            <a:r>
              <a:rPr lang="en-US" sz="2000" dirty="0"/>
              <a:t> = 1, …, N; </a:t>
            </a:r>
            <a:r>
              <a:rPr lang="en-US" sz="2000" i="1" dirty="0" err="1"/>
              <a:t>i</a:t>
            </a:r>
            <a:r>
              <a:rPr lang="en-US" sz="2000" dirty="0"/>
              <a:t> = 1, …, D} where N is the total number of neurons. </a:t>
            </a:r>
          </a:p>
          <a:p>
            <a:r>
              <a:rPr lang="en-US" sz="2000" dirty="0"/>
              <a:t>We can then define our discriminant function to be the squared Euclidean distance between the input vector x and the weight vector </a:t>
            </a:r>
            <a:r>
              <a:rPr lang="en-US" altLang="zh-CN" sz="2000" dirty="0" err="1"/>
              <a:t>w</a:t>
            </a:r>
            <a:r>
              <a:rPr lang="en-US" altLang="zh-CN" sz="2000" baseline="-25000" dirty="0" err="1"/>
              <a:t>j</a:t>
            </a:r>
            <a:r>
              <a:rPr lang="en-US" sz="2000" dirty="0"/>
              <a:t> for each neuron j</a:t>
            </a:r>
          </a:p>
          <a:p>
            <a:endParaRPr lang="en-US" sz="2000" dirty="0"/>
          </a:p>
          <a:p>
            <a:endParaRPr lang="en-US" sz="2000" dirty="0"/>
          </a:p>
          <a:p>
            <a:endParaRPr lang="en-US" sz="2000" dirty="0"/>
          </a:p>
          <a:p>
            <a:r>
              <a:rPr lang="en-US" sz="2000" dirty="0"/>
              <a:t>In other words, the neuron whose weight vector comes closest to the input vector (i.e. is most similar to it) is declared the winner. </a:t>
            </a:r>
          </a:p>
          <a:p>
            <a:r>
              <a:rPr lang="en-US" sz="2000" dirty="0"/>
              <a:t>In this way the continuous input space can be mapped to the discrete output space of neurons by a simple process of competition between the neurons</a:t>
            </a:r>
          </a:p>
        </p:txBody>
      </p:sp>
      <p:pic>
        <p:nvPicPr>
          <p:cNvPr id="5" name="图片 4"/>
          <p:cNvPicPr>
            <a:picLocks noChangeAspect="1"/>
          </p:cNvPicPr>
          <p:nvPr/>
        </p:nvPicPr>
        <p:blipFill>
          <a:blip r:embed="rId2"/>
          <a:stretch>
            <a:fillRect/>
          </a:stretch>
        </p:blipFill>
        <p:spPr>
          <a:xfrm>
            <a:off x="4517231" y="2971800"/>
            <a:ext cx="3157538" cy="952613"/>
          </a:xfrm>
          <a:prstGeom prst="rect">
            <a:avLst/>
          </a:prstGeom>
        </p:spPr>
      </p:pic>
    </p:spTree>
    <p:extLst>
      <p:ext uri="{BB962C8B-B14F-4D97-AF65-F5344CB8AC3E}">
        <p14:creationId xmlns:p14="http://schemas.microsoft.com/office/powerpoint/2010/main" val="35268969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9.4"/>
</p:tagLst>
</file>

<file path=ppt/tags/tag2.xml><?xml version="1.0" encoding="utf-8"?>
<p:tagLst xmlns:a="http://schemas.openxmlformats.org/drawingml/2006/main" xmlns:r="http://schemas.openxmlformats.org/officeDocument/2006/relationships" xmlns:p="http://schemas.openxmlformats.org/presentationml/2006/main">
  <p:tag name="TIMING" val="|101.9"/>
</p:tagLst>
</file>

<file path=ppt/tags/tag3.xml><?xml version="1.0" encoding="utf-8"?>
<p:tagLst xmlns:a="http://schemas.openxmlformats.org/drawingml/2006/main" xmlns:r="http://schemas.openxmlformats.org/officeDocument/2006/relationships" xmlns:p="http://schemas.openxmlformats.org/presentationml/2006/main">
  <p:tag name="TIMING" val="|101.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emplate>
  <TotalTime>2934</TotalTime>
  <Words>5910</Words>
  <Application>Microsoft Macintosh PowerPoint</Application>
  <PresentationFormat>宽屏</PresentationFormat>
  <Paragraphs>674</Paragraphs>
  <Slides>104</Slides>
  <Notes>31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104</vt:i4>
      </vt:variant>
    </vt:vector>
  </HeadingPairs>
  <TitlesOfParts>
    <vt:vector size="122" baseType="lpstr">
      <vt:lpstr>华文楷体</vt:lpstr>
      <vt:lpstr>SimSun</vt:lpstr>
      <vt:lpstr>D-DINExp</vt:lpstr>
      <vt:lpstr>Mini Pics Classic</vt:lpstr>
      <vt:lpstr>MS Reference Serif</vt:lpstr>
      <vt:lpstr>Arial</vt:lpstr>
      <vt:lpstr>Calibri</vt:lpstr>
      <vt:lpstr>Cambria Math</vt:lpstr>
      <vt:lpstr>Helvetica</vt:lpstr>
      <vt:lpstr>MS Reference Sans Serif</vt:lpstr>
      <vt:lpstr>Symbol</vt:lpstr>
      <vt:lpstr>Tahoma</vt:lpstr>
      <vt:lpstr>Times New Roman</vt:lpstr>
      <vt:lpstr>Wingdings</vt:lpstr>
      <vt:lpstr>Wingdings 3</vt:lpstr>
      <vt:lpstr>my</vt:lpstr>
      <vt:lpstr>Equation</vt:lpstr>
      <vt:lpstr>Microsoft Equation 3.0</vt:lpstr>
      <vt:lpstr>PowerPoint 演示文稿</vt:lpstr>
      <vt:lpstr>Chapter 7: Density Estimation</vt:lpstr>
      <vt:lpstr>Outline</vt:lpstr>
      <vt:lpstr>Chapter 7.1: Density Estimation</vt:lpstr>
      <vt:lpstr>Density Estimation</vt:lpstr>
      <vt:lpstr>Parametric Density Estimation</vt:lpstr>
      <vt:lpstr>Parametric Density Estimation</vt:lpstr>
      <vt:lpstr>Challenges in Parametric Density Estimation</vt:lpstr>
      <vt:lpstr>Nonparametric Density Estimation</vt:lpstr>
      <vt:lpstr>Nonparametric Density Estimation</vt:lpstr>
      <vt:lpstr>Histograms as density models</vt:lpstr>
      <vt:lpstr>Histograms as density estimators</vt:lpstr>
      <vt:lpstr>Local density estimators</vt:lpstr>
      <vt:lpstr>Kernel Density Estimation</vt:lpstr>
      <vt:lpstr>Kernel Density Estimation</vt:lpstr>
      <vt:lpstr>The density modeled by a kernel density estimator</vt:lpstr>
      <vt:lpstr>K-Nearest Neighbor (KNN) Method</vt:lpstr>
      <vt:lpstr>KNN for classification and regression</vt:lpstr>
      <vt:lpstr>The decision boundary implemented by 3NN</vt:lpstr>
      <vt:lpstr>Regions defined by using various numbers of neighbors</vt:lpstr>
      <vt:lpstr>Chapter 7.2: Mean-shift Algorithm</vt:lpstr>
      <vt:lpstr>Mean-shift algorithm</vt:lpstr>
      <vt:lpstr>Kernel density estimation</vt:lpstr>
      <vt:lpstr>Mean shift</vt:lpstr>
      <vt:lpstr>Mean shift</vt:lpstr>
      <vt:lpstr>Mean shift</vt:lpstr>
      <vt:lpstr>Mean shift</vt:lpstr>
      <vt:lpstr>Mean shift</vt:lpstr>
      <vt:lpstr>Mean shift</vt:lpstr>
      <vt:lpstr>Mean shift</vt:lpstr>
      <vt:lpstr>Computing the Mean Shift</vt:lpstr>
      <vt:lpstr>Real Modality Analysis</vt:lpstr>
      <vt:lpstr>Attraction basin</vt:lpstr>
      <vt:lpstr>Attraction basin (吸引域)</vt:lpstr>
      <vt:lpstr>Mean shift clustering</vt:lpstr>
      <vt:lpstr>Segmentation by Mean Shift</vt:lpstr>
      <vt:lpstr>Mean shift segmentation</vt:lpstr>
      <vt:lpstr>Mean shift segmentation</vt:lpstr>
      <vt:lpstr>Mean-shift: issues</vt:lpstr>
      <vt:lpstr>Mean shift pros and cons</vt:lpstr>
      <vt:lpstr>Chapter 7.3: Expectation Maximization</vt:lpstr>
      <vt:lpstr>Silly Example</vt:lpstr>
      <vt:lpstr>Trivial Statistics</vt:lpstr>
      <vt:lpstr>Same Problem with Hidden Information</vt:lpstr>
      <vt:lpstr>Same Problem with Hidden Information</vt:lpstr>
      <vt:lpstr>E.M. for our Trivial Problem</vt:lpstr>
      <vt:lpstr>Parameter Learning with Hidden Variables (Optional)</vt:lpstr>
      <vt:lpstr>Algorithm Derivation (Optional)</vt:lpstr>
      <vt:lpstr>Jessen Inequality (Optional)</vt:lpstr>
      <vt:lpstr>Looking for the Tightest Lower Bound (Optional)</vt:lpstr>
      <vt:lpstr>Overall framework of EM algorithm (Optional)</vt:lpstr>
      <vt:lpstr>Convergence Proof (Optional)</vt:lpstr>
      <vt:lpstr>Information Theory Perspective (Optional)</vt:lpstr>
      <vt:lpstr>EM algorithm in the iteration of step t (Optional)</vt:lpstr>
      <vt:lpstr>Chapter 7.4: Gaussian Mixture Models </vt:lpstr>
      <vt:lpstr>Unsupervised Learning</vt:lpstr>
      <vt:lpstr>Bayes Classifier</vt:lpstr>
      <vt:lpstr>Predicting wealth from age</vt:lpstr>
      <vt:lpstr>Predicting wealth from age</vt:lpstr>
      <vt:lpstr>Predict maker from model, year, and mpg </vt:lpstr>
      <vt:lpstr>General: O(m2) parameters</vt:lpstr>
      <vt:lpstr>Aligned: O(m) parameters</vt:lpstr>
      <vt:lpstr>Aligned: O(m) parameters</vt:lpstr>
      <vt:lpstr>Spherical: O(1) cov parameters</vt:lpstr>
      <vt:lpstr>Spherical: O(1) cov parameters</vt:lpstr>
      <vt:lpstr>Making a Classifier from a Density Estimator</vt:lpstr>
      <vt:lpstr>Density Estimation</vt:lpstr>
      <vt:lpstr>GMM: 1-Dimension definition</vt:lpstr>
      <vt:lpstr>GMM: 1-Dimension definition</vt:lpstr>
      <vt:lpstr>GMM: m-dimension definition</vt:lpstr>
      <vt:lpstr>GMM: m-dimension definition</vt:lpstr>
      <vt:lpstr>GMM: m-dimension definition</vt:lpstr>
      <vt:lpstr>GMM: m-dimension definition</vt:lpstr>
      <vt:lpstr>GMM: m-dimension definition (General)</vt:lpstr>
      <vt:lpstr>Unsupervised Learning: not as hard as it looks</vt:lpstr>
      <vt:lpstr>GMM’s Parameter Estimation</vt:lpstr>
      <vt:lpstr>EM Algorithm (E step)</vt:lpstr>
      <vt:lpstr>EM Algorithm (M step)</vt:lpstr>
      <vt:lpstr>EM Algorithm (M step)</vt:lpstr>
      <vt:lpstr>GMM Training Process</vt:lpstr>
      <vt:lpstr>Computing likelihoods in unsupervised case</vt:lpstr>
      <vt:lpstr>Likelihoods in unsupervised case</vt:lpstr>
      <vt:lpstr>Likelihoods in unsupervised case</vt:lpstr>
      <vt:lpstr>Duda &amp; Hart’s Example</vt:lpstr>
      <vt:lpstr>Duda &amp; Hart’s Example</vt:lpstr>
      <vt:lpstr>Finding the max likelihood μ1,μ2 ,... , μK</vt:lpstr>
      <vt:lpstr>Unsupervised Learning of GMMs</vt:lpstr>
      <vt:lpstr>E.M. for GMMs</vt:lpstr>
      <vt:lpstr>E.M. for GMMs</vt:lpstr>
      <vt:lpstr>E.M. Convergence</vt:lpstr>
      <vt:lpstr>E.M. for General GMMs</vt:lpstr>
      <vt:lpstr>GMM Parameter Learning</vt:lpstr>
      <vt:lpstr>Chapter 7.5: Self-Organized Map</vt:lpstr>
      <vt:lpstr>Self-Organizing Maps</vt:lpstr>
      <vt:lpstr>What is a self-organizing map (SOM)?</vt:lpstr>
      <vt:lpstr>Set up SOM</vt:lpstr>
      <vt:lpstr>The Architecture a Self-Organizing Map</vt:lpstr>
      <vt:lpstr>Components of Self Organization</vt:lpstr>
      <vt:lpstr>The Competitive Process</vt:lpstr>
      <vt:lpstr>The Cooperative Process</vt:lpstr>
      <vt:lpstr>The Adaptive Process</vt:lpstr>
      <vt:lpstr>Ordering and Convergence</vt:lpstr>
      <vt:lpstr>Overview of the SOM Algorithm</vt:lpstr>
      <vt:lpstr>Applications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a27077</cp:lastModifiedBy>
  <cp:revision>2275</cp:revision>
  <dcterms:created xsi:type="dcterms:W3CDTF">2024-09-23T16:05:07Z</dcterms:created>
  <dcterms:modified xsi:type="dcterms:W3CDTF">2025-11-23T09:02:24Z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4587EE3C619563E0FCCDEF6631C46131_42</vt:lpwstr>
  </property>
  <property fmtid="{D5CDD505-2E9C-101B-9397-08002B2CF9AE}" pid="3" name="KSOProductBuildVer">
    <vt:lpwstr>1033-6.8.2.8850</vt:lpwstr>
  </property>
</Properties>
</file>